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5" r:id="rId1"/>
    <p:sldMasterId id="2147483684" r:id="rId2"/>
    <p:sldMasterId id="2147483700" r:id="rId3"/>
    <p:sldMasterId id="2147483714" r:id="rId4"/>
  </p:sldMasterIdLst>
  <p:notesMasterIdLst>
    <p:notesMasterId r:id="rId120"/>
  </p:notesMasterIdLst>
  <p:handoutMasterIdLst>
    <p:handoutMasterId r:id="rId121"/>
  </p:handoutMasterIdLst>
  <p:sldIdLst>
    <p:sldId id="774" r:id="rId5"/>
    <p:sldId id="4030" r:id="rId6"/>
    <p:sldId id="4031" r:id="rId7"/>
    <p:sldId id="4032" r:id="rId8"/>
    <p:sldId id="4033" r:id="rId9"/>
    <p:sldId id="4034" r:id="rId10"/>
    <p:sldId id="4035" r:id="rId11"/>
    <p:sldId id="4107" r:id="rId12"/>
    <p:sldId id="4036" r:id="rId13"/>
    <p:sldId id="4037" r:id="rId14"/>
    <p:sldId id="775" r:id="rId15"/>
    <p:sldId id="4038" r:id="rId16"/>
    <p:sldId id="2002" r:id="rId17"/>
    <p:sldId id="1812" r:id="rId18"/>
    <p:sldId id="1998" r:id="rId19"/>
    <p:sldId id="4097" r:id="rId20"/>
    <p:sldId id="4098" r:id="rId21"/>
    <p:sldId id="926" r:id="rId22"/>
    <p:sldId id="4040" r:id="rId23"/>
    <p:sldId id="4099" r:id="rId24"/>
    <p:sldId id="4108" r:id="rId25"/>
    <p:sldId id="3983" r:id="rId26"/>
    <p:sldId id="3984" r:id="rId27"/>
    <p:sldId id="3985" r:id="rId28"/>
    <p:sldId id="3987" r:id="rId29"/>
    <p:sldId id="3988" r:id="rId30"/>
    <p:sldId id="3986" r:id="rId31"/>
    <p:sldId id="3989" r:id="rId32"/>
    <p:sldId id="1949" r:id="rId33"/>
    <p:sldId id="4041" r:id="rId34"/>
    <p:sldId id="4017" r:id="rId35"/>
    <p:sldId id="4042" r:id="rId36"/>
    <p:sldId id="1952" r:id="rId37"/>
    <p:sldId id="4011" r:id="rId38"/>
    <p:sldId id="942" r:id="rId39"/>
    <p:sldId id="3980" r:id="rId40"/>
    <p:sldId id="1955" r:id="rId41"/>
    <p:sldId id="1811" r:id="rId42"/>
    <p:sldId id="1537" r:id="rId43"/>
    <p:sldId id="4087" r:id="rId44"/>
    <p:sldId id="3530" r:id="rId45"/>
    <p:sldId id="3532" r:id="rId46"/>
    <p:sldId id="3536" r:id="rId47"/>
    <p:sldId id="3539" r:id="rId48"/>
    <p:sldId id="4100" r:id="rId49"/>
    <p:sldId id="4088" r:id="rId50"/>
    <p:sldId id="4089" r:id="rId51"/>
    <p:sldId id="1936" r:id="rId52"/>
    <p:sldId id="4071" r:id="rId53"/>
    <p:sldId id="4072" r:id="rId54"/>
    <p:sldId id="258" r:id="rId55"/>
    <p:sldId id="259" r:id="rId56"/>
    <p:sldId id="1940" r:id="rId57"/>
    <p:sldId id="260" r:id="rId58"/>
    <p:sldId id="4114" r:id="rId59"/>
    <p:sldId id="4115" r:id="rId60"/>
    <p:sldId id="4116" r:id="rId61"/>
    <p:sldId id="4117" r:id="rId62"/>
    <p:sldId id="261" r:id="rId63"/>
    <p:sldId id="262" r:id="rId64"/>
    <p:sldId id="4074" r:id="rId65"/>
    <p:sldId id="4075" r:id="rId66"/>
    <p:sldId id="4076" r:id="rId67"/>
    <p:sldId id="4077" r:id="rId68"/>
    <p:sldId id="4078" r:id="rId69"/>
    <p:sldId id="4079" r:id="rId70"/>
    <p:sldId id="4080" r:id="rId71"/>
    <p:sldId id="4081" r:id="rId72"/>
    <p:sldId id="4082" r:id="rId73"/>
    <p:sldId id="4083" r:id="rId74"/>
    <p:sldId id="1950" r:id="rId75"/>
    <p:sldId id="4112" r:id="rId76"/>
    <p:sldId id="4113" r:id="rId77"/>
    <p:sldId id="4111" r:id="rId78"/>
    <p:sldId id="4015" r:id="rId79"/>
    <p:sldId id="785" r:id="rId80"/>
    <p:sldId id="1468" r:id="rId81"/>
    <p:sldId id="4090" r:id="rId82"/>
    <p:sldId id="1807" r:id="rId83"/>
    <p:sldId id="4091" r:id="rId84"/>
    <p:sldId id="4092" r:id="rId85"/>
    <p:sldId id="1470" r:id="rId86"/>
    <p:sldId id="4043" r:id="rId87"/>
    <p:sldId id="4084" r:id="rId88"/>
    <p:sldId id="4007" r:id="rId89"/>
    <p:sldId id="4012" r:id="rId90"/>
    <p:sldId id="1600" r:id="rId91"/>
    <p:sldId id="4085" r:id="rId92"/>
    <p:sldId id="783" r:id="rId93"/>
    <p:sldId id="790" r:id="rId94"/>
    <p:sldId id="791" r:id="rId95"/>
    <p:sldId id="792" r:id="rId96"/>
    <p:sldId id="793" r:id="rId97"/>
    <p:sldId id="4014" r:id="rId98"/>
    <p:sldId id="795" r:id="rId99"/>
    <p:sldId id="272" r:id="rId100"/>
    <p:sldId id="4101" r:id="rId101"/>
    <p:sldId id="4102" r:id="rId102"/>
    <p:sldId id="4025" r:id="rId103"/>
    <p:sldId id="4093" r:id="rId104"/>
    <p:sldId id="2003" r:id="rId105"/>
    <p:sldId id="2004" r:id="rId106"/>
    <p:sldId id="4026" r:id="rId107"/>
    <p:sldId id="4086" r:id="rId108"/>
    <p:sldId id="4103" r:id="rId109"/>
    <p:sldId id="4028" r:id="rId110"/>
    <p:sldId id="4027" r:id="rId111"/>
    <p:sldId id="797" r:id="rId112"/>
    <p:sldId id="4104" r:id="rId113"/>
    <p:sldId id="4118" r:id="rId114"/>
    <p:sldId id="4105" r:id="rId115"/>
    <p:sldId id="1941" r:id="rId116"/>
    <p:sldId id="4003" r:id="rId117"/>
    <p:sldId id="4002" r:id="rId118"/>
    <p:sldId id="4106" r:id="rId119"/>
  </p:sldIdLst>
  <p:sldSz cx="18288000" cy="10287000"/>
  <p:notesSz cx="6858000" cy="9144000"/>
  <p:embeddedFontLst>
    <p:embeddedFont>
      <p:font typeface="Candara" panose="020E0502030303020204" pitchFamily="34" charset="0"/>
      <p:regular r:id="rId122"/>
      <p:bold r:id="rId123"/>
      <p:italic r:id="rId124"/>
      <p:boldItalic r:id="rId125"/>
    </p:embeddedFont>
    <p:embeddedFont>
      <p:font typeface="Myriad Pro 1" panose="020B0604020202020204" charset="0"/>
      <p:regular r:id="rId126"/>
      <p:bold r:id="rId127"/>
      <p:italic r:id="rId128"/>
      <p:boldItalic r:id="rId129"/>
    </p:embeddedFont>
    <p:embeddedFont>
      <p:font typeface="Source Serif Pro" panose="02040603050405020204" pitchFamily="18" charset="0"/>
      <p:regular r:id="rId130"/>
      <p:bold r:id="rId131"/>
      <p:italic r:id="rId132"/>
      <p:boldItalic r:id="rId133"/>
    </p:embeddedFont>
  </p:embeddedFont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6FD"/>
    <a:srgbClr val="42B0FF"/>
    <a:srgbClr val="352F1C"/>
    <a:srgbClr val="41B1FF"/>
    <a:srgbClr val="67B5D5"/>
    <a:srgbClr val="ACCAD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4E84F-5F10-4A12-A0C8-C832BB45B288}" v="19" dt="2025-10-17T08:43:21.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97" autoAdjust="0"/>
    <p:restoredTop sz="78095" autoAdjust="0"/>
  </p:normalViewPr>
  <p:slideViewPr>
    <p:cSldViewPr>
      <p:cViewPr varScale="1">
        <p:scale>
          <a:sx n="30" d="100"/>
          <a:sy n="30" d="100"/>
        </p:scale>
        <p:origin x="8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2712"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9.fntdata"/><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DIA VLC" userId="VKUFaebiafCPN43IY28Eea4LrX/eKZLVs/NxT9vAvSQ=" providerId="None" clId="Web-{6084E84F-5F10-4A12-A0C8-C832BB45B288}"/>
    <pc:docChg chg="modSld">
      <pc:chgData name="INDIA VLC" userId="VKUFaebiafCPN43IY28Eea4LrX/eKZLVs/NxT9vAvSQ=" providerId="None" clId="Web-{6084E84F-5F10-4A12-A0C8-C832BB45B288}" dt="2025-10-17T08:43:21.014" v="13"/>
      <pc:docMkLst>
        <pc:docMk/>
      </pc:docMkLst>
      <pc:sldChg chg="modSp">
        <pc:chgData name="INDIA VLC" userId="VKUFaebiafCPN43IY28Eea4LrX/eKZLVs/NxT9vAvSQ=" providerId="None" clId="Web-{6084E84F-5F10-4A12-A0C8-C832BB45B288}" dt="2025-10-17T08:40:28.769" v="0" actId="20577"/>
        <pc:sldMkLst>
          <pc:docMk/>
          <pc:sldMk cId="3200914763" sldId="1998"/>
        </pc:sldMkLst>
        <pc:spChg chg="mod">
          <ac:chgData name="INDIA VLC" userId="VKUFaebiafCPN43IY28Eea4LrX/eKZLVs/NxT9vAvSQ=" providerId="None" clId="Web-{6084E84F-5F10-4A12-A0C8-C832BB45B288}" dt="2025-10-17T08:40:28.769" v="0" actId="20577"/>
          <ac:spMkLst>
            <pc:docMk/>
            <pc:sldMk cId="3200914763" sldId="1998"/>
            <ac:spMk id="14" creationId="{78D8DEFA-573C-73AC-76E5-01FF24565055}"/>
          </ac:spMkLst>
        </pc:spChg>
      </pc:sldChg>
      <pc:sldChg chg="modSp">
        <pc:chgData name="INDIA VLC" userId="VKUFaebiafCPN43IY28Eea4LrX/eKZLVs/NxT9vAvSQ=" providerId="None" clId="Web-{6084E84F-5F10-4A12-A0C8-C832BB45B288}" dt="2025-10-17T08:41:03.728" v="4" actId="1076"/>
        <pc:sldMkLst>
          <pc:docMk/>
          <pc:sldMk cId="2114897390" sldId="3986"/>
        </pc:sldMkLst>
        <pc:spChg chg="mod">
          <ac:chgData name="INDIA VLC" userId="VKUFaebiafCPN43IY28Eea4LrX/eKZLVs/NxT9vAvSQ=" providerId="None" clId="Web-{6084E84F-5F10-4A12-A0C8-C832BB45B288}" dt="2025-10-17T08:41:03.728" v="4" actId="1076"/>
          <ac:spMkLst>
            <pc:docMk/>
            <pc:sldMk cId="2114897390" sldId="3986"/>
            <ac:spMk id="5" creationId="{945D68D9-3768-4BC4-91E4-A1D26ADB5BF1}"/>
          </ac:spMkLst>
        </pc:spChg>
      </pc:sldChg>
      <pc:sldChg chg="modSp">
        <pc:chgData name="INDIA VLC" userId="VKUFaebiafCPN43IY28Eea4LrX/eKZLVs/NxT9vAvSQ=" providerId="None" clId="Web-{6084E84F-5F10-4A12-A0C8-C832BB45B288}" dt="2025-10-17T08:40:35.709" v="1" actId="20577"/>
        <pc:sldMkLst>
          <pc:docMk/>
          <pc:sldMk cId="3262070133" sldId="4097"/>
        </pc:sldMkLst>
        <pc:spChg chg="mod">
          <ac:chgData name="INDIA VLC" userId="VKUFaebiafCPN43IY28Eea4LrX/eKZLVs/NxT9vAvSQ=" providerId="None" clId="Web-{6084E84F-5F10-4A12-A0C8-C832BB45B288}" dt="2025-10-17T08:40:35.709" v="1" actId="20577"/>
          <ac:spMkLst>
            <pc:docMk/>
            <pc:sldMk cId="3262070133" sldId="4097"/>
            <ac:spMk id="14" creationId="{A8BE951E-1544-31CC-7606-06B4458BC3E9}"/>
          </ac:spMkLst>
        </pc:spChg>
      </pc:sldChg>
      <pc:sldChg chg="modSp">
        <pc:chgData name="INDIA VLC" userId="VKUFaebiafCPN43IY28Eea4LrX/eKZLVs/NxT9vAvSQ=" providerId="None" clId="Web-{6084E84F-5F10-4A12-A0C8-C832BB45B288}" dt="2025-10-17T08:40:43.039" v="2" actId="20577"/>
        <pc:sldMkLst>
          <pc:docMk/>
          <pc:sldMk cId="2459249669" sldId="4098"/>
        </pc:sldMkLst>
        <pc:spChg chg="mod">
          <ac:chgData name="INDIA VLC" userId="VKUFaebiafCPN43IY28Eea4LrX/eKZLVs/NxT9vAvSQ=" providerId="None" clId="Web-{6084E84F-5F10-4A12-A0C8-C832BB45B288}" dt="2025-10-17T08:40:43.039" v="2" actId="20577"/>
          <ac:spMkLst>
            <pc:docMk/>
            <pc:sldMk cId="2459249669" sldId="4098"/>
            <ac:spMk id="14" creationId="{2669485E-6CD6-D5F2-BB4B-60FD6D475798}"/>
          </ac:spMkLst>
        </pc:spChg>
      </pc:sldChg>
      <pc:sldChg chg="addSp delSp modSp">
        <pc:chgData name="INDIA VLC" userId="VKUFaebiafCPN43IY28Eea4LrX/eKZLVs/NxT9vAvSQ=" providerId="None" clId="Web-{6084E84F-5F10-4A12-A0C8-C832BB45B288}" dt="2025-10-17T08:43:21.014" v="13"/>
        <pc:sldMkLst>
          <pc:docMk/>
          <pc:sldMk cId="3647108958" sldId="4104"/>
        </pc:sldMkLst>
        <pc:picChg chg="add mod modCrop">
          <ac:chgData name="INDIA VLC" userId="VKUFaebiafCPN43IY28Eea4LrX/eKZLVs/NxT9vAvSQ=" providerId="None" clId="Web-{6084E84F-5F10-4A12-A0C8-C832BB45B288}" dt="2025-10-17T08:43:21.014" v="13"/>
          <ac:picMkLst>
            <pc:docMk/>
            <pc:sldMk cId="3647108958" sldId="4104"/>
            <ac:picMk id="2" creationId="{53669661-7A08-D067-426C-A1D668A8C5E2}"/>
          </ac:picMkLst>
        </pc:picChg>
        <pc:picChg chg="del">
          <ac:chgData name="INDIA VLC" userId="VKUFaebiafCPN43IY28Eea4LrX/eKZLVs/NxT9vAvSQ=" providerId="None" clId="Web-{6084E84F-5F10-4A12-A0C8-C832BB45B288}" dt="2025-10-17T08:42:48.337" v="5"/>
          <ac:picMkLst>
            <pc:docMk/>
            <pc:sldMk cId="3647108958" sldId="4104"/>
            <ac:picMk id="3" creationId="{C3C7BF36-A1F6-3916-2687-8489B73CBDE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14FEE3-0507-487B-A327-ADC64F3AE4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A453F56-A434-473E-9F17-EBB32B1D58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38E51-E63F-4579-BC2F-9C1AC40A3F9F}" type="datetimeFigureOut">
              <a:rPr lang="en-GB" smtClean="0"/>
              <a:t>20/11/2025</a:t>
            </a:fld>
            <a:endParaRPr lang="en-GB"/>
          </a:p>
        </p:txBody>
      </p:sp>
      <p:sp>
        <p:nvSpPr>
          <p:cNvPr id="4" name="Footer Placeholder 3">
            <a:extLst>
              <a:ext uri="{FF2B5EF4-FFF2-40B4-BE49-F238E27FC236}">
                <a16:creationId xmlns:a16="http://schemas.microsoft.com/office/drawing/2014/main" id="{ADCF87A5-20B7-4F1C-8B54-F5FF413BFD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4F145BF-C00D-42D7-BEC8-B08311B412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72D9C-56C2-4050-BC8E-DF3547411FF2}" type="slidenum">
              <a:rPr lang="en-GB" smtClean="0"/>
              <a:t>‹#›</a:t>
            </a:fld>
            <a:endParaRPr lang="en-GB"/>
          </a:p>
        </p:txBody>
      </p:sp>
    </p:spTree>
    <p:extLst>
      <p:ext uri="{BB962C8B-B14F-4D97-AF65-F5344CB8AC3E}">
        <p14:creationId xmlns:p14="http://schemas.microsoft.com/office/powerpoint/2010/main" val="3874268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B5721-0E04-F042-B582-038447F07C92}" type="datetimeFigureOut">
              <a:rPr lang="en-US" smtClean="0"/>
              <a:pPr/>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3C8ED-E9A3-D54D-A495-531EAA213112}" type="slidenum">
              <a:rPr lang="en-US" smtClean="0"/>
              <a:pPr/>
              <a:t>‹#›</a:t>
            </a:fld>
            <a:endParaRPr lang="en-US"/>
          </a:p>
        </p:txBody>
      </p:sp>
    </p:spTree>
    <p:extLst>
      <p:ext uri="{BB962C8B-B14F-4D97-AF65-F5344CB8AC3E}">
        <p14:creationId xmlns:p14="http://schemas.microsoft.com/office/powerpoint/2010/main" val="1357069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stressed at work?</a:t>
            </a:r>
          </a:p>
        </p:txBody>
      </p:sp>
      <p:sp>
        <p:nvSpPr>
          <p:cNvPr id="4" name="Slide Number Placeholder 3"/>
          <p:cNvSpPr>
            <a:spLocks noGrp="1"/>
          </p:cNvSpPr>
          <p:nvPr>
            <p:ph type="sldNum" sz="quarter" idx="5"/>
          </p:nvPr>
        </p:nvSpPr>
        <p:spPr/>
        <p:txBody>
          <a:bodyPr/>
          <a:lstStyle/>
          <a:p>
            <a:fld id="{5213C8ED-E9A3-D54D-A495-531EAA213112}" type="slidenum">
              <a:rPr lang="en-US" smtClean="0"/>
              <a:pPr/>
              <a:t>2</a:t>
            </a:fld>
            <a:endParaRPr lang="en-US"/>
          </a:p>
        </p:txBody>
      </p:sp>
    </p:spTree>
    <p:extLst>
      <p:ext uri="{BB962C8B-B14F-4D97-AF65-F5344CB8AC3E}">
        <p14:creationId xmlns:p14="http://schemas.microsoft.com/office/powerpoint/2010/main" val="137635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3-4 main bullet points of what you will cover during the 45 minutes that answers the prayer of your avatar, solves the problem and makes them feel good that there is a solution to what they are seeking.</a:t>
            </a:r>
          </a:p>
          <a:p>
            <a:pPr lvl="0"/>
            <a:endParaRPr lang="en-US" sz="14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23853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The house rules are where you lay the expectations of what someone can expect and not expect from the Presentation. It pre-frames what the presentation is and what it is not. </a:t>
            </a:r>
          </a:p>
          <a:p>
            <a:endParaRPr lang="en-US" sz="1400" dirty="0"/>
          </a:p>
          <a:p>
            <a:r>
              <a:rPr lang="en-US" sz="1400" dirty="0"/>
              <a:t>Use 3 bullet points for house rules explaining what the presentation is not. </a:t>
            </a:r>
          </a:p>
          <a:p>
            <a:endParaRPr lang="en-US" sz="1400" dirty="0"/>
          </a:p>
          <a:p>
            <a:r>
              <a:rPr lang="en-US" sz="1400" dirty="0"/>
              <a:t>And 1 bullet point explaining who they need to show up  to get the most out of it. This is combing a towards and away from the message.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51540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The house rules are where you lay the expectations of what someone can expect and not expect from the Presentation. It pre-frames what the presentation is and what it is not. </a:t>
            </a:r>
          </a:p>
          <a:p>
            <a:endParaRPr lang="en-US" sz="1400" dirty="0"/>
          </a:p>
          <a:p>
            <a:r>
              <a:rPr lang="en-US" sz="1400" dirty="0"/>
              <a:t>Use 3 bullet points for house rules explaining what the presentation is not. </a:t>
            </a:r>
          </a:p>
          <a:p>
            <a:endParaRPr lang="en-US" sz="1400" dirty="0"/>
          </a:p>
          <a:p>
            <a:r>
              <a:rPr lang="en-US" sz="1400" dirty="0"/>
              <a:t>And 1 bullet point explaining who they need to show up  to get the most out of it. This is combing a towards and away from the message.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720022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yriad Pro 1" charset="0"/>
                <a:cs typeface="Myriad Pro 1" charset="0"/>
              </a:rPr>
              <a:t>Use bullet points to explain the emotions of the pain, problem, prayer. This is basically the current situation or where they are now and giving them, some hope of where they could be. But basically, it’s about where they are now</a:t>
            </a:r>
            <a:r>
              <a:rPr lang="en-US" sz="1400" dirty="0">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CEEE65EA-EC56-6246-A39C-3D22B4A97CA9}" type="slidenum">
              <a:rPr kumimoji="0" lang="en-US" sz="2400" b="0" i="0" u="none" strike="noStrike" kern="0" cap="none" spc="0" normalizeH="0" baseline="0" noProof="0" smtClean="0">
                <a:ln>
                  <a:noFill/>
                </a:ln>
                <a:solidFill>
                  <a:srgbClr val="000000"/>
                </a:solidFill>
                <a:effectLst/>
                <a:uLnTx/>
                <a:uFillTx/>
                <a:latin typeface="Graphik"/>
                <a:sym typeface="Graphik"/>
              </a:rPr>
              <a:pPr marL="0" marR="0" lvl="0" indent="0" algn="ctr" defTabSz="825500" rtl="0" eaLnBrk="1" fontAlgn="auto" latinLnBrk="0" hangingPunct="0">
                <a:lnSpc>
                  <a:spcPct val="100000"/>
                </a:lnSpc>
                <a:spcBef>
                  <a:spcPts val="0"/>
                </a:spcBef>
                <a:spcAft>
                  <a:spcPts val="0"/>
                </a:spcAft>
                <a:buClrTx/>
                <a:buSzTx/>
                <a:buFontTx/>
                <a:buNone/>
                <a:tabLst/>
                <a:defRPr/>
              </a:pPr>
              <a:t>15</a:t>
            </a:fld>
            <a:endParaRPr kumimoji="0" lang="en-US" sz="2400" b="0" i="0" u="none" strike="noStrike" kern="0" cap="none" spc="0" normalizeH="0" baseline="0" noProof="0">
              <a:ln>
                <a:noFill/>
              </a:ln>
              <a:solidFill>
                <a:srgbClr val="000000"/>
              </a:solidFill>
              <a:effectLst/>
              <a:uLnTx/>
              <a:uFillTx/>
              <a:latin typeface="Graphik"/>
              <a:sym typeface="Graphik"/>
            </a:endParaRPr>
          </a:p>
        </p:txBody>
      </p:sp>
    </p:spTree>
    <p:extLst>
      <p:ext uri="{BB962C8B-B14F-4D97-AF65-F5344CB8AC3E}">
        <p14:creationId xmlns:p14="http://schemas.microsoft.com/office/powerpoint/2010/main" val="3654865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0AC1-9D21-06B0-CC25-C43304DFE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BE56F-9031-BCFF-E447-972714CE29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90EDC3-285E-B316-4020-0B4680B94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yriad Pro 1" charset="0"/>
                <a:cs typeface="Myriad Pro 1" charset="0"/>
              </a:rPr>
              <a:t>Use bullet points to explain the emotions of the pain, problem, prayer. This is basically the current situation or where they are now and giving them, some hope of where they could be. But basically, it’s about where they are now</a:t>
            </a:r>
            <a:r>
              <a:rPr lang="en-US" sz="1400" dirty="0">
                <a:latin typeface="Calibri" panose="020F0502020204030204" pitchFamily="34" charset="0"/>
                <a:cs typeface="Calibri" panose="020F0502020204030204" pitchFamily="34" charset="0"/>
              </a:rPr>
              <a:t>.</a:t>
            </a:r>
          </a:p>
          <a:p>
            <a:endParaRPr lang="en-US" dirty="0"/>
          </a:p>
        </p:txBody>
      </p:sp>
      <p:sp>
        <p:nvSpPr>
          <p:cNvPr id="4" name="Slide Number Placeholder 3">
            <a:extLst>
              <a:ext uri="{FF2B5EF4-FFF2-40B4-BE49-F238E27FC236}">
                <a16:creationId xmlns:a16="http://schemas.microsoft.com/office/drawing/2014/main" id="{BF93F4EC-EA18-5DE1-96F6-061F2AF4E53E}"/>
              </a:ext>
            </a:extLst>
          </p:cNvPr>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CEEE65EA-EC56-6246-A39C-3D22B4A97CA9}" type="slidenum">
              <a:rPr kumimoji="0" lang="en-US" sz="2400" b="0" i="0" u="none" strike="noStrike" kern="0" cap="none" spc="0" normalizeH="0" baseline="0" noProof="0" smtClean="0">
                <a:ln>
                  <a:noFill/>
                </a:ln>
                <a:solidFill>
                  <a:srgbClr val="000000"/>
                </a:solidFill>
                <a:effectLst/>
                <a:uLnTx/>
                <a:uFillTx/>
                <a:latin typeface="Graphik"/>
                <a:sym typeface="Graphik"/>
              </a:rPr>
              <a:pPr marL="0" marR="0" lvl="0" indent="0" algn="ctr" defTabSz="825500" rtl="0" eaLnBrk="1" fontAlgn="auto" latinLnBrk="0" hangingPunct="0">
                <a:lnSpc>
                  <a:spcPct val="100000"/>
                </a:lnSpc>
                <a:spcBef>
                  <a:spcPts val="0"/>
                </a:spcBef>
                <a:spcAft>
                  <a:spcPts val="0"/>
                </a:spcAft>
                <a:buClrTx/>
                <a:buSzTx/>
                <a:buFontTx/>
                <a:buNone/>
                <a:tabLst/>
                <a:defRPr/>
              </a:pPr>
              <a:t>16</a:t>
            </a:fld>
            <a:endParaRPr kumimoji="0" lang="en-US" sz="2400" b="0" i="0" u="none" strike="noStrike" kern="0" cap="none" spc="0" normalizeH="0" baseline="0" noProof="0">
              <a:ln>
                <a:noFill/>
              </a:ln>
              <a:solidFill>
                <a:srgbClr val="000000"/>
              </a:solidFill>
              <a:effectLst/>
              <a:uLnTx/>
              <a:uFillTx/>
              <a:latin typeface="Graphik"/>
              <a:sym typeface="Graphik"/>
            </a:endParaRPr>
          </a:p>
        </p:txBody>
      </p:sp>
    </p:spTree>
    <p:extLst>
      <p:ext uri="{BB962C8B-B14F-4D97-AF65-F5344CB8AC3E}">
        <p14:creationId xmlns:p14="http://schemas.microsoft.com/office/powerpoint/2010/main" val="78774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88411-0489-1E57-EF66-04EA0689A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9B215-B4C4-F404-E72B-964DEEB79F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0FB57C-EA75-2A32-1C3E-4F79FF3108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yriad Pro 1" charset="0"/>
                <a:cs typeface="Myriad Pro 1" charset="0"/>
              </a:rPr>
              <a:t>Use bullet points to explain the emotions of the pain, problem, prayer. This is basically the current situation or where they are now and giving them, some hope of where they could be. But basically, it’s about where they are now</a:t>
            </a:r>
            <a:r>
              <a:rPr lang="en-US" sz="1400" dirty="0">
                <a:latin typeface="Calibri" panose="020F0502020204030204" pitchFamily="34" charset="0"/>
                <a:cs typeface="Calibri" panose="020F0502020204030204" pitchFamily="34" charset="0"/>
              </a:rPr>
              <a:t>.</a:t>
            </a:r>
          </a:p>
          <a:p>
            <a:endParaRPr lang="en-US" dirty="0"/>
          </a:p>
        </p:txBody>
      </p:sp>
      <p:sp>
        <p:nvSpPr>
          <p:cNvPr id="4" name="Slide Number Placeholder 3">
            <a:extLst>
              <a:ext uri="{FF2B5EF4-FFF2-40B4-BE49-F238E27FC236}">
                <a16:creationId xmlns:a16="http://schemas.microsoft.com/office/drawing/2014/main" id="{F730B22A-BA90-8D32-CC5A-109B4BD75954}"/>
              </a:ext>
            </a:extLst>
          </p:cNvPr>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CEEE65EA-EC56-6246-A39C-3D22B4A97CA9}" type="slidenum">
              <a:rPr kumimoji="0" lang="en-US" sz="2400" b="0" i="0" u="none" strike="noStrike" kern="0" cap="none" spc="0" normalizeH="0" baseline="0" noProof="0" smtClean="0">
                <a:ln>
                  <a:noFill/>
                </a:ln>
                <a:solidFill>
                  <a:srgbClr val="000000"/>
                </a:solidFill>
                <a:effectLst/>
                <a:uLnTx/>
                <a:uFillTx/>
                <a:latin typeface="Graphik"/>
                <a:sym typeface="Graphik"/>
              </a:rPr>
              <a:pPr marL="0" marR="0" lvl="0" indent="0" algn="ctr" defTabSz="825500" rtl="0" eaLnBrk="1" fontAlgn="auto" latinLnBrk="0" hangingPunct="0">
                <a:lnSpc>
                  <a:spcPct val="100000"/>
                </a:lnSpc>
                <a:spcBef>
                  <a:spcPts val="0"/>
                </a:spcBef>
                <a:spcAft>
                  <a:spcPts val="0"/>
                </a:spcAft>
                <a:buClrTx/>
                <a:buSzTx/>
                <a:buFontTx/>
                <a:buNone/>
                <a:tabLst/>
                <a:defRPr/>
              </a:pPr>
              <a:t>17</a:t>
            </a:fld>
            <a:endParaRPr kumimoji="0" lang="en-US" sz="2400" b="0" i="0" u="none" strike="noStrike" kern="0" cap="none" spc="0" normalizeH="0" baseline="0" noProof="0">
              <a:ln>
                <a:noFill/>
              </a:ln>
              <a:solidFill>
                <a:srgbClr val="000000"/>
              </a:solidFill>
              <a:effectLst/>
              <a:uLnTx/>
              <a:uFillTx/>
              <a:latin typeface="Graphik"/>
              <a:sym typeface="Graphik"/>
            </a:endParaRPr>
          </a:p>
        </p:txBody>
      </p:sp>
    </p:spTree>
    <p:extLst>
      <p:ext uri="{BB962C8B-B14F-4D97-AF65-F5344CB8AC3E}">
        <p14:creationId xmlns:p14="http://schemas.microsoft.com/office/powerpoint/2010/main" val="403210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t>This summarises the pain and problem of the current situation and what life would be like when they move to the desired situation. It’s like the current model is pain and the future or desired model is a pleasure. You planting the seed for a possible future</a:t>
            </a:r>
            <a:r>
              <a:rPr lang="en-IN" sz="1400" dirty="0">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87521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5367-7ECE-DC68-894E-44389A4B0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1F6DF-AEA4-801F-DFCE-FD92770495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6CA2D2-832E-21A9-ABCC-7E820931DB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t>This summarises the pain and problem of the current situation and what life would be like when they move to the desired situation. It’s like the current model is pain and the future or desired model is a pleasure. You planting the seed for a possible future</a:t>
            </a:r>
            <a:r>
              <a:rPr lang="en-IN" sz="1400" dirty="0">
                <a:latin typeface="Calibri" panose="020F0502020204030204" pitchFamily="34" charset="0"/>
                <a:cs typeface="Calibri" panose="020F0502020204030204" pitchFamily="34" charset="0"/>
              </a:rPr>
              <a:t>.</a:t>
            </a:r>
          </a:p>
          <a:p>
            <a:endParaRPr lang="en-US" dirty="0"/>
          </a:p>
        </p:txBody>
      </p:sp>
      <p:sp>
        <p:nvSpPr>
          <p:cNvPr id="4" name="Slide Number Placeholder 3">
            <a:extLst>
              <a:ext uri="{FF2B5EF4-FFF2-40B4-BE49-F238E27FC236}">
                <a16:creationId xmlns:a16="http://schemas.microsoft.com/office/drawing/2014/main" id="{14245916-3D6F-956C-9169-25FD30AFED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41319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Mind reading</a:t>
            </a:r>
          </a:p>
          <a:p>
            <a:r>
              <a:rPr lang="en-US" dirty="0"/>
              <a:t>Take an audit over here</a:t>
            </a:r>
          </a:p>
        </p:txBody>
      </p:sp>
    </p:spTree>
    <p:extLst>
      <p:ext uri="{BB962C8B-B14F-4D97-AF65-F5344CB8AC3E}">
        <p14:creationId xmlns:p14="http://schemas.microsoft.com/office/powerpoint/2010/main" val="271518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CDB10-682C-2C99-2CBB-7BF751E21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670B3-6CE0-40C8-BC01-8F6447B2C3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0DF828-C25D-94EA-F68E-3BB71176D3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t>This summarises the pain and problem of the current situation and what life would be like when they move to the desired situation. It’s like the current model is pain and the future or desired model is a pleasure. You planting the seed for a possible future</a:t>
            </a:r>
            <a:r>
              <a:rPr lang="en-IN" sz="140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alibri" panose="020F0502020204030204" pitchFamily="34" charset="0"/>
                <a:cs typeface="Calibri" panose="020F0502020204030204" pitchFamily="34" charset="0"/>
                <a:sym typeface="Graphik"/>
              </a:rPr>
              <a:t>WHY IS REDUCING STRESS IMPORTANT?</a:t>
            </a:r>
          </a:p>
          <a:p>
            <a:endParaRPr lang="en-US" dirty="0"/>
          </a:p>
        </p:txBody>
      </p:sp>
      <p:sp>
        <p:nvSpPr>
          <p:cNvPr id="4" name="Slide Number Placeholder 3">
            <a:extLst>
              <a:ext uri="{FF2B5EF4-FFF2-40B4-BE49-F238E27FC236}">
                <a16:creationId xmlns:a16="http://schemas.microsoft.com/office/drawing/2014/main" id="{9D2E9912-FBF6-82DE-9B22-7C7B7B0899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20627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overwhelmed in life?</a:t>
            </a:r>
          </a:p>
        </p:txBody>
      </p:sp>
      <p:sp>
        <p:nvSpPr>
          <p:cNvPr id="4" name="Slide Number Placeholder 3"/>
          <p:cNvSpPr>
            <a:spLocks noGrp="1"/>
          </p:cNvSpPr>
          <p:nvPr>
            <p:ph type="sldNum" sz="quarter" idx="5"/>
          </p:nvPr>
        </p:nvSpPr>
        <p:spPr/>
        <p:txBody>
          <a:bodyPr/>
          <a:lstStyle/>
          <a:p>
            <a:fld id="{5213C8ED-E9A3-D54D-A495-531EAA213112}" type="slidenum">
              <a:rPr lang="en-US" smtClean="0"/>
              <a:pPr/>
              <a:t>3</a:t>
            </a:fld>
            <a:endParaRPr lang="en-US"/>
          </a:p>
        </p:txBody>
      </p:sp>
    </p:spTree>
    <p:extLst>
      <p:ext uri="{BB962C8B-B14F-4D97-AF65-F5344CB8AC3E}">
        <p14:creationId xmlns:p14="http://schemas.microsoft.com/office/powerpoint/2010/main" val="119885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Reference: Centre for Disease Control (CDC)</a:t>
            </a:r>
          </a:p>
        </p:txBody>
      </p:sp>
    </p:spTree>
    <p:extLst>
      <p:ext uri="{BB962C8B-B14F-4D97-AF65-F5344CB8AC3E}">
        <p14:creationId xmlns:p14="http://schemas.microsoft.com/office/powerpoint/2010/main" val="3630739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effectLst/>
                <a:latin typeface="Source Serif Pro" panose="020F0502020204030204" pitchFamily="34" charset="0"/>
              </a:rPr>
              <a:t>“Early investigations confirmed physicians’ fears they were being inundated, for it was found that 60% of all visits were by patients who had nothing physically wrong with them. Add to this the medical visits by patients whose physical illnesses are stress related (peptic ulcer, ulcerative colitis, hypertension, etc.) and the total approaches a staggering 80 to 90% of all physician visits. Surprising as these findings were 25 years ago, nationally accepted estimates today range from 50 to 80% (Shapiro, 1971).” https://www.linkedin.com/pulse/citations-90-all-doctors-office-visits-stress-related-tom-beckman/ </a:t>
            </a:r>
            <a:endParaRPr lang="en-US" dirty="0"/>
          </a:p>
        </p:txBody>
      </p:sp>
    </p:spTree>
    <p:extLst>
      <p:ext uri="{BB962C8B-B14F-4D97-AF65-F5344CB8AC3E}">
        <p14:creationId xmlns:p14="http://schemas.microsoft.com/office/powerpoint/2010/main" val="744726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effectLst/>
                <a:latin typeface="Source Serif Pro" panose="020F0502020204030204" pitchFamily="34" charset="0"/>
              </a:rPr>
              <a:t>“Early investigations confirmed physicians’ fears they were being inundated, for it was found that 60% of all visits were by patients who had nothing physically wrong with them. Add to this the medical visits by patients whose physical illnesses are stress related (peptic ulcer, ulcerative colitis, hypertension, etc.) and the total approaches a staggering 80 to 90% of all physician visits. Surprising as these findings were 25 years ago, nationally accepted estimates today range from 50 to 80% (Shapiro, 1971).” https://www.linkedin.com/pulse/citations-90-all-doctors-office-visits-stress-related-tom-beckman/ </a:t>
            </a:r>
            <a:endParaRPr lang="en-US" dirty="0"/>
          </a:p>
        </p:txBody>
      </p:sp>
    </p:spTree>
    <p:extLst>
      <p:ext uri="{BB962C8B-B14F-4D97-AF65-F5344CB8AC3E}">
        <p14:creationId xmlns:p14="http://schemas.microsoft.com/office/powerpoint/2010/main" val="416190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026759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https://www.cdc.gov/violenceprevention/aces/about.html </a:t>
            </a:r>
          </a:p>
        </p:txBody>
      </p:sp>
    </p:spTree>
    <p:extLst>
      <p:ext uri="{BB962C8B-B14F-4D97-AF65-F5344CB8AC3E}">
        <p14:creationId xmlns:p14="http://schemas.microsoft.com/office/powerpoint/2010/main" val="2469390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IN" sz="1200" dirty="0">
                <a:solidFill>
                  <a:srgbClr val="41B1FF"/>
                </a:solidFill>
                <a:latin typeface="+mj-lt"/>
                <a:cs typeface="Myriad Pro 1" charset="0"/>
              </a:rPr>
              <a:t>Optional: If you have any scientific facts for the pain, problem and how not solving the current situation might be detrimental.</a:t>
            </a:r>
          </a:p>
          <a:p>
            <a:pPr algn="l"/>
            <a:r>
              <a:rPr lang="en-IN" sz="1200" dirty="0">
                <a:solidFill>
                  <a:srgbClr val="41B1FF"/>
                </a:solidFill>
                <a:latin typeface="Myriad Pro 1" charset="0"/>
                <a:cs typeface="Myriad Pro 1" charset="0"/>
              </a:rPr>
              <a:t/>
            </a:r>
          </a:p>
          <a:p>
            <a:pPr algn="l"/>
            <a:r>
              <a:rPr lang="en-IN" sz="900" dirty="0">
                <a:solidFill>
                  <a:srgbClr val="41B1FF"/>
                </a:solidFill>
                <a:latin typeface="Calibri" panose="020F0502020204030204" pitchFamily="34" charset="0"/>
                <a:cs typeface="Calibri" panose="020F0502020204030204" pitchFamily="34" charset="0"/>
              </a:rPr>
              <a:t>Add references.</a:t>
            </a:r>
          </a:p>
          <a:p>
            <a:pPr algn="l"/>
            <a:endParaRPr lang="en-US" dirty="0"/>
          </a:p>
          <a:p>
            <a:pPr algn="l"/>
            <a:endParaRPr lang="en-US" dirty="0"/>
          </a:p>
          <a:p>
            <a:pPr algn="l"/>
            <a:r>
              <a:rPr lang="en-US" dirty="0"/>
              <a:t>Unexpressed anger can lead to illness and disease.</a:t>
            </a:r>
          </a:p>
          <a:p>
            <a:pPr algn="l"/>
            <a:endParaRPr lang="en-US" dirty="0"/>
          </a:p>
          <a:p>
            <a:pPr algn="l"/>
            <a:r>
              <a:rPr lang="en-US" dirty="0"/>
              <a:t>Reference: https://</a:t>
            </a:r>
            <a:r>
              <a:rPr lang="en-US" dirty="0" err="1"/>
              <a:t>vitalitylivingcollege.info</a:t>
            </a:r>
            <a:r>
              <a:rPr lang="en-US" dirty="0"/>
              <a:t>/the-5-reasons-why-shutting-down-emotions-can-harm-you/ </a:t>
            </a:r>
          </a:p>
        </p:txBody>
      </p:sp>
    </p:spTree>
    <p:extLst>
      <p:ext uri="{BB962C8B-B14F-4D97-AF65-F5344CB8AC3E}">
        <p14:creationId xmlns:p14="http://schemas.microsoft.com/office/powerpoint/2010/main" val="2410614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01198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IN" sz="1200" dirty="0">
                <a:solidFill>
                  <a:srgbClr val="41B1FF"/>
                </a:solidFill>
                <a:latin typeface="+mj-lt"/>
                <a:cs typeface="Calibri" panose="020F0502020204030204" pitchFamily="34" charset="0"/>
              </a:rPr>
              <a:t>Optional: If you have any scientific facts for the pain, problem and how not solving the current situation might be detrimental.</a:t>
            </a:r>
          </a:p>
          <a:p>
            <a:pPr algn="l"/>
            <a:r>
              <a:rPr lang="en-IN" sz="1200" dirty="0">
                <a:solidFill>
                  <a:srgbClr val="41B1FF"/>
                </a:solidFill>
                <a:latin typeface="Calibri" panose="020F0502020204030204" pitchFamily="34" charset="0"/>
                <a:cs typeface="Calibri" panose="020F0502020204030204" pitchFamily="34" charset="0"/>
              </a:rPr>
              <a:t/>
            </a:r>
          </a:p>
          <a:p>
            <a:pPr algn="l"/>
            <a:r>
              <a:rPr lang="en-IN" sz="900" dirty="0">
                <a:solidFill>
                  <a:srgbClr val="41B1FF"/>
                </a:solidFill>
                <a:latin typeface="Calibri" panose="020F0502020204030204" pitchFamily="34" charset="0"/>
                <a:cs typeface="Calibri" panose="020F0502020204030204" pitchFamily="34" charset="0"/>
              </a:rPr>
              <a:t>Add references.</a:t>
            </a:r>
          </a:p>
          <a:p>
            <a:pPr algn="l"/>
            <a:endParaRPr lang="en-US" dirty="0"/>
          </a:p>
          <a:p>
            <a:pPr algn="l"/>
            <a:endParaRPr lang="en-US" dirty="0"/>
          </a:p>
          <a:p>
            <a:pPr algn="l"/>
            <a:r>
              <a:rPr lang="en-US" dirty="0"/>
              <a:t>Unexpressed anger can lead to illness and disease.</a:t>
            </a:r>
          </a:p>
          <a:p>
            <a:pPr algn="l"/>
            <a:endParaRPr lang="en-US" dirty="0"/>
          </a:p>
          <a:p>
            <a:pPr algn="l"/>
            <a:r>
              <a:rPr lang="en-US" dirty="0"/>
              <a:t>Reference: https://</a:t>
            </a:r>
            <a:r>
              <a:rPr lang="en-US" dirty="0" err="1"/>
              <a:t>vitalitylivingcollege.info</a:t>
            </a:r>
            <a:r>
              <a:rPr lang="en-US" dirty="0"/>
              <a:t>/the-5-reasons-why-shutting-down-emotions-can-harm-you/ </a:t>
            </a:r>
          </a:p>
        </p:txBody>
      </p:sp>
    </p:spTree>
    <p:extLst>
      <p:ext uri="{BB962C8B-B14F-4D97-AF65-F5344CB8AC3E}">
        <p14:creationId xmlns:p14="http://schemas.microsoft.com/office/powerpoint/2010/main" val="1107857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libri" panose="020F0502020204030204" pitchFamily="34" charset="0"/>
                <a:cs typeface="Calibri" panose="020F0502020204030204" pitchFamily="34" charset="0"/>
              </a:rPr>
              <a:t>A front-facing picture with good lighting is best.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191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libri" panose="020F0502020204030204" pitchFamily="34" charset="0"/>
                <a:cs typeface="Calibri" panose="020F0502020204030204" pitchFamily="34" charset="0"/>
              </a:rPr>
              <a:t>A front-facing picture with good lighting is best.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09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you are feeling lost and it is all getting too much. You need a break. Now!</a:t>
            </a:r>
          </a:p>
        </p:txBody>
      </p:sp>
      <p:sp>
        <p:nvSpPr>
          <p:cNvPr id="4" name="Slide Number Placeholder 3"/>
          <p:cNvSpPr>
            <a:spLocks noGrp="1"/>
          </p:cNvSpPr>
          <p:nvPr>
            <p:ph type="sldNum" sz="quarter" idx="5"/>
          </p:nvPr>
        </p:nvSpPr>
        <p:spPr/>
        <p:txBody>
          <a:bodyPr/>
          <a:lstStyle/>
          <a:p>
            <a:fld id="{5213C8ED-E9A3-D54D-A495-531EAA213112}" type="slidenum">
              <a:rPr lang="en-US" smtClean="0"/>
              <a:pPr/>
              <a:t>4</a:t>
            </a:fld>
            <a:endParaRPr lang="en-US"/>
          </a:p>
        </p:txBody>
      </p:sp>
    </p:spTree>
    <p:extLst>
      <p:ext uri="{BB962C8B-B14F-4D97-AF65-F5344CB8AC3E}">
        <p14:creationId xmlns:p14="http://schemas.microsoft.com/office/powerpoint/2010/main" val="1074835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512192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libri" panose="020F0502020204030204" pitchFamily="34" charset="0"/>
                <a:cs typeface="Calibri" panose="020F0502020204030204" pitchFamily="34" charset="0"/>
              </a:rPr>
              <a:t>A front-facing picture with good lighting is best.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95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E65EA-EC56-6246-A39C-3D22B4A97CA9}" type="slidenum">
              <a:rPr lang="en-US" smtClean="0"/>
              <a:pPr/>
              <a:t>34</a:t>
            </a:fld>
            <a:endParaRPr lang="en-US"/>
          </a:p>
        </p:txBody>
      </p:sp>
    </p:spTree>
    <p:extLst>
      <p:ext uri="{BB962C8B-B14F-4D97-AF65-F5344CB8AC3E}">
        <p14:creationId xmlns:p14="http://schemas.microsoft.com/office/powerpoint/2010/main" val="2384284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94" indent="-857294">
              <a:buFont typeface="Wingdings" pitchFamily="2" charset="2"/>
              <a:buChar char="q"/>
            </a:pPr>
            <a:r>
              <a:rPr lang="en-US" sz="1400" dirty="0"/>
              <a:t>This clearly paints a picture of the future and use words that engage visual, auditory and kinesthetic senses.</a:t>
            </a:r>
          </a:p>
          <a:p>
            <a:pPr marL="857294" indent="-857294">
              <a:buFont typeface="Wingdings" pitchFamily="2" charset="2"/>
              <a:buChar char="q"/>
            </a:pPr>
            <a:r>
              <a:rPr lang="en-US" sz="1400" dirty="0"/>
              <a:t>The more sensory - based you can make it, the better.</a:t>
            </a:r>
          </a:p>
          <a:p>
            <a:pPr marL="857294" indent="-857294">
              <a:buFont typeface="Wingdings" pitchFamily="2" charset="2"/>
              <a:buChar char="q"/>
            </a:pPr>
            <a:r>
              <a:rPr lang="en-US" sz="1400" dirty="0"/>
              <a:t>Connect with the feelings and when you talk about it bring those feelings in.</a:t>
            </a:r>
          </a:p>
          <a:p>
            <a:pPr marL="857294" indent="-857294">
              <a:buFont typeface="Wingdings" pitchFamily="2" charset="2"/>
              <a:buChar char="q"/>
            </a:pPr>
            <a:r>
              <a:rPr lang="en-US" sz="1400" dirty="0"/>
              <a:t>It’s like a checklist of what will happen when they move to their desired situation.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978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1901951">
              <a:spcBef>
                <a:spcPts val="1800"/>
              </a:spcBef>
              <a:buFont typeface="Arial" panose="020B0604020202020204" pitchFamily="34" charset="0"/>
              <a:buChar char="•"/>
              <a:defRPr sz="3743"/>
            </a:pPr>
            <a:r>
              <a:rPr lang="en-US" sz="2400" dirty="0"/>
              <a:t>Example of Woe to wow story:</a:t>
            </a:r>
            <a:br>
              <a:rPr lang="en-US" sz="2400" dirty="0"/>
            </a:br>
            <a:br>
              <a:rPr lang="en-US" sz="2400" dirty="0"/>
            </a:br>
            <a:r>
              <a:rPr lang="en-GB" sz="1400" dirty="0">
                <a:solidFill>
                  <a:schemeClr val="tx1">
                    <a:lumMod val="75000"/>
                    <a:lumOff val="25000"/>
                  </a:schemeClr>
                </a:solidFill>
                <a:latin typeface="Calibri"/>
                <a:cs typeface="Calibri"/>
              </a:rPr>
              <a:t>Diagnosed with Cancer in 2001, then self-healed with alternate therapy and coaching.</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Used to get a daily migraine, debilitating pain in the neck and shoulders.</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Learned a clinically proven technique, EFT Tapping, which calms down stress in seconds to have no more migraines.</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Has coached and supported 1000s of people in one-to-one sessions and trained over 20,000+ people to feel calm, healthy, happy and at peace.</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847724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1901951">
              <a:spcBef>
                <a:spcPts val="1800"/>
              </a:spcBef>
              <a:buFont typeface="Arial" panose="020B0604020202020204" pitchFamily="34" charset="0"/>
              <a:buChar char="•"/>
              <a:defRPr sz="3743"/>
            </a:pPr>
            <a:r>
              <a:rPr lang="en-US" sz="2400" dirty="0"/>
              <a:t>Example of Woe to wow story:</a:t>
            </a:r>
            <a:br>
              <a:rPr lang="en-US" sz="2400" dirty="0"/>
            </a:br>
            <a:br>
              <a:rPr lang="en-US" sz="2400" dirty="0"/>
            </a:br>
            <a:r>
              <a:rPr lang="en-GB" sz="1400" dirty="0">
                <a:solidFill>
                  <a:schemeClr val="tx1">
                    <a:lumMod val="75000"/>
                    <a:lumOff val="25000"/>
                  </a:schemeClr>
                </a:solidFill>
                <a:latin typeface="Calibri"/>
                <a:cs typeface="Calibri"/>
              </a:rPr>
              <a:t>Diagnosed with Cancer in 2001, then self-healed with alternate therapy and coaching.</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Used to get a daily migraine, debilitating pain in the neck and shoulders.</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Learned a clinically proven technique, EFT Tapping, which calms down stress in seconds to have no more migraines.</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pPr defTabSz="1901951">
              <a:spcBef>
                <a:spcPts val="1800"/>
              </a:spcBef>
              <a:buFont typeface="Arial" panose="020B0604020202020204" pitchFamily="34" charset="0"/>
              <a:buChar char="•"/>
              <a:defRPr sz="3743"/>
            </a:pPr>
            <a:r>
              <a:rPr lang="en-GB" sz="1400" dirty="0">
                <a:solidFill>
                  <a:schemeClr val="tx1">
                    <a:lumMod val="75000"/>
                    <a:lumOff val="25000"/>
                  </a:schemeClr>
                </a:solidFill>
                <a:latin typeface="Calibri"/>
                <a:cs typeface="Calibri"/>
              </a:rPr>
              <a:t>Has coached and supported 1000s of people in one-to-one sessions and trained over 20,000+ people to feel calm, healthy, happy and at peace.</a:t>
            </a:r>
            <a:endParaRPr lang="en-GB" sz="1400" dirty="0">
              <a:solidFill>
                <a:schemeClr val="tx1">
                  <a:lumMod val="75000"/>
                  <a:lumOff val="25000"/>
                </a:schemeClr>
              </a:solidFill>
              <a:latin typeface="Calibri" panose="020F0502020204030204" pitchFamily="34" charset="0"/>
              <a:cs typeface="Calibri" panose="020F0502020204030204" pitchFamily="34" charset="0"/>
            </a:endParaRP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035282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242331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21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C2EF6-B973-11DF-FBFB-4C425F47A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FA379-4863-E106-A107-1C4CD646A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6ED65-A283-87BE-7985-C14B04E0E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00B1D7-15CF-4792-C17E-FC99A1AF7655}"/>
              </a:ext>
            </a:extLst>
          </p:cNvPr>
          <p:cNvSpPr>
            <a:spLocks noGrp="1"/>
          </p:cNvSpPr>
          <p:nvPr>
            <p:ph type="sldNum" sz="quarter" idx="5"/>
          </p:nvPr>
        </p:nvSpPr>
        <p:spPr/>
        <p:txBody>
          <a:bodyPr/>
          <a:lstStyle/>
          <a:p>
            <a:fld id="{5213C8ED-E9A3-D54D-A495-531EAA213112}" type="slidenum">
              <a:rPr lang="en-US" smtClean="0"/>
              <a:pPr/>
              <a:t>40</a:t>
            </a:fld>
            <a:endParaRPr lang="en-US"/>
          </a:p>
        </p:txBody>
      </p:sp>
    </p:spTree>
    <p:extLst>
      <p:ext uri="{BB962C8B-B14F-4D97-AF65-F5344CB8AC3E}">
        <p14:creationId xmlns:p14="http://schemas.microsoft.com/office/powerpoint/2010/main" val="776299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26CD6-2804-9194-9323-C393AB69E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BDE4C-88B7-E4B0-655E-9BA88F38B97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FE6174C-C449-FD26-62D4-03F186850221}"/>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sz="1400" b="1" i="0" u="none" strike="noStrike" kern="1200" cap="none" spc="70" normalizeH="0" baseline="0" noProof="0" dirty="0">
                <a:ln>
                  <a:noFill/>
                </a:ln>
                <a:solidFill>
                  <a:prstClr val="black"/>
                </a:solidFill>
                <a:effectLst/>
                <a:uLnTx/>
                <a:uFillTx/>
                <a:latin typeface="Calibri"/>
                <a:ea typeface="+mn-ea"/>
                <a:cs typeface="Calibri"/>
              </a:rPr>
              <a:t>TANTRUM RELEASE FOR NEGATIVITY</a:t>
            </a:r>
            <a:br>
              <a:rPr kumimoji="0" lang="en-US" sz="1400" b="1" i="0" u="none" strike="noStrike" kern="1200" cap="none" spc="70" normalizeH="0" baseline="0" noProof="0" dirty="0">
                <a:ln>
                  <a:noFill/>
                </a:ln>
                <a:solidFill>
                  <a:prstClr val="black"/>
                </a:solidFill>
                <a:effectLst/>
                <a:uLnTx/>
                <a:uFillTx/>
                <a:latin typeface="Calibri"/>
                <a:ea typeface="+mn-ea"/>
                <a:cs typeface="Calibri"/>
              </a:rPr>
            </a:br>
            <a:br>
              <a:rPr kumimoji="0" lang="en-US" sz="1400" b="1" i="0" u="none" strike="noStrike" kern="1200" cap="none" spc="70" normalizeH="0" baseline="0" noProof="0" dirty="0">
                <a:ln>
                  <a:noFill/>
                </a:ln>
                <a:solidFill>
                  <a:prstClr val="black"/>
                </a:solidFill>
                <a:effectLst/>
                <a:uLnTx/>
                <a:uFillTx/>
                <a:latin typeface="Calibri"/>
                <a:ea typeface="+mn-ea"/>
                <a:cs typeface="Calibri"/>
              </a:rPr>
            </a:br>
            <a:r>
              <a:rPr kumimoji="0" lang="en-US" sz="1400" b="1" i="0" u="none" strike="noStrike" kern="1200" cap="none" spc="70" normalizeH="0" baseline="0" noProof="0" dirty="0">
                <a:ln>
                  <a:noFill/>
                </a:ln>
                <a:solidFill>
                  <a:prstClr val="black"/>
                </a:solidFill>
                <a:effectLst/>
                <a:uLnTx/>
                <a:uFillTx/>
                <a:latin typeface="Calibri"/>
                <a:ea typeface="+mn-ea"/>
                <a:cs typeface="Calibri"/>
              </a:rPr>
              <a:t>Why</a:t>
            </a:r>
            <a:r>
              <a:rPr kumimoji="0" lang="en-US" sz="1400" b="1" i="0" u="none" strike="noStrike" kern="1200" cap="none" spc="270" normalizeH="0" baseline="0" noProof="0" dirty="0">
                <a:ln>
                  <a:noFill/>
                </a:ln>
                <a:solidFill>
                  <a:prstClr val="black"/>
                </a:solidFill>
                <a:effectLst/>
                <a:uLnTx/>
                <a:uFillTx/>
                <a:latin typeface="Calibri"/>
                <a:ea typeface="+mn-ea"/>
                <a:cs typeface="Calibri"/>
              </a:rPr>
              <a:t/>
            </a:r>
            <a:r>
              <a:rPr kumimoji="0" lang="en-US" sz="1400" b="1" i="0" u="none" strike="noStrike" kern="1200" cap="none" spc="100" normalizeH="0" baseline="0" noProof="0" dirty="0">
                <a:ln>
                  <a:noFill/>
                </a:ln>
                <a:solidFill>
                  <a:prstClr val="black"/>
                </a:solidFill>
                <a:effectLst/>
                <a:uLnTx/>
                <a:uFillTx/>
                <a:latin typeface="Calibri"/>
                <a:ea typeface="+mn-ea"/>
                <a:cs typeface="Calibri"/>
              </a:rPr>
              <a:t>Frame:</a:t>
            </a:r>
            <a:r>
              <a:rPr kumimoji="0" lang="en-US" sz="1400" b="1" i="0" u="none" strike="noStrike" kern="1200" cap="none" spc="30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Did</a:t>
            </a:r>
            <a:r>
              <a:rPr kumimoji="0" lang="en-US" sz="1400" b="0" i="0" u="none" strike="noStrike" kern="1200" cap="none" spc="295"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95" normalizeH="0" baseline="0" noProof="0" dirty="0">
                <a:ln>
                  <a:noFill/>
                </a:ln>
                <a:solidFill>
                  <a:prstClr val="black"/>
                </a:solidFill>
                <a:effectLst/>
                <a:uLnTx/>
                <a:uFillTx/>
                <a:latin typeface="Calibri"/>
                <a:ea typeface="+mn-ea"/>
                <a:cs typeface="Calibri"/>
              </a:rPr>
              <a:t>know</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anger</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has</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been</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95" normalizeH="0" baseline="0" noProof="0" dirty="0">
                <a:ln>
                  <a:noFill/>
                </a:ln>
                <a:solidFill>
                  <a:prstClr val="black"/>
                </a:solidFill>
                <a:effectLst/>
                <a:uLnTx/>
                <a:uFillTx/>
                <a:latin typeface="Calibri"/>
                <a:ea typeface="+mn-ea"/>
                <a:cs typeface="Calibri"/>
              </a:rPr>
              <a:t>linked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55" normalizeH="0" baseline="0" noProof="0" dirty="0">
                <a:ln>
                  <a:noFill/>
                </a:ln>
                <a:solidFill>
                  <a:prstClr val="black"/>
                </a:solidFill>
                <a:effectLst/>
                <a:uLnTx/>
                <a:uFillTx/>
                <a:latin typeface="Calibri"/>
                <a:ea typeface="+mn-ea"/>
                <a:cs typeface="Calibri"/>
              </a:rPr>
              <a:t>to</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cancer,</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disease</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or</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illness?</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95" normalizeH="0" baseline="0" noProof="0" dirty="0">
                <a:ln>
                  <a:noFill/>
                </a:ln>
                <a:solidFill>
                  <a:prstClr val="black"/>
                </a:solidFill>
                <a:effectLst/>
                <a:uLnTx/>
                <a:uFillTx/>
                <a:latin typeface="Calibri"/>
                <a:ea typeface="+mn-ea"/>
                <a:cs typeface="Calibri"/>
              </a:rPr>
              <a:t>What</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if </a:t>
            </a:r>
            <a:r>
              <a:rPr kumimoji="0" lang="en-US" sz="1400" b="0" i="0" u="none" strike="noStrike" kern="1200" cap="none" spc="70"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could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learn</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5" normalizeH="0" baseline="0" noProof="0" dirty="0">
                <a:ln>
                  <a:noFill/>
                </a:ln>
                <a:solidFill>
                  <a:prstClr val="black"/>
                </a:solidFill>
                <a:effectLst/>
                <a:uLnTx/>
                <a:uFillTx/>
                <a:latin typeface="Calibri"/>
                <a:ea typeface="+mn-ea"/>
                <a:cs typeface="Calibri"/>
              </a:rPr>
              <a:t>a</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quick</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method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95" normalizeH="0" baseline="0" noProof="0" dirty="0">
                <a:ln>
                  <a:noFill/>
                </a:ln>
                <a:solidFill>
                  <a:prstClr val="black"/>
                </a:solidFill>
                <a:effectLst/>
                <a:uLnTx/>
                <a:uFillTx/>
                <a:latin typeface="Calibri"/>
                <a:ea typeface="+mn-ea"/>
                <a:cs typeface="Calibri"/>
              </a:rPr>
              <a:t>that</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could</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use</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50" normalizeH="0" baseline="0" noProof="0" dirty="0">
                <a:ln>
                  <a:noFill/>
                </a:ln>
                <a:solidFill>
                  <a:prstClr val="black"/>
                </a:solidFill>
                <a:effectLst/>
                <a:uLnTx/>
                <a:uFillTx/>
                <a:latin typeface="Calibri"/>
                <a:ea typeface="+mn-ea"/>
                <a:cs typeface="Calibri"/>
              </a:rPr>
              <a:t>to</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let</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55" normalizeH="0" baseline="0" noProof="0" dirty="0">
                <a:ln>
                  <a:noFill/>
                </a:ln>
                <a:solidFill>
                  <a:prstClr val="black"/>
                </a:solidFill>
                <a:effectLst/>
                <a:uLnTx/>
                <a:uFillTx/>
                <a:latin typeface="Calibri"/>
                <a:ea typeface="+mn-ea"/>
                <a:cs typeface="Calibri"/>
              </a:rPr>
              <a:t>go</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of</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anger?</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If</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wanted</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50" normalizeH="0" baseline="0" noProof="0" dirty="0">
                <a:ln>
                  <a:noFill/>
                </a:ln>
                <a:solidFill>
                  <a:prstClr val="black"/>
                </a:solidFill>
                <a:effectLst/>
                <a:uLnTx/>
                <a:uFillTx/>
                <a:latin typeface="Calibri"/>
                <a:ea typeface="+mn-ea"/>
                <a:cs typeface="Calibri"/>
              </a:rPr>
              <a:t>to </a:t>
            </a:r>
            <a:r>
              <a:rPr kumimoji="0" lang="en-US" sz="1400" b="0" i="0" u="none" strike="noStrike" kern="1200" cap="none" spc="-62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vomit</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would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let</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it</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or</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swallow</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it</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down?</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50" normalizeH="0" baseline="0" noProof="0" dirty="0">
                <a:ln>
                  <a:noFill/>
                </a:ln>
                <a:solidFill>
                  <a:prstClr val="black"/>
                </a:solidFill>
                <a:effectLst/>
                <a:uLnTx/>
                <a:uFillTx/>
                <a:latin typeface="Calibri"/>
                <a:ea typeface="+mn-ea"/>
                <a:cs typeface="Calibri"/>
              </a:rPr>
              <a:t>Yes,</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better</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than</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in.</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This</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method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is </a:t>
            </a:r>
            <a:r>
              <a:rPr kumimoji="0" lang="en-US" sz="1400" b="0" i="0" u="none" strike="noStrike" kern="1200" cap="none" spc="7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taught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in</a:t>
            </a:r>
            <a:r>
              <a:rPr kumimoji="0" lang="en-US" sz="1400" b="0" i="0" u="none" strike="noStrike" kern="1200" cap="none" spc="70" normalizeH="0" baseline="0" noProof="0" dirty="0">
                <a:ln>
                  <a:noFill/>
                </a:ln>
                <a:solidFill>
                  <a:prstClr val="black"/>
                </a:solidFill>
                <a:effectLst/>
                <a:uLnTx/>
                <a:uFillTx/>
                <a:latin typeface="Calibri"/>
                <a:ea typeface="+mn-ea"/>
                <a:cs typeface="Calibri"/>
              </a:rPr>
              <a:t/>
            </a:r>
            <a:r>
              <a:rPr kumimoji="0" lang="en-US" sz="1400" b="0" i="0" u="none" strike="noStrike" kern="1200" cap="none" spc="120" normalizeH="0" baseline="0" noProof="0" dirty="0">
                <a:ln>
                  <a:noFill/>
                </a:ln>
                <a:solidFill>
                  <a:prstClr val="black"/>
                </a:solidFill>
                <a:effectLst/>
                <a:uLnTx/>
                <a:uFillTx/>
                <a:latin typeface="Calibri"/>
                <a:ea typeface="+mn-ea"/>
                <a:cs typeface="Calibri"/>
              </a:rPr>
              <a:t>assemblies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in</a:t>
            </a:r>
            <a:r>
              <a:rPr kumimoji="0" lang="en-US" sz="1400" b="0" i="0" u="none" strike="noStrike" kern="1200" cap="none" spc="7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schools, </a:t>
            </a:r>
            <a:r>
              <a:rPr kumimoji="0" lang="en-US" sz="1400" b="0" i="0" u="none" strike="noStrike" kern="1200" cap="none" spc="55" normalizeH="0" baseline="0" noProof="0" dirty="0">
                <a:ln>
                  <a:noFill/>
                </a:ln>
                <a:solidFill>
                  <a:prstClr val="black"/>
                </a:solidFill>
                <a:effectLst/>
                <a:uLnTx/>
                <a:uFillTx/>
                <a:latin typeface="Calibri"/>
                <a:ea typeface="+mn-ea"/>
                <a:cs typeface="Calibri"/>
              </a:rPr>
              <a:t>to</a:t>
            </a:r>
            <a:r>
              <a:rPr kumimoji="0" lang="en-US" sz="1400" b="0" i="0" u="none" strike="noStrike" kern="1200" cap="none" spc="6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Vice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Presidents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in</a:t>
            </a:r>
            <a:r>
              <a:rPr kumimoji="0" lang="en-US" sz="1400" b="0" i="0" u="none" strike="noStrike" kern="1200" cap="none" spc="7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err="1">
                <a:ln>
                  <a:noFill/>
                </a:ln>
                <a:solidFill>
                  <a:prstClr val="black"/>
                </a:solidFill>
                <a:effectLst/>
                <a:uLnTx/>
                <a:uFillTx/>
                <a:latin typeface="Calibri"/>
                <a:ea typeface="+mn-ea"/>
                <a:cs typeface="Calibri"/>
              </a:rPr>
              <a:t>organisations</a:t>
            </a:r>
            <a:r>
              <a:rPr kumimoji="0" lang="en-US" sz="1400" b="0" i="0" u="none" strike="noStrike" kern="1200" cap="none" spc="114" normalizeH="0" baseline="0" noProof="0" dirty="0">
                <a:ln>
                  <a:noFill/>
                </a:ln>
                <a:solidFill>
                  <a:prstClr val="black"/>
                </a:solidFill>
                <a:effectLst/>
                <a:uLnTx/>
                <a:uFillTx/>
                <a:latin typeface="Calibri"/>
                <a:ea typeface="+mn-ea"/>
                <a:cs typeface="Calibri"/>
              </a:rPr>
              <a:t>,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people </a:t>
            </a:r>
            <a:r>
              <a:rPr kumimoji="0" lang="en-US" sz="1400" b="0" i="0" u="none" strike="noStrike" kern="1200" cap="none" spc="90" normalizeH="0" baseline="0" noProof="0" dirty="0">
                <a:ln>
                  <a:noFill/>
                </a:ln>
                <a:solidFill>
                  <a:prstClr val="black"/>
                </a:solidFill>
                <a:effectLst/>
                <a:uLnTx/>
                <a:uFillTx/>
                <a:latin typeface="Calibri"/>
                <a:ea typeface="+mn-ea"/>
                <a:cs typeface="Calibri"/>
              </a:rPr>
              <a:t>who </a:t>
            </a:r>
            <a:r>
              <a:rPr kumimoji="0" lang="en-US" sz="1400" b="0" i="0" u="none" strike="noStrike" kern="1200" cap="none" spc="9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want</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55" normalizeH="0" baseline="0" noProof="0" dirty="0">
                <a:ln>
                  <a:noFill/>
                </a:ln>
                <a:solidFill>
                  <a:prstClr val="black"/>
                </a:solidFill>
                <a:effectLst/>
                <a:uLnTx/>
                <a:uFillTx/>
                <a:latin typeface="Calibri"/>
                <a:ea typeface="+mn-ea"/>
                <a:cs typeface="Calibri"/>
              </a:rPr>
              <a:t>to</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have</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better</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health</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wellness.</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Optional:</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Story.</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sz="1400" b="0" i="0" u="none" strike="noStrike" kern="1200" cap="none" spc="8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60"/>
              </a:spcBef>
              <a:spcAft>
                <a:spcPts val="0"/>
              </a:spcAft>
              <a:buClrTx/>
              <a:buSzTx/>
              <a:buFontTx/>
              <a:buNone/>
              <a:tabLst/>
              <a:defRPr/>
            </a:pPr>
            <a:r>
              <a:rPr kumimoji="0" lang="en-US" sz="1400" b="1" i="0" u="none" strike="noStrike" kern="1200" cap="none" spc="95" normalizeH="0" baseline="0" noProof="0" dirty="0">
                <a:ln>
                  <a:noFill/>
                </a:ln>
                <a:solidFill>
                  <a:prstClr val="black"/>
                </a:solidFill>
                <a:effectLst/>
                <a:uLnTx/>
                <a:uFillTx/>
                <a:latin typeface="Calibri"/>
                <a:ea typeface="+mn-ea"/>
                <a:cs typeface="Calibri"/>
              </a:rPr>
              <a:t>What</a:t>
            </a:r>
            <a:r>
              <a:rPr kumimoji="0" lang="en-US" sz="1400" b="1" i="0" u="none" strike="noStrike" kern="1200" cap="none" spc="254" normalizeH="0" baseline="0" noProof="0" dirty="0">
                <a:ln>
                  <a:noFill/>
                </a:ln>
                <a:solidFill>
                  <a:prstClr val="black"/>
                </a:solidFill>
                <a:effectLst/>
                <a:uLnTx/>
                <a:uFillTx/>
                <a:latin typeface="Calibri"/>
                <a:ea typeface="+mn-ea"/>
                <a:cs typeface="Calibri"/>
              </a:rPr>
              <a:t/>
            </a:r>
            <a:r>
              <a:rPr kumimoji="0" lang="en-US" sz="1400" b="1"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1" i="0" u="none" strike="noStrike" kern="1200" cap="none" spc="254" normalizeH="0" baseline="0" noProof="0" dirty="0">
                <a:ln>
                  <a:noFill/>
                </a:ln>
                <a:solidFill>
                  <a:prstClr val="black"/>
                </a:solidFill>
                <a:effectLst/>
                <a:uLnTx/>
                <a:uFillTx/>
                <a:latin typeface="Calibri"/>
                <a:ea typeface="+mn-ea"/>
                <a:cs typeface="Calibri"/>
              </a:rPr>
              <a:t/>
            </a:r>
            <a:r>
              <a:rPr kumimoji="0" lang="en-US" sz="1400" b="1" i="0" u="none" strike="noStrike" kern="1200" cap="none" spc="85" normalizeH="0" baseline="0" noProof="0" dirty="0">
                <a:ln>
                  <a:noFill/>
                </a:ln>
                <a:solidFill>
                  <a:prstClr val="black"/>
                </a:solidFill>
                <a:effectLst/>
                <a:uLnTx/>
                <a:uFillTx/>
                <a:latin typeface="Calibri"/>
                <a:ea typeface="+mn-ea"/>
                <a:cs typeface="Calibri"/>
              </a:rPr>
              <a:t>How</a:t>
            </a:r>
            <a:r>
              <a:rPr kumimoji="0" lang="en-US" sz="1400" b="1" i="0" u="none" strike="noStrike" kern="1200" cap="none" spc="245" normalizeH="0" baseline="0" noProof="0" dirty="0">
                <a:ln>
                  <a:noFill/>
                </a:ln>
                <a:solidFill>
                  <a:prstClr val="black"/>
                </a:solidFill>
                <a:effectLst/>
                <a:uLnTx/>
                <a:uFillTx/>
                <a:latin typeface="Calibri"/>
                <a:ea typeface="+mn-ea"/>
                <a:cs typeface="Calibri"/>
              </a:rPr>
              <a:t/>
            </a:r>
            <a:r>
              <a:rPr kumimoji="0" lang="en-US" sz="1400" b="1" i="0" u="none" strike="noStrike" kern="1200" cap="none" spc="95" normalizeH="0" baseline="0" noProof="0" dirty="0">
                <a:ln>
                  <a:noFill/>
                </a:ln>
                <a:solidFill>
                  <a:prstClr val="black"/>
                </a:solidFill>
                <a:effectLst/>
                <a:uLnTx/>
                <a:uFillTx/>
                <a:latin typeface="Calibri"/>
                <a:ea typeface="+mn-ea"/>
                <a:cs typeface="Calibri"/>
              </a:rPr>
              <a:t>Frame</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0"/>
              </a:spcBef>
              <a:spcAft>
                <a:spcPts val="0"/>
              </a:spcAft>
              <a:buClrTx/>
              <a:buSzTx/>
              <a:buFontTx/>
              <a:buAutoNum type="arabicPeriod"/>
              <a:tabLst>
                <a:tab pos="527685" algn="l"/>
                <a:tab pos="528320" algn="l"/>
              </a:tabLst>
              <a:defRPr/>
            </a:pPr>
            <a:r>
              <a:rPr kumimoji="0" lang="en-US" sz="1400" b="0" i="0" u="none" strike="noStrike" kern="1200" cap="none" spc="105" normalizeH="0" baseline="0" noProof="0" dirty="0">
                <a:ln>
                  <a:noFill/>
                </a:ln>
                <a:solidFill>
                  <a:prstClr val="black"/>
                </a:solidFill>
                <a:effectLst/>
                <a:uLnTx/>
                <a:uFillTx/>
                <a:latin typeface="Calibri"/>
                <a:ea typeface="+mn-ea"/>
                <a:cs typeface="Calibri"/>
              </a:rPr>
              <a:t>Bring</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into</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your</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awareness</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anything</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are</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frustrated,</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annoyed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or</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irritated</a:t>
            </a:r>
            <a:r>
              <a:rPr kumimoji="0" lang="en-US" sz="1400" b="0" i="0" u="none" strike="noStrike" kern="1200" cap="none" spc="24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about.</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Lst>
              <a:defRPr/>
            </a:pPr>
            <a:r>
              <a:rPr kumimoji="0" lang="en-US" sz="1400" b="0" i="0" u="none" strike="noStrike" kern="1200" cap="none" spc="110" normalizeH="0" baseline="0" noProof="0" dirty="0">
                <a:ln>
                  <a:noFill/>
                </a:ln>
                <a:solidFill>
                  <a:prstClr val="black"/>
                </a:solidFill>
                <a:effectLst/>
                <a:uLnTx/>
                <a:uFillTx/>
                <a:latin typeface="Calibri"/>
                <a:ea typeface="+mn-ea"/>
                <a:cs typeface="Calibri"/>
              </a:rPr>
              <a:t>Place</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fingers</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just</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under</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20" normalizeH="0" baseline="0" noProof="0" dirty="0">
                <a:ln>
                  <a:noFill/>
                </a:ln>
                <a:solidFill>
                  <a:prstClr val="black"/>
                </a:solidFill>
                <a:effectLst/>
                <a:uLnTx/>
                <a:uFillTx/>
                <a:latin typeface="Calibri"/>
                <a:ea typeface="+mn-ea"/>
                <a:cs typeface="Calibri"/>
              </a:rPr>
              <a:t>collarbone</a:t>
            </a:r>
            <a:r>
              <a:rPr kumimoji="0" lang="en-US" sz="1400" b="0" i="0" u="none" strike="noStrike" kern="1200" cap="none" spc="24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gently</a:t>
            </a:r>
            <a:r>
              <a:rPr kumimoji="0" lang="en-US" sz="1400" b="0" i="0" u="none" strike="noStrike" kern="1200" cap="none" spc="23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tap.</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 pos="7273290" algn="l"/>
              </a:tabLst>
              <a:defRPr/>
            </a:pPr>
            <a:r>
              <a:rPr kumimoji="0" lang="en-US" sz="1400" b="0" i="0" u="none" strike="noStrike" kern="1200" cap="none" spc="30" normalizeH="0" baseline="0" noProof="0" dirty="0">
                <a:ln>
                  <a:noFill/>
                </a:ln>
                <a:solidFill>
                  <a:prstClr val="black"/>
                </a:solidFill>
                <a:effectLst/>
                <a:uLnTx/>
                <a:uFillTx/>
                <a:latin typeface="Calibri"/>
                <a:ea typeface="+mn-ea"/>
                <a:cs typeface="Calibri"/>
              </a:rPr>
              <a:t>Take</a:t>
            </a:r>
            <a:r>
              <a:rPr kumimoji="0" lang="en-US" sz="1400" b="0" i="0" u="none" strike="noStrike" kern="1200" cap="none" spc="240" normalizeH="0" baseline="0" noProof="0" dirty="0">
                <a:ln>
                  <a:noFill/>
                </a:ln>
                <a:solidFill>
                  <a:prstClr val="black"/>
                </a:solidFill>
                <a:effectLst/>
                <a:uLnTx/>
                <a:uFillTx/>
                <a:latin typeface="Calibri"/>
                <a:ea typeface="+mn-ea"/>
                <a:cs typeface="Calibri"/>
              </a:rPr>
              <a:t/>
            </a:r>
            <a:r>
              <a:rPr kumimoji="0" lang="en-US" sz="1400" b="0" i="0" u="none" strike="noStrike" kern="1200" cap="none" spc="-5" normalizeH="0" baseline="0" noProof="0" dirty="0">
                <a:ln>
                  <a:noFill/>
                </a:ln>
                <a:solidFill>
                  <a:prstClr val="black"/>
                </a:solidFill>
                <a:effectLst/>
                <a:uLnTx/>
                <a:uFillTx/>
                <a:latin typeface="Calibri"/>
                <a:ea typeface="+mn-ea"/>
                <a:cs typeface="Calibri"/>
              </a:rPr>
              <a:t>a</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breath</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in</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make</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5" normalizeH="0" baseline="0" noProof="0" dirty="0">
                <a:ln>
                  <a:noFill/>
                </a:ln>
                <a:solidFill>
                  <a:prstClr val="black"/>
                </a:solidFill>
                <a:effectLst/>
                <a:uLnTx/>
                <a:uFillTx/>
                <a:latin typeface="Calibri"/>
                <a:ea typeface="+mn-ea"/>
                <a:cs typeface="Calibri"/>
              </a:rPr>
              <a:t>a</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loud ‘</a:t>
            </a:r>
            <a:r>
              <a:rPr lang="en-US" sz="1400" spc="100" dirty="0">
                <a:solidFill>
                  <a:prstClr val="black"/>
                </a:solidFill>
                <a:latin typeface="Calibri"/>
                <a:cs typeface="Calibri"/>
              </a:rPr>
              <a:t>A</a:t>
            </a:r>
            <a:r>
              <a:rPr kumimoji="0" lang="en-US" sz="1400" b="0" i="0" u="none" strike="noStrike" kern="1200" cap="none" spc="100" normalizeH="0" baseline="0" noProof="0" dirty="0" err="1">
                <a:ln>
                  <a:noFill/>
                </a:ln>
                <a:solidFill>
                  <a:prstClr val="black"/>
                </a:solidFill>
                <a:effectLst/>
                <a:uLnTx/>
                <a:uFillTx/>
                <a:latin typeface="Calibri"/>
                <a:ea typeface="+mn-ea"/>
                <a:cs typeface="Calibri"/>
              </a:rPr>
              <a:t>hhh</a:t>
            </a:r>
            <a:r>
              <a:rPr kumimoji="0" lang="en-US" sz="1400" b="0" i="0" u="none" strike="noStrike" kern="1200" cap="none" spc="100" normalizeH="0" baseline="0" noProof="0" dirty="0">
                <a:ln>
                  <a:noFill/>
                </a:ln>
                <a:solidFill>
                  <a:prstClr val="black"/>
                </a:solidFill>
                <a:effectLst/>
                <a:uLnTx/>
                <a:uFillTx/>
                <a:latin typeface="Calibri"/>
                <a:ea typeface="+mn-ea"/>
                <a:cs typeface="Calibri"/>
              </a:rPr>
              <a:t>’</a:t>
            </a:r>
            <a:r>
              <a:rPr kumimoji="0" lang="en-US" sz="1400" b="0" i="0" u="none" strike="noStrike" kern="1200" cap="none" spc="30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sound</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70" normalizeH="0" baseline="0" noProof="0" dirty="0">
                <a:ln>
                  <a:noFill/>
                </a:ln>
                <a:solidFill>
                  <a:prstClr val="black"/>
                </a:solidFill>
                <a:effectLst/>
                <a:uLnTx/>
                <a:uFillTx/>
                <a:latin typeface="Calibri"/>
                <a:ea typeface="+mn-ea"/>
                <a:cs typeface="Calibri"/>
              </a:rPr>
              <a:t>as</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if</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letting</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all</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95" normalizeH="0" baseline="0" noProof="0" dirty="0">
                <a:ln>
                  <a:noFill/>
                </a:ln>
                <a:solidFill>
                  <a:prstClr val="black"/>
                </a:solidFill>
                <a:effectLst/>
                <a:uLnTx/>
                <a:uFillTx/>
                <a:latin typeface="Calibri"/>
                <a:ea typeface="+mn-ea"/>
                <a:cs typeface="Calibri"/>
              </a:rPr>
              <a:t>negativity.</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60"/>
              </a:spcBef>
              <a:spcAft>
                <a:spcPts val="0"/>
              </a:spcAft>
              <a:buClrTx/>
              <a:buSzTx/>
              <a:buFontTx/>
              <a:buNone/>
              <a:tabLst/>
              <a:defRPr/>
            </a:pPr>
            <a:r>
              <a:rPr kumimoji="0" lang="en-US" sz="1400" b="0" i="0" u="none" strike="noStrike" kern="1200" cap="none" spc="100" normalizeH="0" baseline="0" noProof="0" dirty="0">
                <a:ln>
                  <a:noFill/>
                </a:ln>
                <a:solidFill>
                  <a:prstClr val="black"/>
                </a:solidFill>
                <a:effectLst/>
                <a:uLnTx/>
                <a:uFillTx/>
                <a:latin typeface="Calibri"/>
                <a:ea typeface="+mn-ea"/>
                <a:cs typeface="Calibri"/>
              </a:rPr>
              <a:t>Stamp</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your</a:t>
            </a:r>
            <a:r>
              <a:rPr kumimoji="0" lang="en-US" sz="1400" b="0" i="0" u="none" strike="noStrike" kern="1200" cap="none" spc="295"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feet</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vigorously</a:t>
            </a:r>
            <a:r>
              <a:rPr kumimoji="0" lang="en-US" sz="1400" b="0" i="0" u="none" strike="noStrike" kern="1200" cap="none" spc="250" normalizeH="0" baseline="0" noProof="0" dirty="0">
                <a:ln>
                  <a:noFill/>
                </a:ln>
                <a:solidFill>
                  <a:prstClr val="black"/>
                </a:solidFill>
                <a:effectLst/>
                <a:uLnTx/>
                <a:uFillTx/>
                <a:latin typeface="Calibri"/>
                <a:ea typeface="+mn-ea"/>
                <a:cs typeface="Calibri"/>
              </a:rPr>
              <a:t/>
            </a:r>
            <a:r>
              <a:rPr kumimoji="0" lang="en-US" sz="1400" b="0" i="0" u="none" strike="noStrike" kern="1200" cap="none" spc="70" normalizeH="0" baseline="0" noProof="0" dirty="0">
                <a:ln>
                  <a:noFill/>
                </a:ln>
                <a:solidFill>
                  <a:prstClr val="black"/>
                </a:solidFill>
                <a:effectLst/>
                <a:uLnTx/>
                <a:uFillTx/>
                <a:latin typeface="Calibri"/>
                <a:ea typeface="+mn-ea"/>
                <a:cs typeface="Calibri"/>
              </a:rPr>
              <a:t>as</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if</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00" normalizeH="0" baseline="0" noProof="0" dirty="0">
                <a:ln>
                  <a:noFill/>
                </a:ln>
                <a:solidFill>
                  <a:prstClr val="black"/>
                </a:solidFill>
                <a:effectLst/>
                <a:uLnTx/>
                <a:uFillTx/>
                <a:latin typeface="Calibri"/>
                <a:ea typeface="+mn-ea"/>
                <a:cs typeface="Calibri"/>
              </a:rPr>
              <a:t>having</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5" normalizeH="0" baseline="0" noProof="0" dirty="0">
                <a:ln>
                  <a:noFill/>
                </a:ln>
                <a:solidFill>
                  <a:prstClr val="black"/>
                </a:solidFill>
                <a:effectLst/>
                <a:uLnTx/>
                <a:uFillTx/>
                <a:latin typeface="Calibri"/>
                <a:ea typeface="+mn-ea"/>
                <a:cs typeface="Calibri"/>
              </a:rPr>
              <a:t>a</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tantrum.</a:t>
            </a:r>
            <a:br>
              <a:rPr kumimoji="0" lang="en-US" sz="1400" b="0" i="0" u="none" strike="noStrike" kern="1200" cap="none" spc="110" normalizeH="0" baseline="0" noProof="0" dirty="0">
                <a:ln>
                  <a:noFill/>
                </a:ln>
                <a:solidFill>
                  <a:prstClr val="black"/>
                </a:solidFill>
                <a:effectLst/>
                <a:uLnTx/>
                <a:uFillTx/>
                <a:latin typeface="Calibri"/>
                <a:ea typeface="+mn-ea"/>
                <a:cs typeface="Calibri"/>
              </a:rPr>
            </a:br>
            <a:br>
              <a:rPr kumimoji="0" lang="en-US" sz="1400" b="0" i="0" u="none" strike="noStrike" kern="1200" cap="none" spc="110" normalizeH="0" baseline="0" noProof="0" dirty="0">
                <a:ln>
                  <a:noFill/>
                </a:ln>
                <a:solidFill>
                  <a:prstClr val="black"/>
                </a:solidFill>
                <a:effectLst/>
                <a:uLnTx/>
                <a:uFillTx/>
                <a:latin typeface="Calibri"/>
                <a:ea typeface="+mn-ea"/>
                <a:cs typeface="Calibri"/>
              </a:rPr>
            </a:br>
            <a:r>
              <a:rPr kumimoji="0" lang="en-US" sz="1400" b="1" i="0" u="none" strike="noStrike" kern="1200" cap="none" spc="95" normalizeH="0" baseline="0" noProof="0" dirty="0">
                <a:ln>
                  <a:noFill/>
                </a:ln>
                <a:solidFill>
                  <a:prstClr val="black"/>
                </a:solidFill>
                <a:effectLst/>
                <a:uLnTx/>
                <a:uFillTx/>
                <a:latin typeface="Calibri"/>
                <a:ea typeface="+mn-ea"/>
                <a:cs typeface="Calibri"/>
              </a:rPr>
              <a:t>What</a:t>
            </a:r>
            <a:r>
              <a:rPr kumimoji="0" lang="en-US" sz="1400" b="1" i="0" u="none" strike="noStrike" kern="1200" cap="none" spc="254" normalizeH="0" baseline="0" noProof="0" dirty="0">
                <a:ln>
                  <a:noFill/>
                </a:ln>
                <a:solidFill>
                  <a:prstClr val="black"/>
                </a:solidFill>
                <a:effectLst/>
                <a:uLnTx/>
                <a:uFillTx/>
                <a:latin typeface="Calibri"/>
                <a:ea typeface="+mn-ea"/>
                <a:cs typeface="Calibri"/>
              </a:rPr>
              <a:t/>
            </a:r>
            <a:r>
              <a:rPr kumimoji="0" lang="en-US" sz="1400" b="1"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1" i="0" u="none" strike="noStrike" kern="1200" cap="none" spc="254" normalizeH="0" baseline="0" noProof="0" dirty="0">
                <a:ln>
                  <a:noFill/>
                </a:ln>
                <a:solidFill>
                  <a:prstClr val="black"/>
                </a:solidFill>
                <a:effectLst/>
                <a:uLnTx/>
                <a:uFillTx/>
                <a:latin typeface="Calibri"/>
                <a:ea typeface="+mn-ea"/>
                <a:cs typeface="Calibri"/>
              </a:rPr>
              <a:t/>
            </a:r>
            <a:r>
              <a:rPr kumimoji="0" lang="en-US" sz="1400" b="1" i="0" u="none" strike="noStrike" kern="1200" cap="none" spc="85" normalizeH="0" baseline="0" noProof="0" dirty="0">
                <a:ln>
                  <a:noFill/>
                </a:ln>
                <a:solidFill>
                  <a:prstClr val="black"/>
                </a:solidFill>
                <a:effectLst/>
                <a:uLnTx/>
                <a:uFillTx/>
                <a:latin typeface="Calibri"/>
                <a:ea typeface="+mn-ea"/>
                <a:cs typeface="Calibri"/>
              </a:rPr>
              <a:t>How</a:t>
            </a:r>
            <a:r>
              <a:rPr kumimoji="0" lang="en-US" sz="1400" b="1" i="0" u="none" strike="noStrike" kern="1200" cap="none" spc="245" normalizeH="0" baseline="0" noProof="0" dirty="0">
                <a:ln>
                  <a:noFill/>
                </a:ln>
                <a:solidFill>
                  <a:prstClr val="black"/>
                </a:solidFill>
                <a:effectLst/>
                <a:uLnTx/>
                <a:uFillTx/>
                <a:latin typeface="Calibri"/>
                <a:ea typeface="+mn-ea"/>
                <a:cs typeface="Calibri"/>
              </a:rPr>
              <a:t/>
            </a:r>
            <a:r>
              <a:rPr kumimoji="0" lang="en-US" sz="1400" b="1" i="0" u="none" strike="noStrike" kern="1200" cap="none" spc="95" normalizeH="0" baseline="0" noProof="0" dirty="0">
                <a:ln>
                  <a:noFill/>
                </a:ln>
                <a:solidFill>
                  <a:prstClr val="black"/>
                </a:solidFill>
                <a:effectLst/>
                <a:uLnTx/>
                <a:uFillTx/>
                <a:latin typeface="Calibri"/>
                <a:ea typeface="+mn-ea"/>
                <a:cs typeface="Calibri"/>
              </a:rPr>
              <a:t>Frame</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0"/>
              </a:spcBef>
              <a:spcAft>
                <a:spcPts val="0"/>
              </a:spcAft>
              <a:buClrTx/>
              <a:buSzTx/>
              <a:buFontTx/>
              <a:buAutoNum type="arabicPeriod"/>
              <a:tabLst>
                <a:tab pos="527685" algn="l"/>
                <a:tab pos="528320" algn="l"/>
              </a:tabLst>
              <a:defRPr/>
            </a:pPr>
            <a:r>
              <a:rPr kumimoji="0" lang="en-US" sz="1400" b="0" i="0" u="none" strike="noStrike" kern="1200" cap="none" spc="105" normalizeH="0" baseline="0" noProof="0" dirty="0">
                <a:ln>
                  <a:noFill/>
                </a:ln>
                <a:solidFill>
                  <a:prstClr val="black"/>
                </a:solidFill>
                <a:effectLst/>
                <a:uLnTx/>
                <a:uFillTx/>
                <a:latin typeface="Calibri"/>
                <a:ea typeface="+mn-ea"/>
                <a:cs typeface="Calibri"/>
              </a:rPr>
              <a:t>Bring</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into</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your</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awareness</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anything</a:t>
            </a:r>
            <a:r>
              <a:rPr kumimoji="0" lang="en-US" sz="1400" b="0" i="0" u="none" strike="noStrike" kern="1200" cap="none" spc="260" normalizeH="0" baseline="0" noProof="0" dirty="0">
                <a:ln>
                  <a:noFill/>
                </a:ln>
                <a:solidFill>
                  <a:prstClr val="black"/>
                </a:solidFill>
                <a:effectLst/>
                <a:uLnTx/>
                <a:uFillTx/>
                <a:latin typeface="Calibri"/>
                <a:ea typeface="+mn-ea"/>
                <a:cs typeface="Calibri"/>
              </a:rPr>
              <a:t/>
            </a:r>
            <a:r>
              <a:rPr kumimoji="0" lang="en-US" sz="1400" b="0" i="0" u="none" strike="noStrike" kern="1200" cap="none" spc="75" normalizeH="0" baseline="0" noProof="0" dirty="0">
                <a:ln>
                  <a:noFill/>
                </a:ln>
                <a:solidFill>
                  <a:prstClr val="black"/>
                </a:solidFill>
                <a:effectLst/>
                <a:uLnTx/>
                <a:uFillTx/>
                <a:latin typeface="Calibri"/>
                <a:ea typeface="+mn-ea"/>
                <a:cs typeface="Calibri"/>
              </a:rPr>
              <a:t>you</a:t>
            </a:r>
            <a:r>
              <a:rPr kumimoji="0" lang="en-US" sz="1400" b="0" i="0" u="none" strike="noStrike" kern="1200" cap="none" spc="285" normalizeH="0" baseline="0" noProof="0" dirty="0">
                <a:ln>
                  <a:noFill/>
                </a:ln>
                <a:solidFill>
                  <a:prstClr val="black"/>
                </a:solidFill>
                <a:effectLst/>
                <a:uLnTx/>
                <a:uFillTx/>
                <a:latin typeface="Calibri"/>
                <a:ea typeface="+mn-ea"/>
                <a:cs typeface="Calibri"/>
              </a:rPr>
              <a:t/>
            </a:r>
            <a:r>
              <a:rPr kumimoji="0" lang="en-US" sz="1400" b="0" i="0" u="none" strike="noStrike" kern="1200" cap="none" spc="80" normalizeH="0" baseline="0" noProof="0" dirty="0">
                <a:ln>
                  <a:noFill/>
                </a:ln>
                <a:solidFill>
                  <a:prstClr val="black"/>
                </a:solidFill>
                <a:effectLst/>
                <a:uLnTx/>
                <a:uFillTx/>
                <a:latin typeface="Calibri"/>
                <a:ea typeface="+mn-ea"/>
                <a:cs typeface="Calibri"/>
              </a:rPr>
              <a:t>are</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frustrated,</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annoyed</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65" normalizeH="0" baseline="0" noProof="0" dirty="0">
                <a:ln>
                  <a:noFill/>
                </a:ln>
                <a:solidFill>
                  <a:prstClr val="black"/>
                </a:solidFill>
                <a:effectLst/>
                <a:uLnTx/>
                <a:uFillTx/>
                <a:latin typeface="Calibri"/>
                <a:ea typeface="+mn-ea"/>
                <a:cs typeface="Calibri"/>
              </a:rPr>
              <a:t>or</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110" normalizeH="0" baseline="0" noProof="0" dirty="0">
                <a:ln>
                  <a:noFill/>
                </a:ln>
                <a:solidFill>
                  <a:prstClr val="black"/>
                </a:solidFill>
                <a:effectLst/>
                <a:uLnTx/>
                <a:uFillTx/>
                <a:latin typeface="Calibri"/>
                <a:ea typeface="+mn-ea"/>
                <a:cs typeface="Calibri"/>
              </a:rPr>
              <a:t>irritated</a:t>
            </a:r>
            <a:r>
              <a:rPr kumimoji="0" lang="en-US" sz="1400" b="0" i="0" u="none" strike="noStrike" kern="1200" cap="none" spc="240" normalizeH="0" baseline="0" noProof="0" dirty="0">
                <a:ln>
                  <a:noFill/>
                </a:ln>
                <a:solidFill>
                  <a:prstClr val="black"/>
                </a:solidFill>
                <a:effectLst/>
                <a:uLnTx/>
                <a:uFillTx/>
                <a:latin typeface="Calibri"/>
                <a:ea typeface="+mn-ea"/>
                <a:cs typeface="Calibri"/>
              </a:rPr>
              <a:t/>
            </a:r>
            <a:r>
              <a:rPr kumimoji="0" lang="en-US" sz="1400" b="0" i="0" u="none" strike="noStrike" kern="1200" cap="none" spc="114" normalizeH="0" baseline="0" noProof="0" dirty="0">
                <a:ln>
                  <a:noFill/>
                </a:ln>
                <a:solidFill>
                  <a:prstClr val="black"/>
                </a:solidFill>
                <a:effectLst/>
                <a:uLnTx/>
                <a:uFillTx/>
                <a:latin typeface="Calibri"/>
                <a:ea typeface="+mn-ea"/>
                <a:cs typeface="Calibri"/>
              </a:rPr>
              <a:t>about.</a:t>
            </a:r>
          </a:p>
          <a:p>
            <a:pPr marL="527685" marR="0" lvl="0" indent="0" algn="l" defTabSz="914400" rtl="0" eaLnBrk="1" fontAlgn="auto" latinLnBrk="0" hangingPunct="1">
              <a:lnSpc>
                <a:spcPct val="100000"/>
              </a:lnSpc>
              <a:spcBef>
                <a:spcPts val="1265"/>
              </a:spcBef>
              <a:spcAft>
                <a:spcPts val="0"/>
              </a:spcAft>
              <a:buClrTx/>
              <a:buSzTx/>
              <a:buFontTx/>
              <a:buNone/>
              <a:tabLst/>
              <a:defRPr/>
            </a:pPr>
            <a:r>
              <a:rPr kumimoji="0" lang="en-US" sz="1100" b="0" i="0" u="none" strike="noStrike" kern="1200" cap="none" spc="120" normalizeH="0" baseline="0" noProof="0" dirty="0">
                <a:ln>
                  <a:noFill/>
                </a:ln>
                <a:solidFill>
                  <a:prstClr val="black"/>
                </a:solidFill>
                <a:effectLst/>
                <a:uLnTx/>
                <a:uFillTx/>
                <a:latin typeface="Calibri"/>
                <a:ea typeface="+mn-ea"/>
                <a:cs typeface="Calibri"/>
              </a:rPr>
              <a:t>Optional:</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50"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can</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even</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measure</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it</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on</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a</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scale</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of</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1</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to</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10,</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where</a:t>
            </a:r>
            <a:r>
              <a:rPr kumimoji="0" lang="en-US" sz="1100" b="0" i="0" u="none" strike="noStrike" kern="1200" cap="none" spc="29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10</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for</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example</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really</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frustrated</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1</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not</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frustrated</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60" normalizeH="0" baseline="0" noProof="0" dirty="0">
                <a:ln>
                  <a:noFill/>
                </a:ln>
                <a:solidFill>
                  <a:prstClr val="black"/>
                </a:solidFill>
                <a:effectLst/>
                <a:uLnTx/>
                <a:uFillTx/>
                <a:latin typeface="Calibri"/>
                <a:ea typeface="+mn-ea"/>
                <a:cs typeface="Calibri"/>
              </a:rPr>
              <a:t>at</a:t>
            </a:r>
            <a:r>
              <a:rPr kumimoji="0" lang="en-US" sz="1100" b="0" i="0" u="none" strike="noStrike" kern="1200" cap="none" spc="47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all.</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Go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ahead</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write</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your</a:t>
            </a:r>
            <a:r>
              <a:rPr kumimoji="0" lang="en-US" sz="1100" b="0" i="0" u="none" strike="noStrike" kern="1200" cap="none" spc="29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number</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in</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chat/whisper</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it</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loud.</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50"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can</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even</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write</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down</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in</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chat</a:t>
            </a:r>
            <a:r>
              <a:rPr kumimoji="0" lang="en-US" sz="1100" b="0" i="0" u="none" strike="noStrike" kern="1200" cap="none" spc="395"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shout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loud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are</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frustrated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or</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annoyed</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about.</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526415" marR="0" lvl="0" indent="-514350" algn="l" defTabSz="914400" rtl="0" eaLnBrk="1" fontAlgn="auto" latinLnBrk="0" hangingPunct="1">
              <a:lnSpc>
                <a:spcPct val="100000"/>
              </a:lnSpc>
              <a:spcBef>
                <a:spcPts val="1680"/>
              </a:spcBef>
              <a:spcAft>
                <a:spcPts val="0"/>
              </a:spcAft>
              <a:buClrTx/>
              <a:buSzTx/>
              <a:buFont typeface="+mj-lt"/>
              <a:buAutoNum type="arabicPeriod" startAt="2"/>
              <a:tabLst>
                <a:tab pos="527685" algn="l"/>
                <a:tab pos="528320" algn="l"/>
              </a:tabLst>
              <a:defRPr/>
            </a:pPr>
            <a:r>
              <a:rPr kumimoji="0" lang="en-US" sz="1400" b="0" i="0" u="none" strike="noStrike" kern="1200" cap="none" spc="110" normalizeH="0" baseline="0" noProof="0" dirty="0">
                <a:ln>
                  <a:noFill/>
                </a:ln>
                <a:solidFill>
                  <a:prstClr val="black"/>
                </a:solidFill>
                <a:effectLst/>
                <a:uLnTx/>
                <a:uFillTx/>
                <a:latin typeface="Calibri"/>
                <a:ea typeface="+mn-ea"/>
                <a:cs typeface="Calibri"/>
              </a:rPr>
              <a:t>Place</a:t>
            </a:r>
            <a:r>
              <a:rPr kumimoji="0" lang="en-US" sz="1400" b="0" i="0" u="none" strike="noStrike" kern="1200" cap="none" spc="254"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400" b="0" i="0" u="none" strike="noStrike" kern="1200" cap="none" spc="265"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fingers</a:t>
            </a:r>
            <a:r>
              <a:rPr kumimoji="0" lang="en-US" sz="1400" b="0" i="0" u="none" strike="noStrike" kern="1200" cap="none" spc="24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just</a:t>
            </a:r>
            <a:r>
              <a:rPr kumimoji="0" lang="en-US" sz="1400" b="0" i="0" u="none" strike="noStrike" kern="1200" cap="none" spc="29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under</a:t>
            </a:r>
            <a:r>
              <a:rPr kumimoji="0" lang="en-US" sz="1400" b="0" i="0" u="none" strike="noStrike" kern="1200" cap="none" spc="275" normalizeH="0" baseline="0" noProof="0" dirty="0">
                <a:ln>
                  <a:noFill/>
                </a:ln>
                <a:solidFill>
                  <a:prstClr val="black"/>
                </a:solidFill>
                <a:effectLst/>
                <a:uLnTx/>
                <a:uFillTx/>
                <a:latin typeface="Calibri"/>
                <a:ea typeface="+mn-ea"/>
                <a:cs typeface="Calibri"/>
              </a:rPr>
              <a:t/>
            </a:r>
            <a:r>
              <a:rPr kumimoji="0" lang="en-US" sz="14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400" b="0" i="0" u="none" strike="noStrike" kern="1200" cap="none" spc="270" normalizeH="0" baseline="0" noProof="0" dirty="0">
                <a:ln>
                  <a:noFill/>
                </a:ln>
                <a:solidFill>
                  <a:prstClr val="black"/>
                </a:solidFill>
                <a:effectLst/>
                <a:uLnTx/>
                <a:uFillTx/>
                <a:latin typeface="Calibri"/>
                <a:ea typeface="+mn-ea"/>
                <a:cs typeface="Calibri"/>
              </a:rPr>
              <a:t/>
            </a:r>
            <a:r>
              <a:rPr kumimoji="0" lang="en-US" sz="1400" b="0" i="0" u="none" strike="noStrike" kern="1200" cap="none" spc="120" normalizeH="0" baseline="0" noProof="0" dirty="0">
                <a:ln>
                  <a:noFill/>
                </a:ln>
                <a:solidFill>
                  <a:prstClr val="black"/>
                </a:solidFill>
                <a:effectLst/>
                <a:uLnTx/>
                <a:uFillTx/>
                <a:latin typeface="Calibri"/>
                <a:ea typeface="+mn-ea"/>
                <a:cs typeface="Calibri"/>
              </a:rPr>
              <a:t>collarbone</a:t>
            </a:r>
            <a:r>
              <a:rPr kumimoji="0" lang="en-US" sz="1400" b="0" i="0" u="none" strike="noStrike" kern="1200" cap="none" spc="240"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400" b="0" i="0" u="none" strike="noStrike" kern="1200" cap="none" spc="280" normalizeH="0" baseline="0" noProof="0" dirty="0">
                <a:ln>
                  <a:noFill/>
                </a:ln>
                <a:solidFill>
                  <a:prstClr val="black"/>
                </a:solidFill>
                <a:effectLst/>
                <a:uLnTx/>
                <a:uFillTx/>
                <a:latin typeface="Calibri"/>
                <a:ea typeface="+mn-ea"/>
                <a:cs typeface="Calibri"/>
              </a:rPr>
              <a:t/>
            </a:r>
            <a:r>
              <a:rPr kumimoji="0" lang="en-US" sz="1400" b="0" i="0" u="none" strike="noStrike" kern="1200" cap="none" spc="105" normalizeH="0" baseline="0" noProof="0" dirty="0">
                <a:ln>
                  <a:noFill/>
                </a:ln>
                <a:solidFill>
                  <a:prstClr val="black"/>
                </a:solidFill>
                <a:effectLst/>
                <a:uLnTx/>
                <a:uFillTx/>
                <a:latin typeface="Calibri"/>
                <a:ea typeface="+mn-ea"/>
                <a:cs typeface="Calibri"/>
              </a:rPr>
              <a:t>gently</a:t>
            </a:r>
            <a:r>
              <a:rPr kumimoji="0" lang="en-US" sz="1400" b="0" i="0" u="none" strike="noStrike" kern="1200" cap="none" spc="235" normalizeH="0" baseline="0" noProof="0" dirty="0">
                <a:ln>
                  <a:noFill/>
                </a:ln>
                <a:solidFill>
                  <a:prstClr val="black"/>
                </a:solidFill>
                <a:effectLst/>
                <a:uLnTx/>
                <a:uFillTx/>
                <a:latin typeface="Calibri"/>
                <a:ea typeface="+mn-ea"/>
                <a:cs typeface="Calibri"/>
              </a:rPr>
              <a:t/>
            </a:r>
            <a:r>
              <a:rPr kumimoji="0" lang="en-US" sz="1400" b="0" i="0" u="none" strike="noStrike" kern="1200" cap="none" spc="90" normalizeH="0" baseline="0" noProof="0" dirty="0">
                <a:ln>
                  <a:noFill/>
                </a:ln>
                <a:solidFill>
                  <a:prstClr val="black"/>
                </a:solidFill>
                <a:effectLst/>
                <a:uLnTx/>
                <a:uFillTx/>
                <a:latin typeface="Calibri"/>
                <a:ea typeface="+mn-ea"/>
                <a:cs typeface="Calibri"/>
              </a:rPr>
              <a:t>tap.</a:t>
            </a: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60"/>
              </a:spcBef>
              <a:spcAft>
                <a:spcPts val="0"/>
              </a:spcAft>
              <a:buClrTx/>
              <a:buSzTx/>
              <a:buFontTx/>
              <a:buNone/>
              <a:tabLst/>
              <a:defRPr/>
            </a:pPr>
            <a:r>
              <a:rPr lang="en-US" sz="1100" spc="120" dirty="0">
                <a:solidFill>
                  <a:prstClr val="black"/>
                </a:solidFill>
                <a:latin typeface="Calibri"/>
                <a:cs typeface="Calibri"/>
              </a:rPr>
              <a:t>Optional: The reason to touch this point is that the kidney meridians are located here, and kidneys are known to be linked to fear which can be underneath the surface of anger or frustration.</a:t>
            </a:r>
            <a:br>
              <a:rPr lang="en-US" sz="1100" spc="120" dirty="0">
                <a:solidFill>
                  <a:prstClr val="black"/>
                </a:solidFill>
                <a:latin typeface="Calibri"/>
                <a:cs typeface="Calibri"/>
              </a:rPr>
            </a:br>
            <a:br>
              <a:rPr lang="en-US" sz="1100" spc="120" dirty="0">
                <a:solidFill>
                  <a:prstClr val="black"/>
                </a:solidFill>
                <a:latin typeface="Calibri"/>
                <a:cs typeface="Calibri"/>
              </a:rPr>
            </a:br>
            <a:r>
              <a:rPr kumimoji="0" lang="en-US" sz="1100" b="1" i="0" u="none" strike="noStrike" kern="1200" cap="none" spc="95" normalizeH="0" baseline="0" noProof="0" dirty="0">
                <a:ln>
                  <a:noFill/>
                </a:ln>
                <a:solidFill>
                  <a:prstClr val="black"/>
                </a:solidFill>
                <a:effectLst/>
                <a:uLnTx/>
                <a:uFillTx/>
                <a:latin typeface="Calibri"/>
                <a:ea typeface="+mn-ea"/>
                <a:cs typeface="Calibri"/>
              </a:rPr>
              <a:t>What</a:t>
            </a:r>
            <a:r>
              <a:rPr kumimoji="0" lang="en-US" sz="1100" b="1" i="0" u="none" strike="noStrike" kern="1200" cap="none" spc="254" normalizeH="0" baseline="0" noProof="0" dirty="0">
                <a:ln>
                  <a:noFill/>
                </a:ln>
                <a:solidFill>
                  <a:prstClr val="black"/>
                </a:solidFill>
                <a:effectLst/>
                <a:uLnTx/>
                <a:uFillTx/>
                <a:latin typeface="Calibri"/>
                <a:ea typeface="+mn-ea"/>
                <a:cs typeface="Calibri"/>
              </a:rPr>
              <a:t/>
            </a:r>
            <a:r>
              <a:rPr kumimoji="0" lang="en-US" sz="1100" b="1"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1" i="0" u="none" strike="noStrike" kern="1200" cap="none" spc="254" normalizeH="0" baseline="0" noProof="0" dirty="0">
                <a:ln>
                  <a:noFill/>
                </a:ln>
                <a:solidFill>
                  <a:prstClr val="black"/>
                </a:solidFill>
                <a:effectLst/>
                <a:uLnTx/>
                <a:uFillTx/>
                <a:latin typeface="Calibri"/>
                <a:ea typeface="+mn-ea"/>
                <a:cs typeface="Calibri"/>
              </a:rPr>
              <a:t/>
            </a:r>
            <a:r>
              <a:rPr kumimoji="0" lang="en-US" sz="1100" b="1" i="0" u="none" strike="noStrike" kern="1200" cap="none" spc="85" normalizeH="0" baseline="0" noProof="0" dirty="0">
                <a:ln>
                  <a:noFill/>
                </a:ln>
                <a:solidFill>
                  <a:prstClr val="black"/>
                </a:solidFill>
                <a:effectLst/>
                <a:uLnTx/>
                <a:uFillTx/>
                <a:latin typeface="Calibri"/>
                <a:ea typeface="+mn-ea"/>
                <a:cs typeface="Calibri"/>
              </a:rPr>
              <a:t>How</a:t>
            </a:r>
            <a:r>
              <a:rPr kumimoji="0" lang="en-US" sz="1100" b="1" i="0" u="none" strike="noStrike" kern="1200" cap="none" spc="245" normalizeH="0" baseline="0" noProof="0" dirty="0">
                <a:ln>
                  <a:noFill/>
                </a:ln>
                <a:solidFill>
                  <a:prstClr val="black"/>
                </a:solidFill>
                <a:effectLst/>
                <a:uLnTx/>
                <a:uFillTx/>
                <a:latin typeface="Calibri"/>
                <a:ea typeface="+mn-ea"/>
                <a:cs typeface="Calibri"/>
              </a:rPr>
              <a:t/>
            </a:r>
            <a:r>
              <a:rPr kumimoji="0" lang="en-US" sz="1100" b="1" i="0" u="none" strike="noStrike" kern="1200" cap="none" spc="95" normalizeH="0" baseline="0" noProof="0" dirty="0">
                <a:ln>
                  <a:noFill/>
                </a:ln>
                <a:solidFill>
                  <a:prstClr val="black"/>
                </a:solidFill>
                <a:effectLst/>
                <a:uLnTx/>
                <a:uFillTx/>
                <a:latin typeface="Calibri"/>
                <a:ea typeface="+mn-ea"/>
                <a:cs typeface="Calibri"/>
              </a:rPr>
              <a:t>Frame</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Aft>
                <a:spcPts val="0"/>
              </a:spcAft>
              <a:buClrTx/>
              <a:buSzTx/>
              <a:buFont typeface="+mj-lt"/>
              <a:buAutoNum type="arabicPeriod" startAt="3"/>
              <a:tabLst>
                <a:tab pos="527685" algn="l"/>
                <a:tab pos="528320" algn="l"/>
                <a:tab pos="7273290" algn="l"/>
              </a:tabLst>
              <a:defRPr/>
            </a:pPr>
            <a:r>
              <a:rPr kumimoji="0" lang="en-US" sz="1100" b="0" i="0" u="none" strike="noStrike" kern="1200" cap="none" spc="30" normalizeH="0" baseline="0" noProof="0" dirty="0">
                <a:ln>
                  <a:noFill/>
                </a:ln>
                <a:solidFill>
                  <a:prstClr val="black"/>
                </a:solidFill>
                <a:effectLst/>
                <a:uLnTx/>
                <a:uFillTx/>
                <a:latin typeface="Calibri"/>
                <a:ea typeface="+mn-ea"/>
                <a:cs typeface="Calibri"/>
              </a:rPr>
              <a:t>Take</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a</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breath</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in</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make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a</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loud ‘</a:t>
            </a:r>
            <a:r>
              <a:rPr kumimoji="0" lang="en-US" sz="1100" b="0" i="0" u="none" strike="noStrike" kern="1200" cap="none" spc="100" normalizeH="0" baseline="0" noProof="0" dirty="0" err="1">
                <a:ln>
                  <a:noFill/>
                </a:ln>
                <a:solidFill>
                  <a:prstClr val="black"/>
                </a:solidFill>
                <a:effectLst/>
                <a:uLnTx/>
                <a:uFillTx/>
                <a:latin typeface="Calibri"/>
                <a:ea typeface="+mn-ea"/>
                <a:cs typeface="Calibri"/>
              </a:rPr>
              <a:t>Ahhh</a:t>
            </a:r>
            <a:r>
              <a:rPr kumimoji="0" lang="en-US" sz="1100" b="0" i="0" u="none" strike="noStrike" kern="1200" cap="none" spc="100" normalizeH="0" baseline="0" noProof="0" dirty="0">
                <a:ln>
                  <a:noFill/>
                </a:ln>
                <a:solidFill>
                  <a:prstClr val="black"/>
                </a:solidFill>
                <a:effectLst/>
                <a:uLnTx/>
                <a:uFillTx/>
                <a:latin typeface="Calibri"/>
                <a:ea typeface="+mn-ea"/>
                <a:cs typeface="Calibri"/>
              </a:rPr>
              <a:t>’</a:t>
            </a:r>
            <a:r>
              <a:rPr kumimoji="0" lang="en-US" sz="1100" b="0" i="0" u="none" strike="noStrike" kern="1200" cap="none" spc="30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sound</a:t>
            </a:r>
            <a:r>
              <a:rPr kumimoji="0" lang="en-US" sz="1100" b="0" i="0" u="none" strike="noStrike" kern="1200" cap="none" spc="29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if</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letting</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all</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negativity.</a:t>
            </a:r>
          </a:p>
          <a:p>
            <a:pPr marL="527685" marR="0" lvl="0" indent="0" algn="l" defTabSz="914400" rtl="0" eaLnBrk="1" fontAlgn="auto" latinLnBrk="0" hangingPunct="1">
              <a:lnSpc>
                <a:spcPct val="100000"/>
              </a:lnSpc>
              <a:spcBef>
                <a:spcPts val="1265"/>
              </a:spcBef>
              <a:spcAft>
                <a:spcPts val="0"/>
              </a:spcAft>
              <a:buClrTx/>
              <a:buSzTx/>
              <a:buFontTx/>
              <a:buNone/>
              <a:tabLst/>
              <a:defRPr/>
            </a:pPr>
            <a:r>
              <a:rPr kumimoji="0" lang="en-US" sz="1000" b="0" i="0" u="none" strike="noStrike" kern="1200" cap="none" spc="120" normalizeH="0" baseline="0" noProof="0" dirty="0">
                <a:ln>
                  <a:noFill/>
                </a:ln>
                <a:solidFill>
                  <a:prstClr val="black"/>
                </a:solidFill>
                <a:effectLst/>
                <a:uLnTx/>
                <a:uFillTx/>
                <a:latin typeface="Calibri"/>
                <a:ea typeface="+mn-ea"/>
                <a:cs typeface="Calibri"/>
              </a:rPr>
              <a:t>Optional: The reason to make a loud ‘</a:t>
            </a:r>
            <a:r>
              <a:rPr kumimoji="0" lang="en-US" sz="1000" b="0" i="0" u="none" strike="noStrike" kern="1200" cap="none" spc="120" normalizeH="0" baseline="0" noProof="0" dirty="0" err="1">
                <a:ln>
                  <a:noFill/>
                </a:ln>
                <a:solidFill>
                  <a:prstClr val="black"/>
                </a:solidFill>
                <a:effectLst/>
                <a:uLnTx/>
                <a:uFillTx/>
                <a:latin typeface="Calibri"/>
                <a:ea typeface="+mn-ea"/>
                <a:cs typeface="Calibri"/>
              </a:rPr>
              <a:t>Ahhh</a:t>
            </a:r>
            <a:r>
              <a:rPr kumimoji="0" lang="en-US" sz="1000" b="0" i="0" u="none" strike="noStrike" kern="1200" cap="none" spc="120" normalizeH="0" baseline="0" noProof="0" dirty="0">
                <a:ln>
                  <a:noFill/>
                </a:ln>
                <a:solidFill>
                  <a:prstClr val="black"/>
                </a:solidFill>
                <a:effectLst/>
                <a:uLnTx/>
                <a:uFillTx/>
                <a:latin typeface="Calibri"/>
                <a:ea typeface="+mn-ea"/>
                <a:cs typeface="Calibri"/>
              </a:rPr>
              <a:t>’ sound is that the sounds you make are linked to the nervous and linguistic system and negativity will have a certain tone and energy and by voicing a sound that represents frustration or negativity it allows you to release the negativity much faster from the body.</a:t>
            </a:r>
          </a:p>
          <a:p>
            <a:pPr marL="527685" marR="0" lvl="0" indent="-515620" algn="l" defTabSz="914400" rtl="0" eaLnBrk="1" fontAlgn="auto" latinLnBrk="0" hangingPunct="1">
              <a:lnSpc>
                <a:spcPct val="100000"/>
              </a:lnSpc>
              <a:spcBef>
                <a:spcPts val="1680"/>
              </a:spcBef>
              <a:spcAft>
                <a:spcPts val="0"/>
              </a:spcAft>
              <a:buClrTx/>
              <a:buSzTx/>
              <a:buFont typeface="+mj-lt"/>
              <a:buAutoNum type="arabicPeriod" startAt="4"/>
              <a:tabLst>
                <a:tab pos="527685" algn="l"/>
                <a:tab pos="528320" algn="l"/>
              </a:tabLst>
              <a:defRPr/>
            </a:pPr>
            <a:r>
              <a:rPr kumimoji="0" lang="en-US" sz="1100" b="0" i="0" u="none" strike="noStrike" kern="1200" cap="none" spc="100" normalizeH="0" baseline="0" noProof="0" dirty="0">
                <a:ln>
                  <a:noFill/>
                </a:ln>
                <a:solidFill>
                  <a:prstClr val="black"/>
                </a:solidFill>
                <a:effectLst/>
                <a:uLnTx/>
                <a:uFillTx/>
                <a:latin typeface="Calibri"/>
                <a:ea typeface="+mn-ea"/>
                <a:cs typeface="Calibri"/>
              </a:rPr>
              <a:t>Stamp</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your</a:t>
            </a:r>
            <a:r>
              <a:rPr kumimoji="0" lang="en-US" sz="1100" b="0" i="0" u="none" strike="noStrike" kern="1200" cap="none" spc="295"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feet</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vigorously</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if</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having</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5" normalizeH="0" baseline="0" noProof="0" dirty="0">
                <a:ln>
                  <a:noFill/>
                </a:ln>
                <a:solidFill>
                  <a:prstClr val="black"/>
                </a:solidFill>
                <a:effectLst/>
                <a:uLnTx/>
                <a:uFillTx/>
                <a:latin typeface="Calibri"/>
                <a:ea typeface="+mn-ea"/>
                <a:cs typeface="Calibri"/>
              </a:rPr>
              <a:t>a</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tantrum.</a:t>
            </a:r>
          </a:p>
          <a:p>
            <a:pPr marL="12700" marR="386715" lvl="0" indent="0" algn="l" defTabSz="914400" rtl="0" eaLnBrk="1" fontAlgn="auto" latinLnBrk="0" hangingPunct="1">
              <a:lnSpc>
                <a:spcPct val="150100"/>
              </a:lnSpc>
              <a:spcBef>
                <a:spcPts val="475"/>
              </a:spcBef>
              <a:spcAft>
                <a:spcPts val="0"/>
              </a:spcAft>
              <a:buClrTx/>
              <a:buSzTx/>
              <a:buFontTx/>
              <a:buNone/>
              <a:tabLst>
                <a:tab pos="12735560" algn="l"/>
              </a:tabLst>
              <a:defRPr/>
            </a:pPr>
            <a:r>
              <a:rPr kumimoji="0" lang="en-US" sz="1000" b="0" i="0" u="none" strike="noStrike" kern="1200" cap="none" spc="120" normalizeH="0" baseline="0" noProof="0" dirty="0">
                <a:ln>
                  <a:noFill/>
                </a:ln>
                <a:solidFill>
                  <a:prstClr val="black"/>
                </a:solidFill>
                <a:effectLst/>
                <a:uLnTx/>
                <a:uFillTx/>
                <a:latin typeface="Calibri"/>
                <a:ea typeface="+mn-ea"/>
                <a:cs typeface="Calibri"/>
              </a:rPr>
              <a:t>Optional: The reason to stamp the feet on the ground as if you are having a tantrum is as a child you might have been conditioned that it was not safe to express your emotions. Having a tantrum allows you to let go of any emotions and not bottle them</a:t>
            </a:r>
            <a:br>
              <a:rPr kumimoji="0" lang="en-US" sz="1000" b="0" i="0" u="none" strike="noStrike" kern="1200" cap="none" spc="120" normalizeH="0" baseline="0" noProof="0" dirty="0">
                <a:ln>
                  <a:noFill/>
                </a:ln>
                <a:solidFill>
                  <a:prstClr val="black"/>
                </a:solidFill>
                <a:effectLst/>
                <a:uLnTx/>
                <a:uFillTx/>
                <a:latin typeface="Calibri"/>
                <a:ea typeface="+mn-ea"/>
                <a:cs typeface="Calibri"/>
              </a:rPr>
            </a:br>
            <a:br>
              <a:rPr kumimoji="0" lang="en-US" sz="1000" b="0" i="0" u="none" strike="noStrike" kern="1200" cap="none" spc="120" normalizeH="0" baseline="0" noProof="0" dirty="0">
                <a:ln>
                  <a:noFill/>
                </a:ln>
                <a:solidFill>
                  <a:prstClr val="black"/>
                </a:solidFill>
                <a:effectLst/>
                <a:uLnTx/>
                <a:uFillTx/>
                <a:latin typeface="Calibri"/>
                <a:ea typeface="+mn-ea"/>
                <a:cs typeface="Calibri"/>
              </a:rPr>
            </a:br>
            <a:r>
              <a:rPr kumimoji="0" lang="en-US" sz="1100" b="1" i="0" u="none" strike="noStrike" kern="1200" cap="none" spc="95" normalizeH="0" baseline="0" noProof="0" dirty="0">
                <a:ln>
                  <a:noFill/>
                </a:ln>
                <a:solidFill>
                  <a:prstClr val="black"/>
                </a:solidFill>
                <a:effectLst/>
                <a:uLnTx/>
                <a:uFillTx/>
                <a:latin typeface="Calibri"/>
                <a:ea typeface="+mn-ea"/>
                <a:cs typeface="Calibri"/>
              </a:rPr>
              <a:t>What</a:t>
            </a:r>
            <a:r>
              <a:rPr kumimoji="0" lang="en-US" sz="1100" b="1" i="0" u="none" strike="noStrike" kern="1200" cap="none" spc="265" normalizeH="0" baseline="0" noProof="0" dirty="0">
                <a:ln>
                  <a:noFill/>
                </a:ln>
                <a:solidFill>
                  <a:prstClr val="black"/>
                </a:solidFill>
                <a:effectLst/>
                <a:uLnTx/>
                <a:uFillTx/>
                <a:latin typeface="Calibri"/>
                <a:ea typeface="+mn-ea"/>
                <a:cs typeface="Calibri"/>
              </a:rPr>
              <a:t/>
            </a:r>
            <a:r>
              <a:rPr kumimoji="0" lang="en-US" sz="1100" b="1" i="0" u="none" strike="noStrike" kern="1200" cap="none" spc="105" normalizeH="0" baseline="0" noProof="0" dirty="0">
                <a:ln>
                  <a:noFill/>
                </a:ln>
                <a:solidFill>
                  <a:prstClr val="black"/>
                </a:solidFill>
                <a:effectLst/>
                <a:uLnTx/>
                <a:uFillTx/>
                <a:latin typeface="Calibri"/>
                <a:ea typeface="+mn-ea"/>
                <a:cs typeface="Calibri"/>
              </a:rPr>
              <a:t>if?:</a:t>
            </a:r>
            <a:r>
              <a:rPr kumimoji="0" lang="en-US" sz="1100" b="1"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Go</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ahead</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take</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0" normalizeH="0" baseline="0" noProof="0" dirty="0">
                <a:ln>
                  <a:noFill/>
                </a:ln>
                <a:solidFill>
                  <a:prstClr val="black"/>
                </a:solidFill>
                <a:effectLst/>
                <a:uLnTx/>
                <a:uFillTx/>
                <a:latin typeface="Calibri"/>
                <a:ea typeface="+mn-ea"/>
                <a:cs typeface="Calibri"/>
              </a:rPr>
              <a:t>a</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breath</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in</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notice</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80" normalizeH="0" baseline="0" noProof="0" dirty="0">
                <a:ln>
                  <a:noFill/>
                </a:ln>
                <a:solidFill>
                  <a:prstClr val="black"/>
                </a:solidFill>
                <a:effectLst/>
                <a:uLnTx/>
                <a:uFillTx/>
                <a:latin typeface="Calibri"/>
                <a:ea typeface="+mn-ea"/>
                <a:cs typeface="Calibri"/>
              </a:rPr>
              <a:t>anger,</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frustration,</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irritation,</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negativity</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60" normalizeH="0" baseline="0" noProof="0" dirty="0">
                <a:ln>
                  <a:noFill/>
                </a:ln>
                <a:solidFill>
                  <a:prstClr val="black"/>
                </a:solidFill>
                <a:effectLst/>
                <a:uLnTx/>
                <a:uFillTx/>
                <a:latin typeface="Calibri"/>
                <a:ea typeface="+mn-ea"/>
                <a:cs typeface="Calibri"/>
              </a:rPr>
              <a:t>now.</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number</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would</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give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now</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on</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0" normalizeH="0" baseline="0" noProof="0" dirty="0">
                <a:ln>
                  <a:noFill/>
                </a:ln>
                <a:solidFill>
                  <a:prstClr val="black"/>
                </a:solidFill>
                <a:effectLst/>
                <a:uLnTx/>
                <a:uFillTx/>
                <a:latin typeface="Calibri"/>
                <a:ea typeface="+mn-ea"/>
                <a:cs typeface="Calibri"/>
              </a:rPr>
              <a:t>a</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scale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of</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0" normalizeH="0" baseline="0" noProof="0" dirty="0">
                <a:ln>
                  <a:noFill/>
                </a:ln>
                <a:solidFill>
                  <a:prstClr val="black"/>
                </a:solidFill>
                <a:effectLst/>
                <a:uLnTx/>
                <a:uFillTx/>
                <a:latin typeface="Calibri"/>
                <a:ea typeface="+mn-ea"/>
                <a:cs typeface="Calibri"/>
              </a:rPr>
              <a:t>1</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55" normalizeH="0" baseline="0" noProof="0" dirty="0">
                <a:ln>
                  <a:noFill/>
                </a:ln>
                <a:solidFill>
                  <a:prstClr val="black"/>
                </a:solidFill>
                <a:effectLst/>
                <a:uLnTx/>
                <a:uFillTx/>
                <a:latin typeface="Calibri"/>
                <a:ea typeface="+mn-ea"/>
                <a:cs typeface="Calibri"/>
              </a:rPr>
              <a:t>to</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10,</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where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10</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really</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high </a:t>
            </a:r>
            <a:r>
              <a:rPr kumimoji="0" lang="en-US" sz="1100" b="0" i="0" u="none" strike="noStrike" kern="1200" cap="none" spc="-52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0" normalizeH="0" baseline="0" noProof="0" dirty="0">
                <a:ln>
                  <a:noFill/>
                </a:ln>
                <a:solidFill>
                  <a:prstClr val="black"/>
                </a:solidFill>
                <a:effectLst/>
                <a:uLnTx/>
                <a:uFillTx/>
                <a:latin typeface="Calibri"/>
                <a:ea typeface="+mn-ea"/>
                <a:cs typeface="Calibri"/>
              </a:rPr>
              <a:t>1</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not</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high</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60" normalizeH="0" baseline="0" noProof="0" dirty="0">
                <a:ln>
                  <a:noFill/>
                </a:ln>
                <a:solidFill>
                  <a:prstClr val="black"/>
                </a:solidFill>
                <a:effectLst/>
                <a:uLnTx/>
                <a:uFillTx/>
                <a:latin typeface="Calibri"/>
                <a:ea typeface="+mn-ea"/>
                <a:cs typeface="Calibri"/>
              </a:rPr>
              <a:t>at</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all?</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Is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better</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than</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before,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worse</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than</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before</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or</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same</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as</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before?	</a:t>
            </a:r>
            <a:r>
              <a:rPr kumimoji="0" lang="en-US" sz="1100" b="0" i="0" u="none" strike="noStrike" kern="1200" cap="none" spc="65" normalizeH="0" baseline="0" noProof="0" dirty="0">
                <a:ln>
                  <a:noFill/>
                </a:ln>
                <a:solidFill>
                  <a:prstClr val="black"/>
                </a:solidFill>
                <a:effectLst/>
                <a:uLnTx/>
                <a:uFillTx/>
                <a:latin typeface="Calibri"/>
                <a:ea typeface="+mn-ea"/>
                <a:cs typeface="Calibri"/>
              </a:rPr>
              <a:t>Go</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12700" marR="22225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110" normalizeH="0" baseline="0" noProof="0" dirty="0">
                <a:ln>
                  <a:noFill/>
                </a:ln>
                <a:solidFill>
                  <a:prstClr val="black"/>
                </a:solidFill>
                <a:effectLst/>
                <a:uLnTx/>
                <a:uFillTx/>
                <a:latin typeface="Calibri"/>
                <a:ea typeface="+mn-ea"/>
                <a:cs typeface="Calibri"/>
              </a:rPr>
              <a:t>ahead</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write</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in</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chat</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number</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60" normalizeH="0" baseline="0" noProof="0" dirty="0">
                <a:ln>
                  <a:noFill/>
                </a:ln>
                <a:solidFill>
                  <a:prstClr val="black"/>
                </a:solidFill>
                <a:effectLst/>
                <a:uLnTx/>
                <a:uFillTx/>
                <a:latin typeface="Calibri"/>
                <a:ea typeface="+mn-ea"/>
                <a:cs typeface="Calibri"/>
              </a:rPr>
              <a:t>at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now</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0" normalizeH="0" baseline="0" noProof="0" dirty="0">
                <a:ln>
                  <a:noFill/>
                </a:ln>
                <a:solidFill>
                  <a:prstClr val="black"/>
                </a:solidFill>
                <a:effectLst/>
                <a:uLnTx/>
                <a:uFillTx/>
                <a:latin typeface="Calibri"/>
                <a:ea typeface="+mn-ea"/>
                <a:cs typeface="Calibri"/>
              </a:rPr>
              <a:t>/</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raise</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your</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hand</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now</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if</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better</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than</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before, </a:t>
            </a:r>
            <a:r>
              <a:rPr kumimoji="0" lang="en-US" sz="1100" b="0" i="0" u="none" strike="noStrike" kern="1200" cap="none" spc="-52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worse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than</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before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or</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same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before.</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reason</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gets</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better</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because</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have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released</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ts val="4320"/>
              </a:lnSpc>
              <a:spcBef>
                <a:spcPts val="185"/>
              </a:spcBef>
              <a:spcAft>
                <a:spcPts val="0"/>
              </a:spcAft>
              <a:buClrTx/>
              <a:buSzTx/>
              <a:buFontTx/>
              <a:buNone/>
              <a:tabLst/>
              <a:defRPr/>
            </a:pP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negativity.</a:t>
            </a:r>
            <a:r>
              <a:rPr kumimoji="0" lang="en-US" sz="1100" b="0" i="0" u="none" strike="noStrike" kern="1200" cap="none" spc="22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reason</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gets</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worse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because</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20" normalizeH="0" baseline="0" noProof="0" dirty="0">
                <a:ln>
                  <a:noFill/>
                </a:ln>
                <a:solidFill>
                  <a:prstClr val="black"/>
                </a:solidFill>
                <a:effectLst/>
                <a:uLnTx/>
                <a:uFillTx/>
                <a:latin typeface="Calibri"/>
                <a:ea typeface="+mn-ea"/>
                <a:cs typeface="Calibri"/>
              </a:rPr>
              <a:t>something</a:t>
            </a:r>
            <a:r>
              <a:rPr kumimoji="0" lang="en-US" sz="1100" b="0" i="0" u="none" strike="noStrike" kern="1200" cap="none" spc="229"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coming</a:t>
            </a:r>
            <a:r>
              <a:rPr kumimoji="0" lang="en-US" sz="1100" b="0" i="0" u="none" strike="noStrike" kern="1200" cap="none" spc="229"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up</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75" normalizeH="0" baseline="0" noProof="0" dirty="0">
                <a:ln>
                  <a:noFill/>
                </a:ln>
                <a:solidFill>
                  <a:prstClr val="black"/>
                </a:solidFill>
                <a:effectLst/>
                <a:uLnTx/>
                <a:uFillTx/>
                <a:latin typeface="Calibri"/>
                <a:ea typeface="+mn-ea"/>
                <a:cs typeface="Calibri"/>
              </a:rPr>
              <a:t>for</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freedom.</a:t>
            </a:r>
            <a:r>
              <a:rPr kumimoji="0" lang="en-US" sz="1100" b="0" i="0" u="none" strike="noStrike" kern="1200" cap="none" spc="22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reason </a:t>
            </a:r>
            <a:r>
              <a:rPr kumimoji="0" lang="en-US" sz="1100" b="0" i="0" u="none" strike="noStrike" kern="1200" cap="none" spc="-52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it</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stays</a:t>
            </a:r>
            <a:r>
              <a:rPr kumimoji="0" lang="en-US" sz="1100" b="0" i="0" u="none" strike="noStrike" kern="1200" cap="none" spc="22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same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because</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need</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55" normalizeH="0" baseline="0" noProof="0" dirty="0">
                <a:ln>
                  <a:noFill/>
                </a:ln>
                <a:solidFill>
                  <a:prstClr val="black"/>
                </a:solidFill>
                <a:effectLst/>
                <a:uLnTx/>
                <a:uFillTx/>
                <a:latin typeface="Calibri"/>
                <a:ea typeface="+mn-ea"/>
                <a:cs typeface="Calibri"/>
              </a:rPr>
              <a:t>to</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tune</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into</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is</a:t>
            </a:r>
            <a:r>
              <a:rPr kumimoji="0" lang="en-US" sz="1100" b="0" i="0" u="none" strike="noStrike" kern="1200" cap="none" spc="25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going</a:t>
            </a:r>
            <a:r>
              <a:rPr kumimoji="0" lang="en-US" sz="1100" b="0" i="0" u="none" strike="noStrike" kern="1200" cap="none" spc="24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on</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75" normalizeH="0" baseline="0" noProof="0" dirty="0">
                <a:ln>
                  <a:noFill/>
                </a:ln>
                <a:solidFill>
                  <a:prstClr val="black"/>
                </a:solidFill>
                <a:effectLst/>
                <a:uLnTx/>
                <a:uFillTx/>
                <a:latin typeface="Calibri"/>
                <a:ea typeface="+mn-ea"/>
                <a:cs typeface="Calibri"/>
              </a:rPr>
              <a:t>for</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you</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even</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more.</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60"/>
              </a:spcBef>
              <a:spcAft>
                <a:spcPts val="0"/>
              </a:spcAft>
              <a:buClrTx/>
              <a:buSzTx/>
              <a:buFontTx/>
              <a:buNone/>
              <a:tabLst/>
              <a:defRPr/>
            </a:pPr>
            <a:r>
              <a:rPr kumimoji="0" lang="en-US" sz="1200" b="1" i="0" u="none" strike="noStrike" kern="1200" cap="none" spc="120" normalizeH="0" baseline="0" noProof="0" dirty="0">
                <a:ln>
                  <a:noFill/>
                </a:ln>
                <a:solidFill>
                  <a:prstClr val="black"/>
                </a:solidFill>
                <a:effectLst/>
                <a:uLnTx/>
                <a:uFillTx/>
                <a:latin typeface="Calibri"/>
                <a:ea typeface="+mn-ea"/>
                <a:cs typeface="Calibri"/>
              </a:rPr>
              <a:t>Summary</a:t>
            </a: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0"/>
              </a:spcBef>
              <a:spcAft>
                <a:spcPts val="0"/>
              </a:spcAft>
              <a:buClrTx/>
              <a:buSzTx/>
              <a:buFontTx/>
              <a:buAutoNum type="arabicPeriod"/>
              <a:tabLst>
                <a:tab pos="527685" algn="l"/>
                <a:tab pos="528320" algn="l"/>
              </a:tabLst>
              <a:defRPr/>
            </a:pPr>
            <a:r>
              <a:rPr kumimoji="0" lang="en-US" sz="1100" b="0" i="0" u="none" strike="noStrike" kern="1200" cap="none" spc="85" normalizeH="0" baseline="0" noProof="0" dirty="0">
                <a:ln>
                  <a:noFill/>
                </a:ln>
                <a:solidFill>
                  <a:prstClr val="black"/>
                </a:solidFill>
                <a:effectLst/>
                <a:uLnTx/>
                <a:uFillTx/>
                <a:latin typeface="Calibri"/>
                <a:ea typeface="+mn-ea"/>
                <a:cs typeface="Calibri"/>
              </a:rPr>
              <a:t>Why?</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Anger,</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frustration,</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irritation,</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negativity</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better</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out</a:t>
            </a:r>
            <a:r>
              <a:rPr kumimoji="0" lang="en-US" sz="1100" b="0" i="0" u="none" strike="noStrike" kern="1200" cap="none" spc="28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than</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in.</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Lst>
              <a:defRPr/>
            </a:pPr>
            <a:r>
              <a:rPr kumimoji="0" lang="en-US" sz="1100" b="0" i="0" u="none" strike="noStrike" kern="1200" cap="none" spc="100"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Under</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20" normalizeH="0" baseline="0" noProof="0" dirty="0">
                <a:ln>
                  <a:noFill/>
                </a:ln>
                <a:solidFill>
                  <a:prstClr val="black"/>
                </a:solidFill>
                <a:effectLst/>
                <a:uLnTx/>
                <a:uFillTx/>
                <a:latin typeface="Calibri"/>
                <a:ea typeface="+mn-ea"/>
                <a:cs typeface="Calibri"/>
              </a:rPr>
              <a:t>collarbone</a:t>
            </a:r>
            <a:r>
              <a:rPr kumimoji="0" lang="en-US" sz="1100" b="0" i="0" u="none" strike="noStrike" kern="1200" cap="none" spc="24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tapping,</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making</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70" normalizeH="0" baseline="0" noProof="0" dirty="0">
                <a:ln>
                  <a:noFill/>
                </a:ln>
                <a:solidFill>
                  <a:prstClr val="black"/>
                </a:solidFill>
                <a:effectLst/>
                <a:uLnTx/>
                <a:uFillTx/>
                <a:latin typeface="Calibri"/>
                <a:ea typeface="+mn-ea"/>
                <a:cs typeface="Calibri"/>
              </a:rPr>
              <a:t>an</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ahh</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sound,</a:t>
            </a:r>
            <a:r>
              <a:rPr kumimoji="0" lang="en-US" sz="1100" b="0" i="0" u="none" strike="noStrike" kern="1200" cap="none" spc="29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stamping</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feet.</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Lst>
              <a:defRPr/>
            </a:pPr>
            <a:r>
              <a:rPr kumimoji="0" lang="en-US" sz="1100" b="0" i="0" u="none" strike="noStrike" kern="1200" cap="none" spc="100" normalizeH="0" baseline="0" noProof="0" dirty="0">
                <a:ln>
                  <a:noFill/>
                </a:ln>
                <a:solidFill>
                  <a:prstClr val="black"/>
                </a:solidFill>
                <a:effectLst/>
                <a:uLnTx/>
                <a:uFillTx/>
                <a:latin typeface="Calibri"/>
                <a:ea typeface="+mn-ea"/>
                <a:cs typeface="Calibri"/>
              </a:rPr>
              <a:t>How?</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Show</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follow</a:t>
            </a:r>
            <a:r>
              <a:rPr kumimoji="0" lang="en-US" sz="1100" b="0" i="0" u="none" strike="noStrike" kern="1200" cap="none" spc="23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along.</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Lst>
              <a:defRPr/>
            </a:pPr>
            <a:r>
              <a:rPr kumimoji="0" lang="en-US" sz="1100" b="0" i="0" u="none" strike="noStrike" kern="1200" cap="none" spc="95" normalizeH="0" baseline="0" noProof="0" dirty="0">
                <a:ln>
                  <a:noFill/>
                </a:ln>
                <a:solidFill>
                  <a:prstClr val="black"/>
                </a:solidFill>
                <a:effectLst/>
                <a:uLnTx/>
                <a:uFillTx/>
                <a:latin typeface="Calibri"/>
                <a:ea typeface="+mn-ea"/>
                <a:cs typeface="Calibri"/>
              </a:rPr>
              <a:t>What</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if?</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114" normalizeH="0" baseline="0" noProof="0" dirty="0">
                <a:ln>
                  <a:noFill/>
                </a:ln>
                <a:solidFill>
                  <a:prstClr val="black"/>
                </a:solidFill>
                <a:effectLst/>
                <a:uLnTx/>
                <a:uFillTx/>
                <a:latin typeface="Calibri"/>
                <a:ea typeface="+mn-ea"/>
                <a:cs typeface="Calibri"/>
              </a:rPr>
              <a:t>Feedback.</a:t>
            </a:r>
            <a:r>
              <a:rPr kumimoji="0" lang="en-US" sz="1100" b="0" i="0" u="none" strike="noStrike" kern="1200" cap="none" spc="254"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reason</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65" normalizeH="0" baseline="0" noProof="0" dirty="0">
                <a:ln>
                  <a:noFill/>
                </a:ln>
                <a:solidFill>
                  <a:prstClr val="black"/>
                </a:solidFill>
                <a:effectLst/>
                <a:uLnTx/>
                <a:uFillTx/>
                <a:latin typeface="Calibri"/>
                <a:ea typeface="+mn-ea"/>
                <a:cs typeface="Calibri"/>
              </a:rPr>
              <a:t>it</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95" normalizeH="0" baseline="0" noProof="0" dirty="0">
                <a:ln>
                  <a:noFill/>
                </a:ln>
                <a:solidFill>
                  <a:prstClr val="black"/>
                </a:solidFill>
                <a:effectLst/>
                <a:uLnTx/>
                <a:uFillTx/>
                <a:latin typeface="Calibri"/>
                <a:ea typeface="+mn-ea"/>
                <a:cs typeface="Calibri"/>
              </a:rPr>
              <a:t>goes</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5" normalizeH="0" baseline="0" noProof="0" dirty="0">
                <a:ln>
                  <a:noFill/>
                </a:ln>
                <a:solidFill>
                  <a:prstClr val="black"/>
                </a:solidFill>
                <a:effectLst/>
                <a:uLnTx/>
                <a:uFillTx/>
                <a:latin typeface="Calibri"/>
                <a:ea typeface="+mn-ea"/>
                <a:cs typeface="Calibri"/>
              </a:rPr>
              <a:t>down,</a:t>
            </a:r>
            <a:r>
              <a:rPr kumimoji="0" lang="en-US" sz="1100" b="0" i="0" u="none" strike="noStrike" kern="1200" cap="none" spc="280" normalizeH="0" baseline="0" noProof="0" dirty="0">
                <a:ln>
                  <a:noFill/>
                </a:ln>
                <a:solidFill>
                  <a:prstClr val="black"/>
                </a:solidFill>
                <a:effectLst/>
                <a:uLnTx/>
                <a:uFillTx/>
                <a:latin typeface="Calibri"/>
                <a:ea typeface="+mn-ea"/>
                <a:cs typeface="Calibri"/>
              </a:rPr>
              <a:t/>
            </a:r>
            <a:r>
              <a:rPr kumimoji="0" lang="en-US" sz="1100" b="0" i="0" u="none" strike="noStrike" kern="1200" cap="none" spc="75" normalizeH="0" baseline="0" noProof="0" dirty="0">
                <a:ln>
                  <a:noFill/>
                </a:ln>
                <a:solidFill>
                  <a:prstClr val="black"/>
                </a:solidFill>
                <a:effectLst/>
                <a:uLnTx/>
                <a:uFillTx/>
                <a:latin typeface="Calibri"/>
                <a:ea typeface="+mn-ea"/>
                <a:cs typeface="Calibri"/>
              </a:rPr>
              <a:t>stays</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85" normalizeH="0" baseline="0" noProof="0" dirty="0">
                <a:ln>
                  <a:noFill/>
                </a:ln>
                <a:solidFill>
                  <a:prstClr val="black"/>
                </a:solidFill>
                <a:effectLst/>
                <a:uLnTx/>
                <a:uFillTx/>
                <a:latin typeface="Calibri"/>
                <a:ea typeface="+mn-ea"/>
                <a:cs typeface="Calibri"/>
              </a:rPr>
              <a:t>the</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110" normalizeH="0" baseline="0" noProof="0" dirty="0">
                <a:ln>
                  <a:noFill/>
                </a:ln>
                <a:solidFill>
                  <a:prstClr val="black"/>
                </a:solidFill>
                <a:effectLst/>
                <a:uLnTx/>
                <a:uFillTx/>
                <a:latin typeface="Calibri"/>
                <a:ea typeface="+mn-ea"/>
                <a:cs typeface="Calibri"/>
              </a:rPr>
              <a:t>same,</a:t>
            </a:r>
            <a:r>
              <a:rPr kumimoji="0" lang="en-US" sz="1100" b="0" i="0" u="none" strike="noStrike" kern="1200" cap="none" spc="27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and</a:t>
            </a:r>
            <a:r>
              <a:rPr kumimoji="0" lang="en-US" sz="1100" b="0" i="0" u="none" strike="noStrike" kern="1200" cap="none" spc="265" normalizeH="0" baseline="0" noProof="0" dirty="0">
                <a:ln>
                  <a:noFill/>
                </a:ln>
                <a:solidFill>
                  <a:prstClr val="black"/>
                </a:solidFill>
                <a:effectLst/>
                <a:uLnTx/>
                <a:uFillTx/>
                <a:latin typeface="Calibri"/>
                <a:ea typeface="+mn-ea"/>
                <a:cs typeface="Calibri"/>
              </a:rPr>
              <a:t/>
            </a:r>
            <a:r>
              <a:rPr kumimoji="0" lang="en-US" sz="1100" b="0" i="0" u="none" strike="noStrike" kern="1200" cap="none" spc="90" normalizeH="0" baseline="0" noProof="0" dirty="0">
                <a:ln>
                  <a:noFill/>
                </a:ln>
                <a:solidFill>
                  <a:prstClr val="black"/>
                </a:solidFill>
                <a:effectLst/>
                <a:uLnTx/>
                <a:uFillTx/>
                <a:latin typeface="Calibri"/>
                <a:ea typeface="+mn-ea"/>
                <a:cs typeface="Calibri"/>
              </a:rPr>
              <a:t>gets</a:t>
            </a:r>
            <a:r>
              <a:rPr kumimoji="0" lang="en-US" sz="1100" b="0" i="0" u="none" strike="noStrike" kern="1200" cap="none" spc="260" normalizeH="0" baseline="0" noProof="0" dirty="0">
                <a:ln>
                  <a:noFill/>
                </a:ln>
                <a:solidFill>
                  <a:prstClr val="black"/>
                </a:solidFill>
                <a:effectLst/>
                <a:uLnTx/>
                <a:uFillTx/>
                <a:latin typeface="Calibri"/>
                <a:ea typeface="+mn-ea"/>
                <a:cs typeface="Calibri"/>
              </a:rPr>
              <a:t/>
            </a:r>
            <a:r>
              <a:rPr kumimoji="0" lang="en-US" sz="1100" b="0" i="0" u="none" strike="noStrike" kern="1200" cap="none" spc="100" normalizeH="0" baseline="0" noProof="0" dirty="0">
                <a:ln>
                  <a:noFill/>
                </a:ln>
                <a:solidFill>
                  <a:prstClr val="black"/>
                </a:solidFill>
                <a:effectLst/>
                <a:uLnTx/>
                <a:uFillTx/>
                <a:latin typeface="Calibri"/>
                <a:ea typeface="+mn-ea"/>
                <a:cs typeface="Calibri"/>
              </a:rPr>
              <a:t>worse.</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527685" marR="0" lvl="0" indent="0" algn="l" defTabSz="914400" rtl="0" eaLnBrk="1" fontAlgn="auto" latinLnBrk="0" hangingPunct="1">
              <a:lnSpc>
                <a:spcPct val="100000"/>
              </a:lnSpc>
              <a:spcBef>
                <a:spcPts val="1265"/>
              </a:spcBef>
              <a:spcAft>
                <a:spcPts val="0"/>
              </a:spcAft>
              <a:buClrTx/>
              <a:buSzTx/>
              <a:buFontTx/>
              <a:buNone/>
              <a:tabLst>
                <a:tab pos="527685" algn="l"/>
                <a:tab pos="528320" algn="l"/>
              </a:tabLst>
              <a:defRPr/>
            </a:pPr>
            <a:endParaRPr lang="en-US" sz="1100" spc="120" dirty="0">
              <a:solidFill>
                <a:prstClr val="black"/>
              </a:solidFill>
              <a:latin typeface="Calibri"/>
              <a:cs typeface="Calibri"/>
            </a:endParaRPr>
          </a:p>
          <a:p>
            <a:pPr marL="527685" marR="0" lvl="0" indent="-515620" algn="l" defTabSz="914400" rtl="0" eaLnBrk="1" fontAlgn="auto" latinLnBrk="0" hangingPunct="1">
              <a:lnSpc>
                <a:spcPct val="100000"/>
              </a:lnSpc>
              <a:spcBef>
                <a:spcPts val="1680"/>
              </a:spcBef>
              <a:spcAft>
                <a:spcPts val="0"/>
              </a:spcAft>
              <a:buClrTx/>
              <a:buSzTx/>
              <a:buFontTx/>
              <a:buAutoNum type="arabicPeriod"/>
              <a:tabLst>
                <a:tab pos="527685" algn="l"/>
                <a:tab pos="528320" algn="l"/>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Calibri"/>
            </a:endParaRPr>
          </a:p>
          <a:p>
            <a:endParaRPr lang="en-US" sz="1400" dirty="0"/>
          </a:p>
          <a:p>
            <a:endParaRPr lang="en-US" sz="1400" dirty="0"/>
          </a:p>
        </p:txBody>
      </p:sp>
      <p:sp>
        <p:nvSpPr>
          <p:cNvPr id="4" name="Slide Number Placeholder 3">
            <a:extLst>
              <a:ext uri="{FF2B5EF4-FFF2-40B4-BE49-F238E27FC236}">
                <a16:creationId xmlns:a16="http://schemas.microsoft.com/office/drawing/2014/main" id="{8587349C-0FFB-A49F-49B3-D1F891E76A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47269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financial worried are bothering you?</a:t>
            </a:r>
          </a:p>
        </p:txBody>
      </p:sp>
      <p:sp>
        <p:nvSpPr>
          <p:cNvPr id="4" name="Slide Number Placeholder 3"/>
          <p:cNvSpPr>
            <a:spLocks noGrp="1"/>
          </p:cNvSpPr>
          <p:nvPr>
            <p:ph type="sldNum" sz="quarter" idx="5"/>
          </p:nvPr>
        </p:nvSpPr>
        <p:spPr/>
        <p:txBody>
          <a:bodyPr/>
          <a:lstStyle/>
          <a:p>
            <a:fld id="{5213C8ED-E9A3-D54D-A495-531EAA213112}" type="slidenum">
              <a:rPr lang="en-US" smtClean="0"/>
              <a:pPr/>
              <a:t>5</a:t>
            </a:fld>
            <a:endParaRPr lang="en-US"/>
          </a:p>
        </p:txBody>
      </p:sp>
    </p:spTree>
    <p:extLst>
      <p:ext uri="{BB962C8B-B14F-4D97-AF65-F5344CB8AC3E}">
        <p14:creationId xmlns:p14="http://schemas.microsoft.com/office/powerpoint/2010/main" val="3860204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5112-FE08-E9B4-7775-28AFD2E0D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B2500-000D-FEF9-FEC6-DB59EE94AB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A41A63-889B-47E0-8824-6C4B4B0A393B}"/>
              </a:ext>
            </a:extLst>
          </p:cNvPr>
          <p:cNvSpPr>
            <a:spLocks noGrp="1"/>
          </p:cNvSpPr>
          <p:nvPr>
            <p:ph type="body" idx="1"/>
          </p:nvPr>
        </p:nvSpPr>
        <p:spPr/>
        <p:txBody>
          <a:bodyPr/>
          <a:lstStyle/>
          <a:p>
            <a:r>
              <a:rPr lang="en-US" sz="1400" b="1" dirty="0"/>
              <a:t>STRESS RELEASE</a:t>
            </a:r>
          </a:p>
          <a:p>
            <a:endParaRPr lang="en-US" sz="1400" dirty="0"/>
          </a:p>
          <a:p>
            <a:r>
              <a:rPr lang="en-US" sz="1400" dirty="0"/>
              <a:t>What is it for</a:t>
            </a:r>
          </a:p>
          <a:p>
            <a:r>
              <a:rPr lang="en-US" sz="1400" dirty="0"/>
              <a:t>The purpose of this stress release exercise is to provide a physical and mental outlet for releasing accumulated stress and tension. It aims to create a symbolic and intentional process of letting go, allowing individuals to experience a sense of relief. </a:t>
            </a:r>
          </a:p>
          <a:p>
            <a:endParaRPr lang="en-US" sz="1400" dirty="0"/>
          </a:p>
          <a:p>
            <a:r>
              <a:rPr lang="en-US" sz="1400" dirty="0"/>
              <a:t>How does it work</a:t>
            </a:r>
          </a:p>
          <a:p>
            <a:r>
              <a:rPr lang="en-US" sz="1400" dirty="0"/>
              <a:t>It aims to create a symbolic and intentional process of letting go, allowing individuals to experience a sense of relief and manageable. The act of tightening the hands into a fist physically engages the body, providing a tangible representation of holding onto stress. </a:t>
            </a:r>
          </a:p>
          <a:p>
            <a:endParaRPr lang="en-US" sz="1400" dirty="0"/>
          </a:p>
          <a:p>
            <a:r>
              <a:rPr lang="en-US" sz="1400" dirty="0"/>
              <a:t>Steps</a:t>
            </a:r>
          </a:p>
          <a:p>
            <a:r>
              <a:rPr lang="en-US" sz="1400" dirty="0"/>
              <a:t>1.⁠ ⁠Choose whether you want to stand or sit, whichever feels more comfortable for you. Ensure you're in a relaxed position with your feet firmly on the ground if you're sitting.</a:t>
            </a:r>
          </a:p>
          <a:p>
            <a:r>
              <a:rPr lang="en-US" sz="1400" dirty="0"/>
              <a:t>2.⁠ ⁠Close your eyes and imagine that the stress and tension in your life are now concentrated in your hands. Picture it as a ball of stress that you're holding onto.</a:t>
            </a:r>
          </a:p>
          <a:p>
            <a:r>
              <a:rPr lang="en-US" sz="1400" dirty="0"/>
              <a:t>3.⁠ ⁠Now, physically tighten your hands as if you are gripping onto that ball of stress. Make a fist and feel the tension in your fingers, palms, and wrists. Imagine transferring all the stress into this tight grip.</a:t>
            </a:r>
          </a:p>
          <a:p>
            <a:r>
              <a:rPr lang="en-US" sz="1400" dirty="0"/>
              <a:t>4.⁠ ⁠Slowly lower your hands down to your sides while maintaining a tight grip. This downward movement </a:t>
            </a:r>
            <a:r>
              <a:rPr lang="en-US" sz="1400" dirty="0" err="1"/>
              <a:t>symbolises</a:t>
            </a:r>
            <a:r>
              <a:rPr lang="en-US" sz="1400" dirty="0"/>
              <a:t> the act of letting go and releasing stress from your body.</a:t>
            </a:r>
          </a:p>
          <a:p>
            <a:r>
              <a:rPr lang="en-US" sz="1400" dirty="0"/>
              <a:t>5.⁠ ⁠Continue the motion by bringing your hands from your sides, moving them over your body, and then up towards the sky. The upward movement signifies releasing the stress and letting it go.</a:t>
            </a:r>
          </a:p>
          <a:p>
            <a:r>
              <a:rPr lang="en-US" sz="1400" dirty="0"/>
              <a:t>6.⁠ ⁠As you move your hands over and up, make your hands tight, tight, tight, tight, tight to reinforce the idea of squeezing out the stress. Feel the tension leaving your body with each repetition</a:t>
            </a:r>
          </a:p>
          <a:p>
            <a:r>
              <a:rPr lang="en-US" sz="1400" dirty="0"/>
              <a:t>7.⁠ ⁠At the peak of the upward movement, imagine a "whoosh" sound as if the stress is being energetically expelled from your hands and dissipating into the air.</a:t>
            </a:r>
          </a:p>
          <a:p>
            <a:r>
              <a:rPr lang="en-US" sz="1400" dirty="0"/>
              <a:t>8.⁠ ⁠After the "whoosh," slowly bring your hands back down to a relaxed position. Take a deep breath and feel the lightness, as if you've let go of the burden of stress. Embrace the sense of calm and relaxation.</a:t>
            </a:r>
          </a:p>
          <a:p>
            <a:r>
              <a:rPr lang="en-US" sz="1400" dirty="0"/>
              <a:t>9.⁠ ⁠Repeat this exercise as needed, and each time you go through the motions, focus on the act of releasing and freeing yourself from stress.</a:t>
            </a:r>
          </a:p>
          <a:p>
            <a:endParaRPr lang="en-US" sz="1400" dirty="0"/>
          </a:p>
          <a:p>
            <a:r>
              <a:rPr lang="en-US" sz="1400" dirty="0"/>
              <a:t>Benefits</a:t>
            </a:r>
          </a:p>
          <a:p>
            <a:r>
              <a:rPr lang="en-US" sz="1400" dirty="0"/>
              <a:t>This exercise is effective for releasing all that negativity, including tension in your gut or the pit of your stomach, anxiety, and stress. </a:t>
            </a:r>
          </a:p>
          <a:p>
            <a:endParaRPr lang="en-US" sz="1400" dirty="0"/>
          </a:p>
        </p:txBody>
      </p:sp>
      <p:sp>
        <p:nvSpPr>
          <p:cNvPr id="4" name="Slide Number Placeholder 3">
            <a:extLst>
              <a:ext uri="{FF2B5EF4-FFF2-40B4-BE49-F238E27FC236}">
                <a16:creationId xmlns:a16="http://schemas.microsoft.com/office/drawing/2014/main" id="{A8665C16-0838-AF89-E7C2-7DD2A85E0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111013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6D28B-0B49-42BF-E1C4-59F870F7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7A7C3-A746-517F-4B62-F823E59A6B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252124-C909-D789-957F-222AA919FB4E}"/>
              </a:ext>
            </a:extLst>
          </p:cNvPr>
          <p:cNvSpPr>
            <a:spLocks noGrp="1"/>
          </p:cNvSpPr>
          <p:nvPr>
            <p:ph type="body" idx="1"/>
          </p:nvPr>
        </p:nvSpPr>
        <p:spPr/>
        <p:txBody>
          <a:bodyPr/>
          <a:lstStyle/>
          <a:p>
            <a:r>
              <a:rPr lang="en-US" sz="1400" b="1" dirty="0"/>
              <a:t>TRIPLE POINT CALMER </a:t>
            </a:r>
          </a:p>
          <a:p>
            <a:endParaRPr lang="en-US" sz="1400" dirty="0"/>
          </a:p>
          <a:p>
            <a:r>
              <a:rPr lang="en-US" sz="1400" dirty="0"/>
              <a:t>What is it for</a:t>
            </a:r>
          </a:p>
          <a:p>
            <a:r>
              <a:rPr lang="en-US" sz="1400" dirty="0"/>
              <a:t>It is a tapping exercise which can help in calming sudden emotional outbursts and abreactions.	</a:t>
            </a:r>
          </a:p>
          <a:p>
            <a:endParaRPr lang="en-US" sz="1400" dirty="0"/>
          </a:p>
          <a:p>
            <a:r>
              <a:rPr lang="en-US" sz="1400" dirty="0"/>
              <a:t>This exercise focuses on three points:</a:t>
            </a:r>
          </a:p>
          <a:p>
            <a:r>
              <a:rPr lang="en-US" sz="1400" dirty="0"/>
              <a:t>•⁠  ⁠Under the eye (stomach meridian): Targets feelings of </a:t>
            </a:r>
            <a:r>
              <a:rPr lang="en-US" sz="1400" dirty="0" err="1"/>
              <a:t>upsetness</a:t>
            </a:r>
            <a:r>
              <a:rPr lang="en-US" sz="1400" dirty="0"/>
              <a:t> and emotional distress.</a:t>
            </a:r>
          </a:p>
          <a:p>
            <a:r>
              <a:rPr lang="en-US" sz="1400" dirty="0"/>
              <a:t>•⁠  ⁠Under the collarbone: May help release grief and related emotions (lungs meridian) while also considering the connection to the kidneys (filtration of toxins and emotional well-being).</a:t>
            </a:r>
          </a:p>
          <a:p>
            <a:r>
              <a:rPr lang="en-US" sz="1400" dirty="0"/>
              <a:t>•⁠  ⁠Under the arm (spleen meridian): Targets feelings of high alertness and anxiety. The spleen is linked to the adrenals, which regulate stress hormones.</a:t>
            </a:r>
          </a:p>
          <a:p>
            <a:endParaRPr lang="en-US" sz="1400" dirty="0"/>
          </a:p>
          <a:p>
            <a:r>
              <a:rPr lang="en-US" sz="1400" dirty="0"/>
              <a:t>Steps</a:t>
            </a:r>
          </a:p>
          <a:p>
            <a:r>
              <a:rPr lang="en-US" sz="1400" dirty="0"/>
              <a:t>1.⁠ ⁠Notice the emotion you want to calm down, like anger or sadness.</a:t>
            </a:r>
          </a:p>
          <a:p>
            <a:r>
              <a:rPr lang="en-US" sz="1400" dirty="0"/>
              <a:t>2.⁠ ⁠While tapping gently, repeat positive affirmations about feeling that way. For example, "Even though I'm feeling (emotion), I deeply and completely accept myself."</a:t>
            </a:r>
          </a:p>
          <a:p>
            <a:r>
              <a:rPr lang="en-US" sz="1400" dirty="0"/>
              <a:t>3.⁠ ⁠Tap under your eye a few times.</a:t>
            </a:r>
          </a:p>
          <a:p>
            <a:r>
              <a:rPr lang="en-US" sz="1400" dirty="0"/>
              <a:t>4.⁠ ⁠Tap under your collarbone a few times.</a:t>
            </a:r>
          </a:p>
          <a:p>
            <a:r>
              <a:rPr lang="en-US" sz="1400" dirty="0"/>
              <a:t>5.⁠ ⁠Tap under your arm a few times.</a:t>
            </a:r>
          </a:p>
          <a:p>
            <a:r>
              <a:rPr lang="en-US" sz="1400" dirty="0"/>
              <a:t>6.⁠ ⁠Keep tapping on these points while thinking about letting go of the emotion until you feel calmer.</a:t>
            </a:r>
          </a:p>
          <a:p>
            <a:endParaRPr lang="en-US" sz="1400" dirty="0"/>
          </a:p>
          <a:p>
            <a:r>
              <a:rPr lang="en-US" sz="1400" dirty="0"/>
              <a:t>Benefits</a:t>
            </a:r>
          </a:p>
          <a:p>
            <a:r>
              <a:rPr lang="en-US" sz="1400" dirty="0"/>
              <a:t>It can help you quickly manage sudden emotional distress, offering a self-help tool to calm sadness, anger, or anxiety.</a:t>
            </a:r>
          </a:p>
        </p:txBody>
      </p:sp>
      <p:sp>
        <p:nvSpPr>
          <p:cNvPr id="4" name="Slide Number Placeholder 3">
            <a:extLst>
              <a:ext uri="{FF2B5EF4-FFF2-40B4-BE49-F238E27FC236}">
                <a16:creationId xmlns:a16="http://schemas.microsoft.com/office/drawing/2014/main" id="{FB6A31D2-C2E9-F094-CDE3-6F634806F2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331959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48</a:t>
            </a:fld>
            <a:endParaRPr lang="en-US"/>
          </a:p>
        </p:txBody>
      </p:sp>
    </p:spTree>
    <p:extLst>
      <p:ext uri="{BB962C8B-B14F-4D97-AF65-F5344CB8AC3E}">
        <p14:creationId xmlns:p14="http://schemas.microsoft.com/office/powerpoint/2010/main" val="2664362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7272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Make a gentle fist with the hand.</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Find the thymus point of your breastbone.</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Gently thump while making an ‘</a:t>
            </a:r>
            <a:r>
              <a:rPr lang="en-US" sz="2000" kern="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Ahhh</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 sound.</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The sound reverberates as if you are getting a head massage or like Tarzan.</a:t>
            </a:r>
          </a:p>
        </p:txBody>
      </p:sp>
    </p:spTree>
    <p:extLst>
      <p:ext uri="{BB962C8B-B14F-4D97-AF65-F5344CB8AC3E}">
        <p14:creationId xmlns:p14="http://schemas.microsoft.com/office/powerpoint/2010/main" val="616653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70</a:t>
            </a:fld>
            <a:endParaRPr lang="en-US"/>
          </a:p>
        </p:txBody>
      </p:sp>
    </p:spTree>
    <p:extLst>
      <p:ext uri="{BB962C8B-B14F-4D97-AF65-F5344CB8AC3E}">
        <p14:creationId xmlns:p14="http://schemas.microsoft.com/office/powerpoint/2010/main" val="3681893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Breathing is one of the most vital functions of the human body. It keeps us alive and influences both our physical and mental well-being.</a:t>
            </a:r>
          </a:p>
          <a:p>
            <a:endParaRPr lang="en-US" sz="1200" dirty="0"/>
          </a:p>
          <a:p>
            <a:r>
              <a:rPr lang="en-US" sz="1200" dirty="0"/>
              <a:t>Provides Oxygen:</a:t>
            </a:r>
          </a:p>
          <a:p>
            <a:r>
              <a:rPr lang="en-US" sz="1200" dirty="0"/>
              <a:t>Every cell in the body needs oxygen to produce energy. Breathing brings oxygen into the lungs, where it enters the bloodstream and is carried to all body parts to support essential functions.</a:t>
            </a:r>
          </a:p>
          <a:p>
            <a:endParaRPr lang="en-US" sz="1200" dirty="0"/>
          </a:p>
          <a:p>
            <a:r>
              <a:rPr lang="en-US" sz="1200" dirty="0"/>
              <a:t>Removes Carbon Dioxide:</a:t>
            </a:r>
          </a:p>
          <a:p>
            <a:r>
              <a:rPr lang="en-US" sz="1200" dirty="0"/>
              <a:t>Breathing out expels carbon dioxide, a waste product of metabolism. This prevents toxic buildup in the body and maintains healthy blood composition.</a:t>
            </a:r>
          </a:p>
          <a:p>
            <a:endParaRPr lang="en-US" sz="1200" dirty="0"/>
          </a:p>
          <a:p>
            <a:r>
              <a:rPr lang="en-US" sz="1200" dirty="0"/>
              <a:t>Maintains pH Balance:</a:t>
            </a:r>
          </a:p>
          <a:p>
            <a:r>
              <a:rPr lang="en-US" sz="1200" dirty="0"/>
              <a:t>The respiratory system helps regulate the pH level of the blood. Too much carbon dioxide can make the blood acidic, so proper breathing keeps this balance stable.</a:t>
            </a:r>
          </a:p>
          <a:p>
            <a:endParaRPr lang="en-US" sz="1200" dirty="0"/>
          </a:p>
          <a:p>
            <a:r>
              <a:rPr lang="en-US" sz="1200" dirty="0"/>
              <a:t>Supports Brain Function:</a:t>
            </a:r>
          </a:p>
          <a:p>
            <a:r>
              <a:rPr lang="en-US" sz="1200" dirty="0"/>
              <a:t>The brain uses about 20% of the body’s oxygen supply. Adequate breathing ensures proper oxygen flow to the brain, improving concentration, memory, and decision-making.</a:t>
            </a:r>
          </a:p>
          <a:p>
            <a:endParaRPr lang="en-US" sz="1200" dirty="0"/>
          </a:p>
          <a:p>
            <a:r>
              <a:rPr lang="en-US" sz="1200" dirty="0"/>
              <a:t>Regulates Heart Rate and Stress:</a:t>
            </a:r>
          </a:p>
          <a:p>
            <a:r>
              <a:rPr lang="en-US" sz="1200" dirty="0"/>
              <a:t>Slow, deep breathing activates the parasympathetic nervous system, which calms the body, reduces heart rate, and lowers stress levels.</a:t>
            </a:r>
          </a:p>
          <a:p>
            <a:endParaRPr lang="en-US" sz="1200" dirty="0"/>
          </a:p>
          <a:p>
            <a:r>
              <a:rPr lang="en-US" sz="1200" dirty="0"/>
              <a:t>Improves Focus and Emotional Stability:</a:t>
            </a:r>
          </a:p>
          <a:p>
            <a:r>
              <a:rPr lang="en-US" sz="1200" dirty="0"/>
              <a:t>Controlled breathing enhances mental clarity, reduces anxiety, and helps manage emotions by increasing oxygen supply and promoting relaxation.</a:t>
            </a:r>
          </a:p>
          <a:p>
            <a:endParaRPr lang="en-US" sz="1200" dirty="0"/>
          </a:p>
          <a:p>
            <a:r>
              <a:rPr lang="en-US" sz="1200" dirty="0"/>
              <a:t>Enhances Physical Performance:</a:t>
            </a:r>
          </a:p>
          <a:p>
            <a:r>
              <a:rPr lang="en-US" sz="1200" dirty="0"/>
              <a:t>Efficient breathing techniques help athletes and individuals sustain energy levels, improve endurance, and recover faster.</a:t>
            </a:r>
          </a:p>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72</a:t>
            </a:fld>
            <a:endParaRPr lang="en-US"/>
          </a:p>
        </p:txBody>
      </p:sp>
    </p:spTree>
    <p:extLst>
      <p:ext uri="{BB962C8B-B14F-4D97-AF65-F5344CB8AC3E}">
        <p14:creationId xmlns:p14="http://schemas.microsoft.com/office/powerpoint/2010/main" val="3857770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B12D-B143-9EEC-556A-84A9543ED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EF7EA-AD1F-915D-9ED8-D99062CAD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E64DF-F474-AB95-A535-81E9C1FB458B}"/>
              </a:ext>
            </a:extLst>
          </p:cNvPr>
          <p:cNvSpPr>
            <a:spLocks noGrp="1"/>
          </p:cNvSpPr>
          <p:nvPr>
            <p:ph type="body" idx="1"/>
          </p:nvPr>
        </p:nvSpPr>
        <p:spPr/>
        <p:txBody>
          <a:bodyPr/>
          <a:lstStyle/>
          <a:p>
            <a:r>
              <a:rPr lang="en-US" sz="1200" dirty="0"/>
              <a:t>Breathing is one of the most vital functions of the human body. It keeps us alive and influences both our physical and mental well-being.</a:t>
            </a:r>
          </a:p>
          <a:p>
            <a:endParaRPr lang="en-US" sz="1200" dirty="0"/>
          </a:p>
          <a:p>
            <a:r>
              <a:rPr lang="en-US" sz="1200" dirty="0"/>
              <a:t>Provides Oxygen:</a:t>
            </a:r>
          </a:p>
          <a:p>
            <a:r>
              <a:rPr lang="en-US" sz="1200" dirty="0"/>
              <a:t>Every cell in the body needs oxygen to produce energy. Breathing brings oxygen into the lungs, where it enters the bloodstream and is carried to all body parts to support essential functions.</a:t>
            </a:r>
          </a:p>
          <a:p>
            <a:endParaRPr lang="en-US" sz="1200" dirty="0"/>
          </a:p>
          <a:p>
            <a:r>
              <a:rPr lang="en-US" sz="1200" dirty="0"/>
              <a:t>Removes Carbon Dioxide:</a:t>
            </a:r>
          </a:p>
          <a:p>
            <a:r>
              <a:rPr lang="en-US" sz="1200" dirty="0"/>
              <a:t>Breathing out expels carbon dioxide, a waste product of metabolism. This prevents toxic buildup in the body and maintains healthy blood composition.</a:t>
            </a:r>
          </a:p>
          <a:p>
            <a:endParaRPr lang="en-US" sz="1200" dirty="0"/>
          </a:p>
          <a:p>
            <a:r>
              <a:rPr lang="en-US" sz="1200" dirty="0"/>
              <a:t>Maintains pH Balance:</a:t>
            </a:r>
          </a:p>
          <a:p>
            <a:r>
              <a:rPr lang="en-US" sz="1200" dirty="0"/>
              <a:t>The respiratory system helps regulate the pH level of the blood. Too much carbon dioxide can make the blood acidic, so proper breathing keeps this balance stable.</a:t>
            </a:r>
          </a:p>
          <a:p>
            <a:endParaRPr lang="en-US" sz="1200" dirty="0"/>
          </a:p>
          <a:p>
            <a:r>
              <a:rPr lang="en-US" sz="1200" dirty="0"/>
              <a:t>Supports Brain Function:</a:t>
            </a:r>
          </a:p>
          <a:p>
            <a:r>
              <a:rPr lang="en-US" sz="1200" dirty="0"/>
              <a:t>The brain uses about 20% of the body’s oxygen supply. Adequate breathing ensures proper oxygen flow to the brain, improving concentration, memory, and decision-making.</a:t>
            </a:r>
          </a:p>
          <a:p>
            <a:endParaRPr lang="en-US" sz="1200" dirty="0"/>
          </a:p>
          <a:p>
            <a:r>
              <a:rPr lang="en-US" sz="1200" dirty="0"/>
              <a:t>Regulates Heart Rate and Stress:</a:t>
            </a:r>
          </a:p>
          <a:p>
            <a:r>
              <a:rPr lang="en-US" sz="1200" dirty="0"/>
              <a:t>Slow, deep breathing activates the parasympathetic nervous system, which calms the body, reduces heart rate, and lowers stress levels.</a:t>
            </a:r>
          </a:p>
          <a:p>
            <a:endParaRPr lang="en-US" sz="1200" dirty="0"/>
          </a:p>
          <a:p>
            <a:r>
              <a:rPr lang="en-US" sz="1200" dirty="0"/>
              <a:t>Improves Focus and Emotional Stability:</a:t>
            </a:r>
          </a:p>
          <a:p>
            <a:r>
              <a:rPr lang="en-US" sz="1200" dirty="0"/>
              <a:t>Controlled breathing enhances mental clarity, reduces anxiety, and helps manage emotions by increasing oxygen supply and promoting relaxation.</a:t>
            </a:r>
          </a:p>
          <a:p>
            <a:endParaRPr lang="en-US" sz="1200" dirty="0"/>
          </a:p>
          <a:p>
            <a:r>
              <a:rPr lang="en-US" sz="1200" dirty="0"/>
              <a:t>Enhances Physical Performance:</a:t>
            </a:r>
          </a:p>
          <a:p>
            <a:r>
              <a:rPr lang="en-US" sz="1200" dirty="0"/>
              <a:t>Efficient breathing techniques help athletes and individuals sustain energy levels, improve endurance, and recover faster.</a:t>
            </a:r>
          </a:p>
          <a:p>
            <a:endParaRPr lang="en-US" dirty="0"/>
          </a:p>
        </p:txBody>
      </p:sp>
      <p:sp>
        <p:nvSpPr>
          <p:cNvPr id="4" name="Slide Number Placeholder 3">
            <a:extLst>
              <a:ext uri="{FF2B5EF4-FFF2-40B4-BE49-F238E27FC236}">
                <a16:creationId xmlns:a16="http://schemas.microsoft.com/office/drawing/2014/main" id="{D29498EE-D30C-4FC3-BC52-CEC3E3B6C0FB}"/>
              </a:ext>
            </a:extLst>
          </p:cNvPr>
          <p:cNvSpPr>
            <a:spLocks noGrp="1"/>
          </p:cNvSpPr>
          <p:nvPr>
            <p:ph type="sldNum" sz="quarter" idx="5"/>
          </p:nvPr>
        </p:nvSpPr>
        <p:spPr/>
        <p:txBody>
          <a:bodyPr/>
          <a:lstStyle/>
          <a:p>
            <a:fld id="{5213C8ED-E9A3-D54D-A495-531EAA213112}" type="slidenum">
              <a:rPr lang="en-US" smtClean="0"/>
              <a:pPr/>
              <a:t>73</a:t>
            </a:fld>
            <a:endParaRPr lang="en-US"/>
          </a:p>
        </p:txBody>
      </p:sp>
    </p:spTree>
    <p:extLst>
      <p:ext uri="{BB962C8B-B14F-4D97-AF65-F5344CB8AC3E}">
        <p14:creationId xmlns:p14="http://schemas.microsoft.com/office/powerpoint/2010/main" val="2763716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73771-C164-6A08-C111-6D7372337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8002B-4551-96E0-EB4A-263989C491B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CC50AB2-70D9-A4F1-5380-3568EDABC096}"/>
              </a:ext>
            </a:extLst>
          </p:cNvPr>
          <p:cNvSpPr>
            <a:spLocks noGrp="1"/>
          </p:cNvSpPr>
          <p:nvPr>
            <p:ph type="body" idx="1"/>
          </p:nvPr>
        </p:nvSpPr>
        <p:spPr/>
        <p:txBody>
          <a:bodyPr/>
          <a:lstStyle/>
          <a:p>
            <a:r>
              <a:rPr lang="en-US" sz="1400" dirty="0"/>
              <a:t>Breathing patterns are closely linked to our emotional states. Different emotions can induce specific changes in the way we breathe. Understanding these patterns can help in </a:t>
            </a:r>
            <a:r>
              <a:rPr lang="en-US" sz="1400" dirty="0" err="1"/>
              <a:t>recognising</a:t>
            </a:r>
            <a:r>
              <a:rPr lang="en-US" sz="1400" dirty="0"/>
              <a:t> and managing emotions effectively. Here’s a detailed look at the relationship between emotions and breathing: 1. Stress and anxiety Breathing pattern: Rapid, shallow breaths (hyperventilation). Physiological response: When stressed or anxious, the body's sympathetic nervous system is activated, preparing for a “fight or flight” response. This increases breathing rate and reduces the depth of breaths to quickly intake more oxygen. Effects: Hyperventilation can lead to dizziness, increased heart rate, and a sense of breathlessness, which can exacerbate feelings of anxiety and panic. 2. Fear Breathing pattern: Quick, shallow breaths. Physiological response: Similar to anxiety, fear activates the sympathetic nervous system. The body prepares to respond to a threat, increasing the rate of respiration. Effects: Rapid breathing increases oxygen intake, preparing muscles for quick action. 3. Anger Breathing pattern: Rapid and forceful breaths. Physiological response: Anger triggers the “fight or flight” response, leading to an increase in breathing rate and intensity. Effects: This type of breathing can heighten physical tension and emotional arousal. 4. Sadness Breathing pattern: Slow, sighing breaths. Physiological response: Sadness often leads to a reduction in overall activity and energy levels, causing slower and deeper breaths. Effects: Sighing is a common respiratory response to sadness, helping to release tension and emotional weight. 5. Calmness and relaxation Breathing pattern: Slow, deep, and rhythmic breaths. Physiological response: Activation of the parasympathetic nervous system, which promotes a “rest and digest” state. This slows the heart rate and promotes relaxation. Effects: Deep breathing enhances relaxation, reduces stress hormone levels, and promotes a sense of well-being. 6. Happiness and excitement Breathing pattern: Deep, steady, and sometimes slightly faster breaths. Physiological response: Positive emotions can lead to a balanced activation of both the sympathetic and parasympathetic nervous systems, promoting a sense of vitality and readiness. Effects: This breathing pattern supports feelings of enthusiasm and engagement.</a:t>
            </a:r>
          </a:p>
        </p:txBody>
      </p:sp>
      <p:sp>
        <p:nvSpPr>
          <p:cNvPr id="4" name="Slide Number Placeholder 3">
            <a:extLst>
              <a:ext uri="{FF2B5EF4-FFF2-40B4-BE49-F238E27FC236}">
                <a16:creationId xmlns:a16="http://schemas.microsoft.com/office/drawing/2014/main" id="{3F3309F0-C213-DFEE-C3F3-DD7EAAE043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489761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9A5D0-CC38-FF0C-6D44-3F989C9C9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ADA89-516E-48B9-4B7C-07870935A5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B65BB9-C267-E4B6-B29F-A6E0578A7390}"/>
              </a:ext>
            </a:extLst>
          </p:cNvPr>
          <p:cNvSpPr>
            <a:spLocks noGrp="1"/>
          </p:cNvSpPr>
          <p:nvPr>
            <p:ph type="body" idx="1"/>
          </p:nvPr>
        </p:nvSpPr>
        <p:spPr/>
        <p:txBody>
          <a:bodyPr/>
          <a:lstStyle/>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Make a gentle fist with the hand.</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Find the thymus point of your breastbone.</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Gently thump while making an ‘</a:t>
            </a:r>
            <a:r>
              <a:rPr lang="en-US" sz="2000" kern="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Ahhh</a:t>
            </a: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 sound.</a:t>
            </a:r>
          </a:p>
          <a:p>
            <a:pPr marL="685783" indent="-685783" defTabSz="1828754" fontAlgn="base">
              <a:lnSpc>
                <a:spcPct val="120000"/>
              </a:lnSpc>
              <a:buClr>
                <a:srgbClr val="000000"/>
              </a:buClr>
              <a:buSzPct val="100000"/>
              <a:buFont typeface="+mj-lt"/>
              <a:buAutoNum type="arabicPeriod"/>
              <a:defRPr/>
            </a:pPr>
            <a:r>
              <a:rPr lang="en-US" sz="20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The sound reverberates as if you are getting a head massage or like Tarzan.</a:t>
            </a:r>
          </a:p>
        </p:txBody>
      </p:sp>
    </p:spTree>
    <p:extLst>
      <p:ext uri="{BB962C8B-B14F-4D97-AF65-F5344CB8AC3E}">
        <p14:creationId xmlns:p14="http://schemas.microsoft.com/office/powerpoint/2010/main" val="23410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feel stressed out as a parent and what is happening with the kids?</a:t>
            </a:r>
          </a:p>
        </p:txBody>
      </p:sp>
      <p:sp>
        <p:nvSpPr>
          <p:cNvPr id="4" name="Slide Number Placeholder 3"/>
          <p:cNvSpPr>
            <a:spLocks noGrp="1"/>
          </p:cNvSpPr>
          <p:nvPr>
            <p:ph type="sldNum" sz="quarter" idx="5"/>
          </p:nvPr>
        </p:nvSpPr>
        <p:spPr/>
        <p:txBody>
          <a:bodyPr/>
          <a:lstStyle/>
          <a:p>
            <a:fld id="{5213C8ED-E9A3-D54D-A495-531EAA213112}" type="slidenum">
              <a:rPr lang="en-US" smtClean="0"/>
              <a:pPr/>
              <a:t>6</a:t>
            </a:fld>
            <a:endParaRPr lang="en-US"/>
          </a:p>
        </p:txBody>
      </p:sp>
    </p:spTree>
    <p:extLst>
      <p:ext uri="{BB962C8B-B14F-4D97-AF65-F5344CB8AC3E}">
        <p14:creationId xmlns:p14="http://schemas.microsoft.com/office/powerpoint/2010/main" val="890225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76</a:t>
            </a:fld>
            <a:endParaRPr lang="en-US"/>
          </a:p>
        </p:txBody>
      </p:sp>
    </p:spTree>
    <p:extLst>
      <p:ext uri="{BB962C8B-B14F-4D97-AF65-F5344CB8AC3E}">
        <p14:creationId xmlns:p14="http://schemas.microsoft.com/office/powerpoint/2010/main" val="3494577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libri" panose="020F0502020204030204" pitchFamily="34" charset="0"/>
                <a:cs typeface="Calibri" panose="020F0502020204030204" pitchFamily="34" charset="0"/>
              </a:rPr>
              <a:t>A front-facing picture with good lighting is best.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849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44DE-01FA-516C-64A7-60BFC053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5E9C4-D762-077B-FEE2-77570A126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CEF41-51AF-BC9E-4233-9EFA80017711}"/>
              </a:ext>
            </a:extLst>
          </p:cNvPr>
          <p:cNvSpPr>
            <a:spLocks noGrp="1"/>
          </p:cNvSpPr>
          <p:nvPr>
            <p:ph type="body" idx="1"/>
          </p:nvPr>
        </p:nvSpPr>
        <p:spPr/>
        <p:txBody>
          <a:bodyPr/>
          <a:lstStyle/>
          <a:p>
            <a:pPr algn="l"/>
            <a:r>
              <a:rPr lang="en-US" sz="1200" dirty="0">
                <a:latin typeface="Calibri" panose="020F0502020204030204" pitchFamily="34" charset="0"/>
                <a:cs typeface="Calibri" panose="020F0502020204030204" pitchFamily="34" charset="0"/>
              </a:rPr>
              <a:t>A front-facing picture with good lighting is best.</a:t>
            </a:r>
          </a:p>
          <a:p>
            <a:pPr algn="l"/>
            <a:endParaRPr lang="en-US" dirty="0"/>
          </a:p>
        </p:txBody>
      </p:sp>
      <p:sp>
        <p:nvSpPr>
          <p:cNvPr id="4" name="Slide Number Placeholder 3">
            <a:extLst>
              <a:ext uri="{FF2B5EF4-FFF2-40B4-BE49-F238E27FC236}">
                <a16:creationId xmlns:a16="http://schemas.microsoft.com/office/drawing/2014/main" id="{52D95F0D-1413-359D-45CE-FE77348FB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740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dirty="0">
                <a:latin typeface="Myriad Pro 1" charset="0"/>
                <a:cs typeface="Myriad Pro 1" charset="0"/>
              </a:rPr>
              <a:t>A front-facing picture with good lighting is best.</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084635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E65EA-EC56-6246-A39C-3D22B4A97CA9}" type="slidenum">
              <a:rPr lang="en-US" smtClean="0"/>
              <a:pPr/>
              <a:t>86</a:t>
            </a:fld>
            <a:endParaRPr lang="en-US"/>
          </a:p>
        </p:txBody>
      </p:sp>
    </p:spTree>
    <p:extLst>
      <p:ext uri="{BB962C8B-B14F-4D97-AF65-F5344CB8AC3E}">
        <p14:creationId xmlns:p14="http://schemas.microsoft.com/office/powerpoint/2010/main" val="1164725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ECBC8-0BC0-F815-04C2-909752FEC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C51B8-2DBB-B281-B2FF-BEB17BE8E9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D210C6-4BCC-5898-D51E-8C1F8DD468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0430D6-78D0-25E8-B59A-557AF1D82F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4534987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153290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90</a:t>
            </a:fld>
            <a:endParaRPr lang="en-US"/>
          </a:p>
        </p:txBody>
      </p:sp>
    </p:spTree>
    <p:extLst>
      <p:ext uri="{BB962C8B-B14F-4D97-AF65-F5344CB8AC3E}">
        <p14:creationId xmlns:p14="http://schemas.microsoft.com/office/powerpoint/2010/main" val="4115814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B0FF"/>
                </a:solidFill>
              </a:rPr>
              <a:t>This is the do-nothing option. Explain to them what might happen if they chose to do nothing. Ideally use a metaphor from your own story as this is much more soul-centered than making people feel scared.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323462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293634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the real strain in your life is to do with relationships.</a:t>
            </a:r>
          </a:p>
        </p:txBody>
      </p:sp>
      <p:sp>
        <p:nvSpPr>
          <p:cNvPr id="4" name="Slide Number Placeholder 3"/>
          <p:cNvSpPr>
            <a:spLocks noGrp="1"/>
          </p:cNvSpPr>
          <p:nvPr>
            <p:ph type="sldNum" sz="quarter" idx="5"/>
          </p:nvPr>
        </p:nvSpPr>
        <p:spPr/>
        <p:txBody>
          <a:bodyPr/>
          <a:lstStyle/>
          <a:p>
            <a:fld id="{5213C8ED-E9A3-D54D-A495-531EAA213112}" type="slidenum">
              <a:rPr lang="en-US" smtClean="0"/>
              <a:pPr/>
              <a:t>7</a:t>
            </a:fld>
            <a:endParaRPr lang="en-US"/>
          </a:p>
        </p:txBody>
      </p:sp>
    </p:spTree>
    <p:extLst>
      <p:ext uri="{BB962C8B-B14F-4D97-AF65-F5344CB8AC3E}">
        <p14:creationId xmlns:p14="http://schemas.microsoft.com/office/powerpoint/2010/main" val="3350894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770559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8FD69-CB27-8A7E-05BC-9DAE0DC20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475A8-04F1-E575-21C7-DD0F1FCE7B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C17A63-D181-7D1F-1B40-55E19788B53E}"/>
              </a:ext>
            </a:extLst>
          </p:cNvPr>
          <p:cNvSpPr>
            <a:spLocks noGrp="1"/>
          </p:cNvSpPr>
          <p:nvPr>
            <p:ph type="body" idx="1"/>
          </p:nvPr>
        </p:nvSpPr>
        <p:spPr/>
        <p:txBody>
          <a:bodyPr/>
          <a:lstStyle/>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Emotional regulation for vitality and wellness</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Better breathing to reverse anxiety and condition calm</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Relieve physical tension, stress and worry to feel relaxed and lighter</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Let go of the past to lay the foundation for good health</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Create empowering beliefs to move towards what you want in life</a:t>
            </a:r>
          </a:p>
          <a:p>
            <a:endParaRPr lang="en-US" sz="1400" dirty="0"/>
          </a:p>
        </p:txBody>
      </p:sp>
      <p:sp>
        <p:nvSpPr>
          <p:cNvPr id="4" name="Slide Number Placeholder 3">
            <a:extLst>
              <a:ext uri="{FF2B5EF4-FFF2-40B4-BE49-F238E27FC236}">
                <a16:creationId xmlns:a16="http://schemas.microsoft.com/office/drawing/2014/main" id="{D3770FC9-5D93-3211-0148-BC215DE97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669205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BFD1-46BC-A540-4241-5AC0E66D6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18C50-F766-58B0-2306-196347D7B3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701C07-EACC-A1D6-2A06-B32B2F455B0D}"/>
              </a:ext>
            </a:extLst>
          </p:cNvPr>
          <p:cNvSpPr>
            <a:spLocks noGrp="1"/>
          </p:cNvSpPr>
          <p:nvPr>
            <p:ph type="body" idx="1"/>
          </p:nvPr>
        </p:nvSpPr>
        <p:spPr/>
        <p:txBody>
          <a:bodyPr/>
          <a:lstStyle/>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Emotional regulation for vitality and wellness</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Better breathing to reverse anxiety and condition calm</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Relieve physical tension, stress and worry to feel relaxed and lighter</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Let go of the past to lay the foundation for good health</a:t>
            </a:r>
          </a:p>
          <a:p>
            <a:pPr marL="685800" indent="-685800" defTabSz="914378">
              <a:buFont typeface="+mj-lt"/>
              <a:buAutoNum type="arabicPeriod"/>
              <a:defRPr/>
            </a:pPr>
            <a:r>
              <a:rPr lang="en-US" sz="1600" dirty="0">
                <a:solidFill>
                  <a:prstClr val="black"/>
                </a:solidFill>
                <a:latin typeface="Calibri" panose="020F0502020204030204" pitchFamily="34" charset="0"/>
                <a:cs typeface="Calibri" panose="020F0502020204030204" pitchFamily="34" charset="0"/>
                <a:sym typeface="Graphik"/>
              </a:rPr>
              <a:t>Create empowering beliefs to move towards what you want in life</a:t>
            </a:r>
          </a:p>
          <a:p>
            <a:endParaRPr lang="en-US" sz="1400" dirty="0"/>
          </a:p>
        </p:txBody>
      </p:sp>
      <p:sp>
        <p:nvSpPr>
          <p:cNvPr id="4" name="Slide Number Placeholder 3">
            <a:extLst>
              <a:ext uri="{FF2B5EF4-FFF2-40B4-BE49-F238E27FC236}">
                <a16:creationId xmlns:a16="http://schemas.microsoft.com/office/drawing/2014/main" id="{3449ED74-673D-DAC6-9A9B-F6D464C7E9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440206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3FE8-FBD9-1B20-D0A0-16C4EE7C4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163CB-2FD5-35C3-91A6-9876F80D2E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46F743-D280-2E48-4B1F-1E1C6CD1DD1A}"/>
              </a:ext>
            </a:extLst>
          </p:cNvPr>
          <p:cNvSpPr>
            <a:spLocks noGrp="1"/>
          </p:cNvSpPr>
          <p:nvPr>
            <p:ph type="body" idx="1"/>
          </p:nvPr>
        </p:nvSpPr>
        <p:spPr/>
        <p:txBody>
          <a:bodyPr/>
          <a:lstStyle/>
          <a:p>
            <a:r>
              <a:rPr lang="en-IN" sz="1400" b="1" dirty="0"/>
              <a:t>Module 1: Relaxed Emotions — Feel to Heal</a:t>
            </a:r>
          </a:p>
          <a:p>
            <a:r>
              <a:rPr lang="en-IN" sz="1400" b="1" dirty="0"/>
              <a:t>Theme:</a:t>
            </a:r>
            <a:r>
              <a:rPr lang="en-IN" sz="1400" dirty="0"/>
              <a:t> Emotional Awareness &amp; Regulation</a:t>
            </a:r>
          </a:p>
          <a:p>
            <a:r>
              <a:rPr lang="en-IN" sz="1400" b="1" dirty="0"/>
              <a:t>You’ll Learn:</a:t>
            </a:r>
            <a:endParaRPr lang="en-IN" sz="1400" dirty="0"/>
          </a:p>
          <a:p>
            <a:r>
              <a:rPr lang="en-IN" sz="1400" dirty="0"/>
              <a:t>How stress shows up as hidden emotions in the body.</a:t>
            </a:r>
          </a:p>
          <a:p>
            <a:r>
              <a:rPr lang="en-IN" sz="1400" dirty="0"/>
              <a:t>The difference between emotional suppression and safe expression.</a:t>
            </a:r>
          </a:p>
          <a:p>
            <a:r>
              <a:rPr lang="en-IN" sz="1400" dirty="0"/>
              <a:t>Energy Flow® for releasing daily overwhelm, irritability, and anxiety.</a:t>
            </a:r>
          </a:p>
          <a:p>
            <a:r>
              <a:rPr lang="en-IN" sz="1400" dirty="0"/>
              <a:t>Practices to identify emotional triggers and bring the body back to calm.</a:t>
            </a:r>
          </a:p>
          <a:p>
            <a:r>
              <a:rPr lang="en-IN" sz="1400" dirty="0"/>
              <a:t>The 7 Steps of EFT Tapping.</a:t>
            </a:r>
          </a:p>
          <a:p>
            <a:r>
              <a:rPr lang="en-IN" sz="1400" b="1" dirty="0"/>
              <a:t>Outcome:</a:t>
            </a:r>
            <a:br>
              <a:rPr lang="en-IN" sz="1400" dirty="0"/>
            </a:br>
            <a:r>
              <a:rPr lang="en-IN" sz="1400" dirty="0"/>
              <a:t>You begin to understand your emotions instead of being ruled by them.</a:t>
            </a:r>
          </a:p>
          <a:p>
            <a:br>
              <a:rPr lang="en-IN" sz="1400" dirty="0"/>
            </a:br>
            <a:endParaRPr lang="en-IN" sz="1400" dirty="0"/>
          </a:p>
          <a:p>
            <a:r>
              <a:rPr lang="en-IN" sz="1400" b="1" dirty="0"/>
              <a:t>Module 2: Relaxed Breathing &amp; Body — Anchor in Safety</a:t>
            </a:r>
          </a:p>
          <a:p>
            <a:r>
              <a:rPr lang="en-IN" sz="1400" b="1" dirty="0"/>
              <a:t>Theme:</a:t>
            </a:r>
            <a:r>
              <a:rPr lang="en-IN" sz="1400" dirty="0"/>
              <a:t> Release Tension</a:t>
            </a:r>
          </a:p>
          <a:p>
            <a:r>
              <a:rPr lang="en-IN" sz="1400" b="1" dirty="0"/>
              <a:t>You’ll Learn:</a:t>
            </a:r>
            <a:endParaRPr lang="en-IN" sz="1400" dirty="0"/>
          </a:p>
          <a:p>
            <a:r>
              <a:rPr lang="en-IN" sz="1400" dirty="0"/>
              <a:t>The science of the stress response (fight, flight, freeze, or fawn).</a:t>
            </a:r>
          </a:p>
          <a:p>
            <a:r>
              <a:rPr lang="en-IN" sz="1400" dirty="0"/>
              <a:t>EFT Tapping to use the breath to communicate safety to your nervous system.</a:t>
            </a:r>
          </a:p>
          <a:p>
            <a:r>
              <a:rPr lang="en-IN" sz="1400" dirty="0"/>
              <a:t>Energy Flow® techniques such as finger-hold breathing and heart-hold breathing.</a:t>
            </a:r>
          </a:p>
          <a:p>
            <a:r>
              <a:rPr lang="en-IN" sz="1400" b="1" dirty="0"/>
              <a:t>Outcome:</a:t>
            </a:r>
            <a:br>
              <a:rPr lang="en-IN" sz="1400" dirty="0"/>
            </a:br>
            <a:r>
              <a:rPr lang="en-IN" sz="1400" dirty="0"/>
              <a:t>Your body learns to exhale again — literally and energetically.</a:t>
            </a:r>
          </a:p>
          <a:p>
            <a:br>
              <a:rPr lang="en-IN" sz="1400" dirty="0"/>
            </a:br>
            <a:endParaRPr lang="en-IN" sz="1400" dirty="0"/>
          </a:p>
          <a:p>
            <a:r>
              <a:rPr lang="en-IN" sz="1400" b="1" dirty="0"/>
              <a:t>🌊 Module 3: Stress Release &amp; Relief — Reset the Inner Circuit</a:t>
            </a:r>
          </a:p>
          <a:p>
            <a:r>
              <a:rPr lang="en-IN" sz="1400" b="1" dirty="0"/>
              <a:t>Theme:</a:t>
            </a:r>
            <a:r>
              <a:rPr lang="en-IN" sz="1400" dirty="0"/>
              <a:t> From Overload to Release</a:t>
            </a:r>
          </a:p>
          <a:p>
            <a:r>
              <a:rPr lang="en-IN" sz="1400" b="1" dirty="0"/>
              <a:t>You’ll Learn:</a:t>
            </a:r>
            <a:endParaRPr lang="en-IN" sz="1400" dirty="0"/>
          </a:p>
          <a:p>
            <a:r>
              <a:rPr lang="en-IN" sz="1400" dirty="0"/>
              <a:t>How chronic stress builds up as energy blocks and emotional residue.</a:t>
            </a:r>
          </a:p>
          <a:p>
            <a:r>
              <a:rPr lang="en-IN" sz="1400" dirty="0"/>
              <a:t>EFT and Energy Flow® sequences for instant calm and relaxation.</a:t>
            </a:r>
          </a:p>
          <a:p>
            <a:r>
              <a:rPr lang="en-IN" sz="1400" dirty="0"/>
              <a:t>Pressure-point tapping and worry release to detox the stress response.</a:t>
            </a:r>
          </a:p>
          <a:p>
            <a:r>
              <a:rPr lang="en-IN" sz="1400" dirty="0"/>
              <a:t>Guided reflection: </a:t>
            </a:r>
            <a:r>
              <a:rPr lang="en-IN" sz="1400" i="1" dirty="0"/>
              <a:t>Where am I still holding on?</a:t>
            </a:r>
            <a:endParaRPr lang="en-IN" sz="1400" dirty="0"/>
          </a:p>
          <a:p>
            <a:r>
              <a:rPr lang="en-IN" sz="1400" b="1" dirty="0"/>
              <a:t>Outcome:</a:t>
            </a:r>
            <a:br>
              <a:rPr lang="en-IN" sz="1400" dirty="0"/>
            </a:br>
            <a:r>
              <a:rPr lang="en-IN" sz="1400" dirty="0"/>
              <a:t>Deep physical, emotional, and mental relaxation. You feel lighter and more energised.</a:t>
            </a:r>
          </a:p>
          <a:p>
            <a:br>
              <a:rPr lang="en-IN" sz="1400" dirty="0"/>
            </a:br>
            <a:endParaRPr lang="en-IN" sz="1400" dirty="0"/>
          </a:p>
          <a:p>
            <a:r>
              <a:rPr lang="en-IN" sz="1400" b="1" dirty="0"/>
              <a:t>🌸 Module 4: Free the Past &amp; Let Go — Healing the Emotional Roots</a:t>
            </a:r>
          </a:p>
          <a:p>
            <a:r>
              <a:rPr lang="en-IN" sz="1400" b="1" dirty="0"/>
              <a:t>Theme:</a:t>
            </a:r>
            <a:r>
              <a:rPr lang="en-IN" sz="1400" dirty="0"/>
              <a:t> Releasing Stored Stress &amp; Old Stories</a:t>
            </a:r>
          </a:p>
          <a:p>
            <a:r>
              <a:rPr lang="en-IN" sz="1400" b="1" dirty="0"/>
              <a:t>You’ll Learn:</a:t>
            </a:r>
            <a:endParaRPr lang="en-IN" sz="1400" dirty="0"/>
          </a:p>
          <a:p>
            <a:r>
              <a:rPr lang="en-IN" sz="1400" dirty="0"/>
              <a:t>How unresolved past experiences keep the body stuck in stress mode.</a:t>
            </a:r>
          </a:p>
          <a:p>
            <a:r>
              <a:rPr lang="en-IN" sz="1400" dirty="0"/>
              <a:t>Gentle tapping for forgiveness, self-compassion, and closure.</a:t>
            </a:r>
          </a:p>
          <a:p>
            <a:r>
              <a:rPr lang="en-IN" sz="1400" dirty="0"/>
              <a:t>Past-selves and cellular-release exercises to free emotional memory.</a:t>
            </a:r>
          </a:p>
          <a:p>
            <a:r>
              <a:rPr lang="en-IN" sz="1400" dirty="0"/>
              <a:t>Energy Flow® for clearing stored emotions.</a:t>
            </a:r>
          </a:p>
          <a:p>
            <a:r>
              <a:rPr lang="en-IN" sz="1400" b="1" dirty="0"/>
              <a:t>Outcome:</a:t>
            </a:r>
            <a:br>
              <a:rPr lang="en-IN" sz="1400" dirty="0"/>
            </a:br>
            <a:r>
              <a:rPr lang="en-IN" sz="1400" dirty="0"/>
              <a:t>You stop reliving the past in your body and open to emotional peace.</a:t>
            </a:r>
          </a:p>
          <a:p>
            <a:br>
              <a:rPr lang="en-IN" sz="1400" dirty="0"/>
            </a:br>
            <a:endParaRPr lang="en-IN" sz="1400" dirty="0"/>
          </a:p>
          <a:p>
            <a:r>
              <a:rPr lang="en-IN" sz="1400" b="1" dirty="0"/>
              <a:t>🌈 Module 5: From Limits to Possibilities — Reprogramming the Mind</a:t>
            </a:r>
          </a:p>
          <a:p>
            <a:r>
              <a:rPr lang="en-IN" sz="1400" b="1" dirty="0"/>
              <a:t>Theme:</a:t>
            </a:r>
            <a:r>
              <a:rPr lang="en-IN" sz="1400" dirty="0"/>
              <a:t> Belief &amp; Thought Transformation</a:t>
            </a:r>
          </a:p>
          <a:p>
            <a:r>
              <a:rPr lang="en-IN" sz="1400" b="1" dirty="0"/>
              <a:t>You’ll Learn:</a:t>
            </a:r>
            <a:endParaRPr lang="en-IN" sz="1400" dirty="0"/>
          </a:p>
          <a:p>
            <a:r>
              <a:rPr lang="en-IN" sz="1400" dirty="0"/>
              <a:t>How limiting thoughts amplify stress and block ease.</a:t>
            </a:r>
          </a:p>
          <a:p>
            <a:r>
              <a:rPr lang="en-IN" sz="1400" dirty="0"/>
              <a:t>EFT techniques for releasing limiting beliefs (“I can’t relax”, “I must be perfect”).</a:t>
            </a:r>
          </a:p>
          <a:p>
            <a:r>
              <a:rPr lang="en-IN" sz="1400" dirty="0"/>
              <a:t>Reframing stress as feedback — not failure.</a:t>
            </a:r>
          </a:p>
          <a:p>
            <a:r>
              <a:rPr lang="en-IN" sz="1400" dirty="0"/>
              <a:t>Mind-body tapping to create supportive inner beliefs.</a:t>
            </a:r>
          </a:p>
          <a:p>
            <a:r>
              <a:rPr lang="en-IN" sz="1400" b="1" dirty="0"/>
              <a:t>Outcome:</a:t>
            </a:r>
            <a:br>
              <a:rPr lang="en-IN" sz="1400" dirty="0"/>
            </a:br>
            <a:r>
              <a:rPr lang="en-IN" sz="1400" dirty="0"/>
              <a:t>You start choosing calm, confidence, and possibility over pressure and perfection.</a:t>
            </a:r>
          </a:p>
          <a:p>
            <a:br>
              <a:rPr lang="en-IN" sz="1400" dirty="0"/>
            </a:br>
            <a:endParaRPr lang="en-IN" sz="1400" dirty="0"/>
          </a:p>
          <a:p>
            <a:r>
              <a:rPr lang="en-IN" sz="1400" b="1" dirty="0"/>
              <a:t>🌞 Module 6: The Way Forward — Personal Peace</a:t>
            </a:r>
          </a:p>
          <a:p>
            <a:r>
              <a:rPr lang="en-IN" sz="1400" b="1" dirty="0"/>
              <a:t>Theme:</a:t>
            </a:r>
            <a:r>
              <a:rPr lang="en-IN" sz="1400" dirty="0"/>
              <a:t> Integration, Self-Trust &amp; Daily Practice</a:t>
            </a:r>
          </a:p>
          <a:p>
            <a:r>
              <a:rPr lang="en-IN" sz="1400" b="1" dirty="0"/>
              <a:t>You’ll Learn:</a:t>
            </a:r>
            <a:endParaRPr lang="en-IN" sz="1400" dirty="0"/>
          </a:p>
          <a:p>
            <a:r>
              <a:rPr lang="en-IN" sz="1400" dirty="0"/>
              <a:t>How to create your personal </a:t>
            </a:r>
            <a:r>
              <a:rPr lang="en-IN" sz="1400" i="1" dirty="0"/>
              <a:t>Stress Freedom Toolkit.</a:t>
            </a:r>
            <a:endParaRPr lang="en-IN" sz="1400" dirty="0"/>
          </a:p>
          <a:p>
            <a:r>
              <a:rPr lang="en-IN" sz="1400" dirty="0"/>
              <a:t>Designing a daily routine of five-minute practices for ongoing emotional hygiene.</a:t>
            </a:r>
          </a:p>
          <a:p>
            <a:r>
              <a:rPr lang="en-IN" sz="1400" dirty="0"/>
              <a:t>Anchoring peace and presence through the day — morning, midday, and night.</a:t>
            </a:r>
          </a:p>
          <a:p>
            <a:r>
              <a:rPr lang="en-IN" sz="1400" dirty="0"/>
              <a:t>Commitment ritual: stepping into the </a:t>
            </a:r>
            <a:r>
              <a:rPr lang="en-IN" sz="1400" i="1" dirty="0"/>
              <a:t>New Freedom Model.</a:t>
            </a:r>
            <a:endParaRPr lang="en-IN" sz="1400" dirty="0"/>
          </a:p>
          <a:p>
            <a:r>
              <a:rPr lang="en-IN" sz="1400" b="1" dirty="0"/>
              <a:t>Outcome:</a:t>
            </a:r>
            <a:br>
              <a:rPr lang="en-IN" sz="1400" dirty="0"/>
            </a:br>
            <a:r>
              <a:rPr lang="en-IN" sz="1400" dirty="0"/>
              <a:t>Stress no longer controls you — you live with emotional freedom, balance, and flow.</a:t>
            </a:r>
          </a:p>
          <a:p>
            <a:br>
              <a:rPr lang="en-IN" sz="1400" dirty="0"/>
            </a:br>
            <a:endParaRPr lang="en-US" sz="1400" dirty="0"/>
          </a:p>
        </p:txBody>
      </p:sp>
      <p:sp>
        <p:nvSpPr>
          <p:cNvPr id="4" name="Slide Number Placeholder 3">
            <a:extLst>
              <a:ext uri="{FF2B5EF4-FFF2-40B4-BE49-F238E27FC236}">
                <a16:creationId xmlns:a16="http://schemas.microsoft.com/office/drawing/2014/main" id="{B9A025D7-2FE7-5CD8-B9C8-8337D61E1A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475381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D86B0-D635-5446-BE0F-C5DAB6048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82A6A-D9FA-C4D6-54D6-2ADF3287C4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3AAE42-C674-D184-DDD2-9C2484C92D48}"/>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2C9010DF-A9C6-34FC-3C4A-4F1FB0FA9E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545167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226830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568384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D8B7A-EDF0-62E7-1161-62CBB4465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7809C-66B7-36E3-C885-77B702E108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E34D16-D120-A107-83F3-42D264467BBD}"/>
              </a:ext>
            </a:extLst>
          </p:cNvPr>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a:extLst>
              <a:ext uri="{FF2B5EF4-FFF2-40B4-BE49-F238E27FC236}">
                <a16:creationId xmlns:a16="http://schemas.microsoft.com/office/drawing/2014/main" id="{86045569-BC99-5D0B-A1E9-A439B98472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08593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D602C-D813-E87D-45E1-06C5AA3F6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133D3-074C-EDD0-4707-5646E92452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98B6D1-443D-651C-A94F-818B4CEB7E24}"/>
              </a:ext>
            </a:extLst>
          </p:cNvPr>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a:extLst>
              <a:ext uri="{FF2B5EF4-FFF2-40B4-BE49-F238E27FC236}">
                <a16:creationId xmlns:a16="http://schemas.microsoft.com/office/drawing/2014/main" id="{91504624-F897-53F9-6037-E0DA7D7BFD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6575430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04D65-395C-CB59-2DF0-CC4063DC5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1718B-FA1E-10C8-2A1F-11E9312E83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302F20-FB5E-8E64-2535-CEBD19C8A7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D9FB26-D663-C50C-BA8A-191E8F3FA8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87582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2117-0558-0C50-B432-A98C557AB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4FA68-A799-DCEB-FCA3-A1931AFD3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714C6-176F-E26B-C426-4FF91F9361C8}"/>
              </a:ext>
            </a:extLst>
          </p:cNvPr>
          <p:cNvSpPr>
            <a:spLocks noGrp="1"/>
          </p:cNvSpPr>
          <p:nvPr>
            <p:ph type="body" idx="1"/>
          </p:nvPr>
        </p:nvSpPr>
        <p:spPr/>
        <p:txBody>
          <a:bodyPr/>
          <a:lstStyle/>
          <a:p>
            <a:r>
              <a:rPr lang="en-US" dirty="0"/>
              <a:t>Or the real strain in your life is to do with relationships.</a:t>
            </a:r>
          </a:p>
        </p:txBody>
      </p:sp>
      <p:sp>
        <p:nvSpPr>
          <p:cNvPr id="4" name="Slide Number Placeholder 3">
            <a:extLst>
              <a:ext uri="{FF2B5EF4-FFF2-40B4-BE49-F238E27FC236}">
                <a16:creationId xmlns:a16="http://schemas.microsoft.com/office/drawing/2014/main" id="{F155C82B-DAEB-04D3-F9AC-D1F7343F9D6B}"/>
              </a:ext>
            </a:extLst>
          </p:cNvPr>
          <p:cNvSpPr>
            <a:spLocks noGrp="1"/>
          </p:cNvSpPr>
          <p:nvPr>
            <p:ph type="sldNum" sz="quarter" idx="5"/>
          </p:nvPr>
        </p:nvSpPr>
        <p:spPr/>
        <p:txBody>
          <a:bodyPr/>
          <a:lstStyle/>
          <a:p>
            <a:fld id="{5213C8ED-E9A3-D54D-A495-531EAA213112}" type="slidenum">
              <a:rPr lang="en-US" smtClean="0"/>
              <a:pPr/>
              <a:t>8</a:t>
            </a:fld>
            <a:endParaRPr lang="en-US"/>
          </a:p>
        </p:txBody>
      </p:sp>
    </p:spTree>
    <p:extLst>
      <p:ext uri="{BB962C8B-B14F-4D97-AF65-F5344CB8AC3E}">
        <p14:creationId xmlns:p14="http://schemas.microsoft.com/office/powerpoint/2010/main" val="2105309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74E9D-C72D-37C9-D3B4-77FB3CBDD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F0FD0-771C-2234-4672-E72315B5F0E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AD4DED-8741-9653-70A8-2895E662C3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053C26-BAE4-625A-A638-2408D8697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309809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FB0E0-DC60-C3FD-3A67-55E9F7680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00529-1D66-9B89-CF10-07244EE34A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AAE8F1-C60F-3CA2-6F00-BB750B3FBC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359977-AE55-0E21-C062-5BF922CAA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861569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2000" dirty="0">
                <a:solidFill>
                  <a:srgbClr val="42B0FF"/>
                </a:solidFill>
                <a:latin typeface="+mj-lt"/>
                <a:cs typeface="Myriad Pro 1" charset="0"/>
              </a:rPr>
              <a:t>Explain how many slots you have and that they will go fast.</a:t>
            </a:r>
          </a:p>
          <a:p>
            <a:pPr algn="l"/>
            <a:endParaRPr lang="en-US" sz="2400" b="1" dirty="0">
              <a:solidFill>
                <a:srgbClr val="42B0FF"/>
              </a:solidFill>
              <a:latin typeface="+mj-lt"/>
              <a:cs typeface="Myriad Pro 1" charset="0"/>
            </a:endParaRPr>
          </a:p>
          <a:p>
            <a:pPr algn="l"/>
            <a:r>
              <a:rPr lang="en-US" sz="1400" i="1" dirty="0">
                <a:solidFill>
                  <a:srgbClr val="42B0FF"/>
                </a:solidFill>
                <a:latin typeface="+mj-lt"/>
                <a:cs typeface="Myriad Pro 1" charset="0"/>
              </a:rPr>
              <a:t>Either send them a WhatsApp intake form or google form or a link to your website with the button to fill in the form. You can also send the Calendly link where they fill the survey and book an appointment (assuming you have a paid account, or your discovery survey is the same as the consultation survey.) </a:t>
            </a:r>
          </a:p>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661229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13DB-AF0A-ED20-8A67-451C9FE77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1E132-21EF-1215-7744-E0FE38E060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79A0E-0417-CA17-5351-52CB8AA3B4A9}"/>
              </a:ext>
            </a:extLst>
          </p:cNvPr>
          <p:cNvSpPr>
            <a:spLocks noGrp="1"/>
          </p:cNvSpPr>
          <p:nvPr>
            <p:ph type="body" idx="1"/>
          </p:nvPr>
        </p:nvSpPr>
        <p:spPr/>
        <p:txBody>
          <a:bodyPr/>
          <a:lstStyle/>
          <a:p>
            <a:pPr algn="l"/>
            <a:r>
              <a:rPr lang="en-US" sz="1800" dirty="0">
                <a:solidFill>
                  <a:srgbClr val="42B0FF"/>
                </a:solidFill>
                <a:cs typeface="Myriad Pro 1" charset="0"/>
              </a:rPr>
              <a:t>This is now when you directly asking your audience that if they want to take the next step and move from their current situation to their desired situation. If yes, then you would love to have a complimentary coaching call with them. </a:t>
            </a:r>
          </a:p>
          <a:p>
            <a:pPr algn="l"/>
            <a:endParaRPr lang="en-US" sz="1800" i="1" dirty="0">
              <a:solidFill>
                <a:srgbClr val="42B0FF"/>
              </a:solidFill>
              <a:latin typeface="Myriad Pro 1" charset="0"/>
              <a:cs typeface="Myriad Pro 1" charset="0"/>
            </a:endParaRPr>
          </a:p>
          <a:p>
            <a:pPr algn="l"/>
            <a:r>
              <a:rPr lang="en-US" sz="1200" i="1" dirty="0">
                <a:solidFill>
                  <a:srgbClr val="42B0FF"/>
                </a:solidFill>
                <a:cs typeface="Myriad Pro 1" charset="0"/>
              </a:rPr>
              <a:t>The only caveat to this is when you are conducting the presentation one-to-one and the natural progression is about talking about your offer in their context. And if this is the case, begin by asking, “how do you feel?” to gauge where they are at? Then ask them what they want and how what you shared in the Discovery Presentation might help them. Let them convince you first that they are ready for the offer. </a:t>
            </a:r>
          </a:p>
          <a:p>
            <a:pPr algn="l"/>
            <a:endParaRPr lang="en-US" sz="1800" i="1" dirty="0">
              <a:solidFill>
                <a:srgbClr val="42B0FF"/>
              </a:solidFill>
              <a:latin typeface="Myriad Pro 1" charset="0"/>
              <a:cs typeface="Myriad Pro 1" charset="0"/>
            </a:endParaRPr>
          </a:p>
          <a:p>
            <a:pPr algn="l"/>
            <a:endParaRPr lang="en-GB" dirty="0"/>
          </a:p>
        </p:txBody>
      </p:sp>
      <p:sp>
        <p:nvSpPr>
          <p:cNvPr id="4" name="Slide Number Placeholder 3">
            <a:extLst>
              <a:ext uri="{FF2B5EF4-FFF2-40B4-BE49-F238E27FC236}">
                <a16:creationId xmlns:a16="http://schemas.microsoft.com/office/drawing/2014/main" id="{0F3E086E-D95E-5B3E-2CDE-0C55940C38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965396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ECD3D-9E34-7BD0-BE16-49CB92744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2383-C191-D894-85EE-AB4F24D030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E82B52-0631-EA4B-3964-6B2DC55F22EB}"/>
              </a:ext>
            </a:extLst>
          </p:cNvPr>
          <p:cNvSpPr>
            <a:spLocks noGrp="1"/>
          </p:cNvSpPr>
          <p:nvPr>
            <p:ph type="body" idx="1"/>
          </p:nvPr>
        </p:nvSpPr>
        <p:spPr/>
        <p:txBody>
          <a:bodyPr/>
          <a:lstStyle/>
          <a:p>
            <a:pPr algn="l"/>
            <a:r>
              <a:rPr lang="en-GB" dirty="0"/>
              <a:t>Share about the companion manual</a:t>
            </a:r>
          </a:p>
        </p:txBody>
      </p:sp>
      <p:sp>
        <p:nvSpPr>
          <p:cNvPr id="4" name="Slide Number Placeholder 3">
            <a:extLst>
              <a:ext uri="{FF2B5EF4-FFF2-40B4-BE49-F238E27FC236}">
                <a16:creationId xmlns:a16="http://schemas.microsoft.com/office/drawing/2014/main" id="{728E486D-0AFF-537C-AF42-0A98F65B9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7709465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523E-8E21-8EFF-E09D-91C3DB79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2F446-198F-645A-E1D1-9AC63CA88F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3C5EB1-7CF3-3F9D-56D3-81FB249ED473}"/>
              </a:ext>
            </a:extLst>
          </p:cNvPr>
          <p:cNvSpPr>
            <a:spLocks noGrp="1"/>
          </p:cNvSpPr>
          <p:nvPr>
            <p:ph type="body" idx="1"/>
          </p:nvPr>
        </p:nvSpPr>
        <p:spPr/>
        <p:txBody>
          <a:bodyPr/>
          <a:lstStyle/>
          <a:p>
            <a:pPr algn="l"/>
            <a:r>
              <a:rPr lang="en-US" sz="2000" dirty="0">
                <a:solidFill>
                  <a:srgbClr val="42B0FF"/>
                </a:solidFill>
                <a:latin typeface="+mj-lt"/>
                <a:cs typeface="Myriad Pro 1" charset="0"/>
              </a:rPr>
              <a:t>Explain how many slots you have and that they will go fast.</a:t>
            </a:r>
          </a:p>
          <a:p>
            <a:pPr algn="l"/>
            <a:endParaRPr lang="en-US" sz="2400" b="1" dirty="0">
              <a:solidFill>
                <a:srgbClr val="42B0FF"/>
              </a:solidFill>
              <a:latin typeface="+mj-lt"/>
              <a:cs typeface="Myriad Pro 1" charset="0"/>
            </a:endParaRPr>
          </a:p>
          <a:p>
            <a:pPr algn="l"/>
            <a:r>
              <a:rPr lang="en-US" sz="1400" i="1" dirty="0">
                <a:solidFill>
                  <a:srgbClr val="42B0FF"/>
                </a:solidFill>
                <a:latin typeface="+mj-lt"/>
                <a:cs typeface="Myriad Pro 1" charset="0"/>
              </a:rPr>
              <a:t>Either send them a WhatsApp intake form or google form or a link to your website with the button to fill in the form. You can also send the Calendly link where they fill the survey and book an appointment (assuming you have a paid account, or your discovery survey is the same as the consultation survey.) </a:t>
            </a:r>
          </a:p>
          <a:p>
            <a:pPr algn="l"/>
            <a:endParaRPr lang="en-GB" dirty="0"/>
          </a:p>
        </p:txBody>
      </p:sp>
      <p:sp>
        <p:nvSpPr>
          <p:cNvPr id="4" name="Slide Number Placeholder 3">
            <a:extLst>
              <a:ext uri="{FF2B5EF4-FFF2-40B4-BE49-F238E27FC236}">
                <a16:creationId xmlns:a16="http://schemas.microsoft.com/office/drawing/2014/main" id="{32131860-C9C9-AA21-A00C-4255A0594C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151573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B6567-36C3-C564-6B9E-4DFCC2BE8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220B0-A0A8-FDB6-D873-CBDF60B9B5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B35D94-A4AD-662E-52CF-8AF4995D9547}"/>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Add your picture and social media handles.</a:t>
            </a:r>
          </a:p>
          <a:p>
            <a:endParaRPr lang="en-US" dirty="0"/>
          </a:p>
        </p:txBody>
      </p:sp>
    </p:spTree>
    <p:extLst>
      <p:ext uri="{BB962C8B-B14F-4D97-AF65-F5344CB8AC3E}">
        <p14:creationId xmlns:p14="http://schemas.microsoft.com/office/powerpoint/2010/main" val="1315126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Add your picture and social media handles.</a:t>
            </a:r>
          </a:p>
          <a:p>
            <a:endParaRPr lang="en-US" dirty="0"/>
          </a:p>
        </p:txBody>
      </p:sp>
    </p:spTree>
    <p:extLst>
      <p:ext uri="{BB962C8B-B14F-4D97-AF65-F5344CB8AC3E}">
        <p14:creationId xmlns:p14="http://schemas.microsoft.com/office/powerpoint/2010/main" val="9094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health.</a:t>
            </a:r>
            <a:br>
              <a:rPr lang="en-US" dirty="0"/>
            </a:br>
            <a:br>
              <a:rPr lang="en-US" dirty="0"/>
            </a:br>
            <a:r>
              <a:rPr lang="en-US" dirty="0"/>
              <a:t>Share your personal woe to wow story about overcoming stress here</a:t>
            </a:r>
          </a:p>
          <a:p>
            <a:endParaRPr lang="en-US" dirty="0"/>
          </a:p>
          <a:p>
            <a:r>
              <a:rPr lang="en-US" b="1" dirty="0"/>
              <a:t>Woe to wow sample</a:t>
            </a:r>
          </a:p>
          <a:p>
            <a:endParaRPr lang="en-US" dirty="0"/>
          </a:p>
          <a:p>
            <a:r>
              <a:rPr lang="en-US" dirty="0"/>
              <a:t>Deadlines were piling up, my phone wouldn’t stop buzzing, and a good night’s sleep felt like a thing of the past. My stress had a tight grip around my chest, squeezing out every drop of joy from my days. Still, I refused to admit it. Until finally, enough was enough. The constant stress had taken a toll on my body. And I had to admit that it wasn’t, in fact, okay at all.</a:t>
            </a:r>
          </a:p>
          <a:p>
            <a:endParaRPr lang="en-US" dirty="0"/>
          </a:p>
          <a:p>
            <a:r>
              <a:rPr lang="en-US" dirty="0"/>
              <a:t>As I searched for a way to restore my health without giving up my working, I stumbled upon EFT.</a:t>
            </a:r>
          </a:p>
          <a:p>
            <a:endParaRPr lang="en-US" dirty="0"/>
          </a:p>
          <a:p>
            <a:r>
              <a:rPr lang="en-US" dirty="0"/>
              <a:t>Though I was skeptical about it at first, since I’d never heard of something like this before, I gave it a shot. As I tapped, something unexpected happened: the iron grip of tension began to ease, replaced by a surprising wave of calm. It wasn’t an overnight miracle, but tapping has become my go-to tool to bust through stress. Now, each day, I tap, I breathe, and I face whatever comes with a newfound strength and good physical and mental health.</a:t>
            </a:r>
          </a:p>
          <a:p>
            <a:endParaRPr lang="en-US" dirty="0"/>
          </a:p>
        </p:txBody>
      </p:sp>
      <p:sp>
        <p:nvSpPr>
          <p:cNvPr id="4" name="Slide Number Placeholder 3"/>
          <p:cNvSpPr>
            <a:spLocks noGrp="1"/>
          </p:cNvSpPr>
          <p:nvPr>
            <p:ph type="sldNum" sz="quarter" idx="5"/>
          </p:nvPr>
        </p:nvSpPr>
        <p:spPr/>
        <p:txBody>
          <a:bodyPr/>
          <a:lstStyle/>
          <a:p>
            <a:fld id="{5213C8ED-E9A3-D54D-A495-531EAA213112}" type="slidenum">
              <a:rPr lang="en-US" smtClean="0"/>
              <a:pPr/>
              <a:t>9</a:t>
            </a:fld>
            <a:endParaRPr lang="en-US"/>
          </a:p>
        </p:txBody>
      </p:sp>
    </p:spTree>
    <p:extLst>
      <p:ext uri="{BB962C8B-B14F-4D97-AF65-F5344CB8AC3E}">
        <p14:creationId xmlns:p14="http://schemas.microsoft.com/office/powerpoint/2010/main" val="11480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E65EA-EC56-6246-A39C-3D22B4A97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45503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410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590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418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43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380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Bullets &amp; Photo">
    <p:spTree>
      <p:nvGrpSpPr>
        <p:cNvPr id="1" name=""/>
        <p:cNvGrpSpPr/>
        <p:nvPr/>
      </p:nvGrpSpPr>
      <p:grpSpPr>
        <a:xfrm>
          <a:off x="0" y="0"/>
          <a:ext cx="0" cy="0"/>
          <a:chOff x="0" y="0"/>
          <a:chExt cx="0" cy="0"/>
        </a:xfrm>
      </p:grpSpPr>
      <p:sp>
        <p:nvSpPr>
          <p:cNvPr id="60" name="Two jellyfish against a pink background"/>
          <p:cNvSpPr>
            <a:spLocks noGrp="1"/>
          </p:cNvSpPr>
          <p:nvPr>
            <p:ph type="pic" idx="21"/>
          </p:nvPr>
        </p:nvSpPr>
        <p:spPr>
          <a:xfrm>
            <a:off x="7639050" y="0"/>
            <a:ext cx="13620750" cy="102870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952500" y="628650"/>
            <a:ext cx="7239000" cy="1162050"/>
          </a:xfrm>
          <a:prstGeom prst="rect">
            <a:avLst/>
          </a:prstGeom>
        </p:spPr>
        <p:txBody>
          <a:bodyPr/>
          <a:lstStyle>
            <a:lvl1pPr>
              <a:defRPr>
                <a:gradFill flip="none" rotWithShape="1">
                  <a:gsLst>
                    <a:gs pos="0">
                      <a:srgbClr val="5E03FF"/>
                    </a:gs>
                    <a:gs pos="100000">
                      <a:srgbClr val="FF00F7"/>
                    </a:gs>
                  </a:gsLst>
                  <a:lin ang="3960000" scaled="0"/>
                </a:gradFill>
              </a:defRPr>
            </a:lvl1pPr>
          </a:lstStyle>
          <a:p>
            <a:r>
              <a:t>Slide Title</a:t>
            </a:r>
          </a:p>
        </p:txBody>
      </p:sp>
      <p:sp>
        <p:nvSpPr>
          <p:cNvPr id="62" name="Body Level One…"/>
          <p:cNvSpPr txBox="1">
            <a:spLocks noGrp="1"/>
          </p:cNvSpPr>
          <p:nvPr>
            <p:ph type="body" sz="half" idx="1" hasCustomPrompt="1"/>
          </p:nvPr>
        </p:nvSpPr>
        <p:spPr>
          <a:xfrm>
            <a:off x="952500" y="3200400"/>
            <a:ext cx="7239000" cy="63246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952500" y="1600200"/>
            <a:ext cx="7239000" cy="762000"/>
          </a:xfrm>
          <a:prstGeom prst="rect">
            <a:avLst/>
          </a:prstGeom>
        </p:spPr>
        <p:txBody>
          <a:bodyPr/>
          <a:lstStyle>
            <a:lvl1pPr marL="0" indent="0" algn="ctr" defTabSz="619109">
              <a:spcBef>
                <a:spcPts val="0"/>
              </a:spcBef>
              <a:buClrTx/>
              <a:buSzTx/>
              <a:buNone/>
              <a:defRPr sz="4050">
                <a:latin typeface="Graphik-Medium"/>
                <a:ea typeface="Graphik-Medium"/>
                <a:cs typeface="Graphik-Medium"/>
                <a:sym typeface="Graphik Medium"/>
              </a:defRPr>
            </a:lvl1pPr>
          </a:lstStyle>
          <a:p>
            <a:r>
              <a:t>Slide Subtitle</a:t>
            </a:r>
          </a:p>
        </p:txBody>
      </p:sp>
      <p:sp>
        <p:nvSpPr>
          <p:cNvPr id="64" name="Slide Number"/>
          <p:cNvSpPr txBox="1">
            <a:spLocks noGrp="1"/>
          </p:cNvSpPr>
          <p:nvPr>
            <p:ph type="sldNum" sz="quarter" idx="2"/>
          </p:nvPr>
        </p:nvSpPr>
        <p:spPr>
          <a:xfrm>
            <a:off x="8975731" y="9830221"/>
            <a:ext cx="327014" cy="33086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97377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Bullets &amp; Photo">
    <p:spTree>
      <p:nvGrpSpPr>
        <p:cNvPr id="1" name=""/>
        <p:cNvGrpSpPr/>
        <p:nvPr/>
      </p:nvGrpSpPr>
      <p:grpSpPr>
        <a:xfrm>
          <a:off x="0" y="0"/>
          <a:ext cx="0" cy="0"/>
          <a:chOff x="0" y="0"/>
          <a:chExt cx="0" cy="0"/>
        </a:xfrm>
      </p:grpSpPr>
      <p:sp>
        <p:nvSpPr>
          <p:cNvPr id="61" name="Slide Title"/>
          <p:cNvSpPr txBox="1">
            <a:spLocks noGrp="1"/>
          </p:cNvSpPr>
          <p:nvPr>
            <p:ph type="title" hasCustomPrompt="1"/>
          </p:nvPr>
        </p:nvSpPr>
        <p:spPr>
          <a:xfrm>
            <a:off x="952500" y="628650"/>
            <a:ext cx="7239000" cy="1162050"/>
          </a:xfrm>
          <a:prstGeom prst="rect">
            <a:avLst/>
          </a:prstGeom>
        </p:spPr>
        <p:txBody>
          <a:bodyPr/>
          <a:lstStyle>
            <a:lvl1pPr>
              <a:defRPr b="0" i="0">
                <a:gradFill flip="none" rotWithShape="1">
                  <a:gsLst>
                    <a:gs pos="0">
                      <a:srgbClr val="5E03FF"/>
                    </a:gs>
                    <a:gs pos="100000">
                      <a:srgbClr val="FF00F7"/>
                    </a:gs>
                  </a:gsLst>
                  <a:lin ang="3960000" scaled="0"/>
                </a:gradFill>
              </a:defRPr>
            </a:lvl1pPr>
          </a:lstStyle>
          <a:p>
            <a:r>
              <a:rPr dirty="0"/>
              <a:t>Slide Title</a:t>
            </a:r>
          </a:p>
        </p:txBody>
      </p:sp>
      <p:sp>
        <p:nvSpPr>
          <p:cNvPr id="62" name="Body Level One…"/>
          <p:cNvSpPr txBox="1">
            <a:spLocks noGrp="1"/>
          </p:cNvSpPr>
          <p:nvPr>
            <p:ph type="body" sz="half" idx="1" hasCustomPrompt="1"/>
          </p:nvPr>
        </p:nvSpPr>
        <p:spPr>
          <a:xfrm>
            <a:off x="952500" y="3200400"/>
            <a:ext cx="7239000" cy="63246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952500" y="1600200"/>
            <a:ext cx="7239000" cy="762000"/>
          </a:xfrm>
          <a:prstGeom prst="rect">
            <a:avLst/>
          </a:prstGeom>
        </p:spPr>
        <p:txBody>
          <a:bodyPr/>
          <a:lstStyle>
            <a:lvl1pPr marL="0" indent="0" algn="ctr" defTabSz="619109">
              <a:spcBef>
                <a:spcPts val="0"/>
              </a:spcBef>
              <a:buClrTx/>
              <a:buSzTx/>
              <a:buNone/>
              <a:defRPr sz="405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Slide Subtitle</a:t>
            </a:r>
          </a:p>
        </p:txBody>
      </p:sp>
      <p:sp>
        <p:nvSpPr>
          <p:cNvPr id="64"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72610951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952500" y="2466976"/>
            <a:ext cx="16383000" cy="2909591"/>
          </a:xfrm>
          <a:prstGeom prst="rect">
            <a:avLst/>
          </a:prstGeom>
        </p:spPr>
        <p:txBody>
          <a:bodyPr/>
          <a:lstStyle>
            <a:lvl1pPr defTabSz="1828709">
              <a:lnSpc>
                <a:spcPct val="90000"/>
              </a:lnSpc>
              <a:defRPr sz="8700" b="0" i="0" spc="-261">
                <a:gradFill flip="none" rotWithShape="1">
                  <a:gsLst>
                    <a:gs pos="0">
                      <a:srgbClr val="1E98FD"/>
                    </a:gs>
                    <a:gs pos="100000">
                      <a:srgbClr val="FF00F7"/>
                    </a:gs>
                  </a:gsLst>
                  <a:lin ang="3960000" scaled="0"/>
                </a:gradFill>
                <a:latin typeface="Calibri" panose="020F0502020204030204" pitchFamily="34" charset="0"/>
                <a:cs typeface="Calibri" panose="020F0502020204030204" pitchFamily="34" charset="0"/>
              </a:defRPr>
            </a:lvl1pPr>
          </a:lstStyle>
          <a:p>
            <a:r>
              <a:rPr dirty="0"/>
              <a:t>Presentation Title</a:t>
            </a:r>
          </a:p>
        </p:txBody>
      </p:sp>
      <p:sp>
        <p:nvSpPr>
          <p:cNvPr id="13" name="Body Level One…"/>
          <p:cNvSpPr txBox="1">
            <a:spLocks noGrp="1"/>
          </p:cNvSpPr>
          <p:nvPr>
            <p:ph type="body" sz="quarter" idx="1" hasCustomPrompt="1"/>
          </p:nvPr>
        </p:nvSpPr>
        <p:spPr>
          <a:xfrm>
            <a:off x="952500" y="5238750"/>
            <a:ext cx="16383000" cy="1884264"/>
          </a:xfrm>
          <a:prstGeom prst="rect">
            <a:avLst/>
          </a:prstGeom>
        </p:spPr>
        <p:txBody>
          <a:bodyPr/>
          <a:lstStyle>
            <a:lvl1pPr marL="0" indent="0" algn="ctr" defTabSz="619109">
              <a:spcBef>
                <a:spcPts val="0"/>
              </a:spcBef>
              <a:buClrTx/>
              <a:buSzTx/>
              <a:buNone/>
              <a:defRPr sz="4800">
                <a:latin typeface="Calibri" panose="020F0502020204030204" pitchFamily="34" charset="0"/>
                <a:ea typeface="Calibri" panose="020F0502020204030204" pitchFamily="34" charset="0"/>
                <a:cs typeface="Calibri" panose="020F0502020204030204" pitchFamily="34" charset="0"/>
                <a:sym typeface="Graphik Medium"/>
              </a:defRPr>
            </a:lvl1pPr>
            <a:lvl2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2pPr>
            <a:lvl3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3pPr>
            <a:lvl4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4pPr>
            <a:lvl5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91783537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952500" y="2929573"/>
            <a:ext cx="16383000" cy="3366453"/>
          </a:xfrm>
          <a:prstGeom prst="rect">
            <a:avLst/>
          </a:prstGeom>
        </p:spPr>
        <p:txBody>
          <a:bodyPr anchor="b"/>
          <a:lstStyle>
            <a:lvl1pPr marL="0" indent="0"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1pPr>
            <a:lvl2pPr marL="0" indent="342892"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2pPr>
            <a:lvl3pPr marL="0" indent="685783"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3pPr>
            <a:lvl4pPr marL="0" indent="1028675"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4pPr>
            <a:lvl5pPr marL="0" indent="1371566"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5pPr>
          </a:lstStyle>
          <a:p>
            <a:r>
              <a:rPr dirty="0"/>
              <a:t>100%</a:t>
            </a:r>
          </a:p>
          <a:p>
            <a:pPr lvl="1"/>
            <a:endParaRPr dirty="0"/>
          </a:p>
          <a:p>
            <a:pPr lvl="2"/>
            <a:endParaRPr dirty="0"/>
          </a:p>
          <a:p>
            <a:pPr lvl="3"/>
            <a:endParaRPr dirty="0"/>
          </a:p>
          <a:p>
            <a:pPr lvl="4"/>
            <a:endParaRPr dirty="0"/>
          </a:p>
        </p:txBody>
      </p:sp>
      <p:sp>
        <p:nvSpPr>
          <p:cNvPr id="107" name="Fact information"/>
          <p:cNvSpPr txBox="1">
            <a:spLocks noGrp="1"/>
          </p:cNvSpPr>
          <p:nvPr>
            <p:ph type="body" sz="quarter" idx="21" hasCustomPrompt="1"/>
          </p:nvPr>
        </p:nvSpPr>
        <p:spPr>
          <a:xfrm>
            <a:off x="952500" y="6391275"/>
            <a:ext cx="16383000" cy="762000"/>
          </a:xfrm>
          <a:prstGeom prst="rect">
            <a:avLst/>
          </a:prstGeom>
        </p:spPr>
        <p:txBody>
          <a:bodyPr/>
          <a:lstStyle>
            <a:lvl1pPr marL="0" indent="0" algn="ctr" defTabSz="619109">
              <a:spcBef>
                <a:spcPts val="0"/>
              </a:spcBef>
              <a:buClrTx/>
              <a:buSzTx/>
              <a:buNone/>
              <a:defRPr sz="330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Fact information</a:t>
            </a:r>
          </a:p>
        </p:txBody>
      </p:sp>
      <p:sp>
        <p:nvSpPr>
          <p:cNvPr id="108"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8917356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8"/>
            <a:fld id="{1D8BD707-D9CF-40AE-B4C6-C98DA3205C09}" type="datetimeFigureOut">
              <a:rPr lang="en-US" smtClean="0">
                <a:solidFill>
                  <a:prstClr val="black">
                    <a:tint val="75000"/>
                  </a:prstClr>
                </a:solidFill>
              </a:rPr>
              <a:pPr defTabSz="914378"/>
              <a:t>11/20/2025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8"/>
            <a:fld id="{B6F15528-21DE-4FAA-801E-634DDDAF4B2B}"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197799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952500" y="2466976"/>
            <a:ext cx="16383000" cy="2909591"/>
          </a:xfrm>
          <a:prstGeom prst="rect">
            <a:avLst/>
          </a:prstGeom>
        </p:spPr>
        <p:txBody>
          <a:bodyPr/>
          <a:lstStyle>
            <a:lvl1pPr defTabSz="1828709">
              <a:lnSpc>
                <a:spcPct val="90000"/>
              </a:lnSpc>
              <a:defRPr sz="8700" b="0" i="0" spc="-261">
                <a:gradFill flip="none" rotWithShape="1">
                  <a:gsLst>
                    <a:gs pos="0">
                      <a:srgbClr val="1E98FD"/>
                    </a:gs>
                    <a:gs pos="100000">
                      <a:srgbClr val="FF00F7"/>
                    </a:gs>
                  </a:gsLst>
                  <a:lin ang="3960000" scaled="0"/>
                </a:gradFill>
                <a:latin typeface="Calibri" panose="020F0502020204030204" pitchFamily="34" charset="0"/>
                <a:cs typeface="Calibri" panose="020F0502020204030204" pitchFamily="34" charset="0"/>
              </a:defRPr>
            </a:lvl1pPr>
          </a:lstStyle>
          <a:p>
            <a:r>
              <a:rPr dirty="0"/>
              <a:t>Presentation Title</a:t>
            </a:r>
          </a:p>
        </p:txBody>
      </p:sp>
      <p:sp>
        <p:nvSpPr>
          <p:cNvPr id="13" name="Body Level One…"/>
          <p:cNvSpPr txBox="1">
            <a:spLocks noGrp="1"/>
          </p:cNvSpPr>
          <p:nvPr>
            <p:ph type="body" sz="quarter" idx="1" hasCustomPrompt="1"/>
          </p:nvPr>
        </p:nvSpPr>
        <p:spPr>
          <a:xfrm>
            <a:off x="952500" y="5238750"/>
            <a:ext cx="16383000" cy="1884264"/>
          </a:xfrm>
          <a:prstGeom prst="rect">
            <a:avLst/>
          </a:prstGeom>
        </p:spPr>
        <p:txBody>
          <a:bodyPr/>
          <a:lstStyle>
            <a:lvl1pPr marL="0" indent="0" algn="ctr" defTabSz="619109">
              <a:spcBef>
                <a:spcPts val="0"/>
              </a:spcBef>
              <a:buClrTx/>
              <a:buSzTx/>
              <a:buNone/>
              <a:defRPr sz="4800">
                <a:latin typeface="Calibri" panose="020F0502020204030204" pitchFamily="34" charset="0"/>
                <a:ea typeface="Calibri" panose="020F0502020204030204" pitchFamily="34" charset="0"/>
                <a:cs typeface="Calibri" panose="020F0502020204030204" pitchFamily="34" charset="0"/>
                <a:sym typeface="Graphik Medium"/>
              </a:defRPr>
            </a:lvl1pPr>
            <a:lvl2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2pPr>
            <a:lvl3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3pPr>
            <a:lvl4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4pPr>
            <a:lvl5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pPr defTabSz="914378"/>
            <a:fld id="{86CB4B4D-7CA3-9044-876B-883B54F8677D}" type="slidenum">
              <a:rPr lang="en-GB" smtClean="0">
                <a:solidFill>
                  <a:prstClr val="black">
                    <a:tint val="75000"/>
                  </a:prstClr>
                </a:solidFill>
              </a:rPr>
              <a:pPr defTabSz="914378"/>
              <a:t>‹#›</a:t>
            </a:fld>
            <a:endParaRPr lang="en-GB" dirty="0">
              <a:solidFill>
                <a:prstClr val="black">
                  <a:tint val="75000"/>
                </a:prstClr>
              </a:solidFill>
            </a:endParaRPr>
          </a:p>
        </p:txBody>
      </p:sp>
    </p:spTree>
    <p:extLst>
      <p:ext uri="{BB962C8B-B14F-4D97-AF65-F5344CB8AC3E}">
        <p14:creationId xmlns:p14="http://schemas.microsoft.com/office/powerpoint/2010/main" val="3596224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952500" y="2466976"/>
            <a:ext cx="16383000" cy="2909591"/>
          </a:xfrm>
          <a:prstGeom prst="rect">
            <a:avLst/>
          </a:prstGeom>
        </p:spPr>
        <p:txBody>
          <a:bodyPr/>
          <a:lstStyle>
            <a:lvl1pPr defTabSz="1828709">
              <a:lnSpc>
                <a:spcPct val="90000"/>
              </a:lnSpc>
              <a:defRPr sz="8700" b="0" i="0" spc="-261">
                <a:gradFill flip="none" rotWithShape="1">
                  <a:gsLst>
                    <a:gs pos="0">
                      <a:srgbClr val="1E98FD"/>
                    </a:gs>
                    <a:gs pos="100000">
                      <a:srgbClr val="FF00F7"/>
                    </a:gs>
                  </a:gsLst>
                  <a:lin ang="3960000" scaled="0"/>
                </a:gradFill>
                <a:latin typeface="Calibri" panose="020F0502020204030204" pitchFamily="34" charset="0"/>
                <a:cs typeface="Calibri" panose="020F0502020204030204" pitchFamily="34" charset="0"/>
              </a:defRPr>
            </a:lvl1pPr>
          </a:lstStyle>
          <a:p>
            <a:r>
              <a:rPr dirty="0"/>
              <a:t>Presentation Title</a:t>
            </a:r>
          </a:p>
        </p:txBody>
      </p:sp>
      <p:sp>
        <p:nvSpPr>
          <p:cNvPr id="13" name="Body Level One…"/>
          <p:cNvSpPr txBox="1">
            <a:spLocks noGrp="1"/>
          </p:cNvSpPr>
          <p:nvPr>
            <p:ph type="body" sz="quarter" idx="1" hasCustomPrompt="1"/>
          </p:nvPr>
        </p:nvSpPr>
        <p:spPr>
          <a:xfrm>
            <a:off x="952500" y="5238750"/>
            <a:ext cx="16383000" cy="1884264"/>
          </a:xfrm>
          <a:prstGeom prst="rect">
            <a:avLst/>
          </a:prstGeom>
        </p:spPr>
        <p:txBody>
          <a:bodyPr/>
          <a:lstStyle>
            <a:lvl1pPr marL="0" indent="0" algn="ctr" defTabSz="619109">
              <a:spcBef>
                <a:spcPts val="0"/>
              </a:spcBef>
              <a:buClrTx/>
              <a:buSzTx/>
              <a:buNone/>
              <a:defRPr sz="4800">
                <a:latin typeface="Calibri" panose="020F0502020204030204" pitchFamily="34" charset="0"/>
                <a:ea typeface="Calibri" panose="020F0502020204030204" pitchFamily="34" charset="0"/>
                <a:cs typeface="Calibri" panose="020F0502020204030204" pitchFamily="34" charset="0"/>
                <a:sym typeface="Graphik Medium"/>
              </a:defRPr>
            </a:lvl1pPr>
            <a:lvl2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2pPr>
            <a:lvl3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3pPr>
            <a:lvl4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4pPr>
            <a:lvl5pPr marL="0" indent="0" algn="ctr" defTabSz="619109">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pPr defTabSz="914378"/>
            <a:fld id="{86CB4B4D-7CA3-9044-876B-883B54F8677D}" type="slidenum">
              <a:rPr lang="en-GB" smtClean="0">
                <a:solidFill>
                  <a:prstClr val="black">
                    <a:tint val="75000"/>
                  </a:prstClr>
                </a:solidFill>
                <a:latin typeface="Calibri"/>
                <a:cs typeface="+mn-cs"/>
              </a:rPr>
              <a:pPr defTabSz="914378"/>
              <a:t>‹#›</a:t>
            </a:fld>
            <a:endParaRPr lang="en-GB" dirty="0">
              <a:solidFill>
                <a:prstClr val="black">
                  <a:tint val="75000"/>
                </a:prstClr>
              </a:solidFill>
              <a:latin typeface="Calibri"/>
              <a:cs typeface="+mn-cs"/>
            </a:endParaRPr>
          </a:p>
        </p:txBody>
      </p:sp>
    </p:spTree>
    <p:extLst>
      <p:ext uri="{BB962C8B-B14F-4D97-AF65-F5344CB8AC3E}">
        <p14:creationId xmlns:p14="http://schemas.microsoft.com/office/powerpoint/2010/main" val="263353232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952500" y="2929573"/>
            <a:ext cx="16383000" cy="3366453"/>
          </a:xfrm>
          <a:prstGeom prst="rect">
            <a:avLst/>
          </a:prstGeom>
        </p:spPr>
        <p:txBody>
          <a:bodyPr anchor="b"/>
          <a:lstStyle>
            <a:lvl1pPr marL="0" indent="0"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1pPr>
            <a:lvl2pPr marL="0" indent="342892"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2pPr>
            <a:lvl3pPr marL="0" indent="685783"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3pPr>
            <a:lvl4pPr marL="0" indent="1028675"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4pPr>
            <a:lvl5pPr marL="0" indent="1371566" algn="ctr" defTabSz="1828709">
              <a:lnSpc>
                <a:spcPct val="80000"/>
              </a:lnSpc>
              <a:spcBef>
                <a:spcPts val="0"/>
              </a:spcBef>
              <a:buClrTx/>
              <a:buSzTx/>
              <a:buNone/>
              <a:defRPr sz="16799"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5pPr>
          </a:lstStyle>
          <a:p>
            <a:r>
              <a:rPr dirty="0"/>
              <a:t>100%</a:t>
            </a:r>
          </a:p>
          <a:p>
            <a:pPr lvl="1"/>
            <a:endParaRPr dirty="0"/>
          </a:p>
          <a:p>
            <a:pPr lvl="2"/>
            <a:endParaRPr dirty="0"/>
          </a:p>
          <a:p>
            <a:pPr lvl="3"/>
            <a:endParaRPr dirty="0"/>
          </a:p>
          <a:p>
            <a:pPr lvl="4"/>
            <a:endParaRPr dirty="0"/>
          </a:p>
        </p:txBody>
      </p:sp>
      <p:sp>
        <p:nvSpPr>
          <p:cNvPr id="107" name="Fact information"/>
          <p:cNvSpPr txBox="1">
            <a:spLocks noGrp="1"/>
          </p:cNvSpPr>
          <p:nvPr>
            <p:ph type="body" sz="quarter" idx="21" hasCustomPrompt="1"/>
          </p:nvPr>
        </p:nvSpPr>
        <p:spPr>
          <a:xfrm>
            <a:off x="952500" y="6391275"/>
            <a:ext cx="16383000" cy="762000"/>
          </a:xfrm>
          <a:prstGeom prst="rect">
            <a:avLst/>
          </a:prstGeom>
        </p:spPr>
        <p:txBody>
          <a:bodyPr/>
          <a:lstStyle>
            <a:lvl1pPr marL="0" indent="0" algn="ctr" defTabSz="619109">
              <a:spcBef>
                <a:spcPts val="0"/>
              </a:spcBef>
              <a:buClrTx/>
              <a:buSzTx/>
              <a:buNone/>
              <a:defRPr sz="330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Fact information</a:t>
            </a:r>
          </a:p>
        </p:txBody>
      </p:sp>
      <p:sp>
        <p:nvSpPr>
          <p:cNvPr id="108" name="Slide Number"/>
          <p:cNvSpPr txBox="1">
            <a:spLocks noGrp="1"/>
          </p:cNvSpPr>
          <p:nvPr>
            <p:ph type="sldNum" sz="quarter" idx="2"/>
          </p:nvPr>
        </p:nvSpPr>
        <p:spPr>
          <a:xfrm>
            <a:off x="8975731" y="9830221"/>
            <a:ext cx="327014" cy="330860"/>
          </a:xfrm>
          <a:prstGeom prst="rect">
            <a:avLst/>
          </a:prstGeom>
        </p:spPr>
        <p:txBody>
          <a:bodyPr/>
          <a:lstStyle>
            <a:lvl1pPr>
              <a:defRPr b="0" i="0"/>
            </a:lvl1pPr>
          </a:lstStyle>
          <a:p>
            <a:pPr defTabSz="914378"/>
            <a:fld id="{86CB4B4D-7CA3-9044-876B-883B54F8677D}" type="slidenum">
              <a:rPr lang="en-GB" smtClean="0">
                <a:solidFill>
                  <a:prstClr val="black">
                    <a:tint val="75000"/>
                  </a:prstClr>
                </a:solidFill>
              </a:rPr>
              <a:pPr defTabSz="914378"/>
              <a:t>‹#›</a:t>
            </a:fld>
            <a:endParaRPr lang="en-GB" dirty="0">
              <a:solidFill>
                <a:prstClr val="black">
                  <a:tint val="75000"/>
                </a:prstClr>
              </a:solidFill>
            </a:endParaRPr>
          </a:p>
        </p:txBody>
      </p:sp>
    </p:spTree>
    <p:extLst>
      <p:ext uri="{BB962C8B-B14F-4D97-AF65-F5344CB8AC3E}">
        <p14:creationId xmlns:p14="http://schemas.microsoft.com/office/powerpoint/2010/main" val="2034014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952500" y="2466975"/>
            <a:ext cx="16383000" cy="2909591"/>
          </a:xfrm>
          <a:prstGeom prst="rect">
            <a:avLst/>
          </a:prstGeom>
        </p:spPr>
        <p:txBody>
          <a:bodyPr/>
          <a:lstStyle>
            <a:lvl1pPr defTabSz="1828754">
              <a:lnSpc>
                <a:spcPct val="90000"/>
              </a:lnSpc>
              <a:defRPr sz="8700" b="0" i="0" spc="-261">
                <a:gradFill flip="none" rotWithShape="1">
                  <a:gsLst>
                    <a:gs pos="0">
                      <a:srgbClr val="1E98FD"/>
                    </a:gs>
                    <a:gs pos="100000">
                      <a:srgbClr val="FF00F7"/>
                    </a:gs>
                  </a:gsLst>
                  <a:lin ang="3960000" scaled="0"/>
                </a:gradFill>
                <a:latin typeface="Calibri" panose="020F0502020204030204" pitchFamily="34" charset="0"/>
                <a:cs typeface="Calibri" panose="020F0502020204030204" pitchFamily="34" charset="0"/>
              </a:defRPr>
            </a:lvl1pPr>
          </a:lstStyle>
          <a:p>
            <a:r>
              <a:rPr dirty="0"/>
              <a:t>Presentation Title</a:t>
            </a:r>
          </a:p>
        </p:txBody>
      </p:sp>
      <p:sp>
        <p:nvSpPr>
          <p:cNvPr id="13" name="Body Level One…"/>
          <p:cNvSpPr txBox="1">
            <a:spLocks noGrp="1"/>
          </p:cNvSpPr>
          <p:nvPr>
            <p:ph type="body" sz="quarter" idx="1" hasCustomPrompt="1"/>
          </p:nvPr>
        </p:nvSpPr>
        <p:spPr>
          <a:xfrm>
            <a:off x="952500" y="5238750"/>
            <a:ext cx="16383000" cy="1884264"/>
          </a:xfrm>
          <a:prstGeom prst="rect">
            <a:avLst/>
          </a:prstGeom>
        </p:spPr>
        <p:txBody>
          <a:bodyPr/>
          <a:lstStyle>
            <a:lvl1pPr marL="0" indent="0" algn="ctr" defTabSz="619125">
              <a:spcBef>
                <a:spcPts val="0"/>
              </a:spcBef>
              <a:buClrTx/>
              <a:buSzTx/>
              <a:buNone/>
              <a:defRPr sz="4800">
                <a:latin typeface="Calibri" panose="020F0502020204030204" pitchFamily="34" charset="0"/>
                <a:ea typeface="Calibri" panose="020F0502020204030204" pitchFamily="34" charset="0"/>
                <a:cs typeface="Calibri" panose="020F0502020204030204" pitchFamily="34" charset="0"/>
                <a:sym typeface="Graphik Medium"/>
              </a:defRPr>
            </a:lvl1pPr>
            <a:lvl2pPr marL="0" indent="0" algn="ctr" defTabSz="619125">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2pPr>
            <a:lvl3pPr marL="0" indent="0" algn="ctr" defTabSz="619125">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3pPr>
            <a:lvl4pPr marL="0" indent="0" algn="ctr" defTabSz="619125">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4pPr>
            <a:lvl5pPr marL="0" indent="0" algn="ctr" defTabSz="619125">
              <a:spcBef>
                <a:spcPts val="0"/>
              </a:spcBef>
              <a:buClrTx/>
              <a:buSzTx/>
              <a:buNone/>
              <a:defRPr sz="4800" b="0" i="0">
                <a:latin typeface="Calibri" panose="020F0502020204030204" pitchFamily="34" charset="0"/>
                <a:ea typeface="Calibri" panose="020F0502020204030204" pitchFamily="34" charset="0"/>
                <a:cs typeface="Calibri" panose="020F0502020204030204" pitchFamily="34" charset="0"/>
                <a:sym typeface="Graphik Medium"/>
              </a:defRPr>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10634531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Photo">
    <p:spTree>
      <p:nvGrpSpPr>
        <p:cNvPr id="1" name=""/>
        <p:cNvGrpSpPr/>
        <p:nvPr/>
      </p:nvGrpSpPr>
      <p:grpSpPr>
        <a:xfrm>
          <a:off x="0" y="0"/>
          <a:ext cx="0" cy="0"/>
          <a:chOff x="0" y="0"/>
          <a:chExt cx="0" cy="0"/>
        </a:xfrm>
      </p:grpSpPr>
      <p:sp>
        <p:nvSpPr>
          <p:cNvPr id="21" name="Two jellyfish touching against a dark blue background"/>
          <p:cNvSpPr>
            <a:spLocks noGrp="1"/>
          </p:cNvSpPr>
          <p:nvPr>
            <p:ph type="pic" idx="21"/>
          </p:nvPr>
        </p:nvSpPr>
        <p:spPr>
          <a:xfrm>
            <a:off x="0" y="-952500"/>
            <a:ext cx="18288000" cy="12192001"/>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952500" y="9124951"/>
            <a:ext cx="16383000" cy="520541"/>
          </a:xfrm>
          <a:prstGeom prst="rect">
            <a:avLst/>
          </a:prstGeom>
        </p:spPr>
        <p:txBody>
          <a:bodyPr/>
          <a:lstStyle>
            <a:lvl1pPr marL="0" indent="0" algn="ctr" defTabSz="619125">
              <a:spcBef>
                <a:spcPts val="0"/>
              </a:spcBef>
              <a:buClrTx/>
              <a:buSzTx/>
              <a:buNone/>
              <a:defRPr sz="2625"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Author and Date</a:t>
            </a:r>
          </a:p>
        </p:txBody>
      </p:sp>
      <p:sp>
        <p:nvSpPr>
          <p:cNvPr id="23" name="Presentation Title"/>
          <p:cNvSpPr txBox="1">
            <a:spLocks noGrp="1"/>
          </p:cNvSpPr>
          <p:nvPr>
            <p:ph type="title" hasCustomPrompt="1"/>
          </p:nvPr>
        </p:nvSpPr>
        <p:spPr>
          <a:xfrm>
            <a:off x="952500" y="2466975"/>
            <a:ext cx="16383000" cy="2905125"/>
          </a:xfrm>
          <a:prstGeom prst="rect">
            <a:avLst/>
          </a:prstGeom>
        </p:spPr>
        <p:txBody>
          <a:bodyPr/>
          <a:lstStyle>
            <a:lvl1pPr defTabSz="1828800">
              <a:lnSpc>
                <a:spcPct val="90000"/>
              </a:lnSpc>
              <a:defRPr sz="8700" b="0" i="0" spc="-261">
                <a:solidFill>
                  <a:srgbClr val="FFFFFF"/>
                </a:solidFill>
              </a:defRPr>
            </a:lvl1pPr>
          </a:lstStyle>
          <a:p>
            <a:r>
              <a:rPr dirty="0"/>
              <a:t>Presentation Title</a:t>
            </a:r>
          </a:p>
        </p:txBody>
      </p:sp>
      <p:sp>
        <p:nvSpPr>
          <p:cNvPr id="24" name="Body Level One…"/>
          <p:cNvSpPr txBox="1">
            <a:spLocks noGrp="1"/>
          </p:cNvSpPr>
          <p:nvPr>
            <p:ph type="body" sz="quarter" idx="1" hasCustomPrompt="1"/>
          </p:nvPr>
        </p:nvSpPr>
        <p:spPr>
          <a:xfrm>
            <a:off x="952500" y="5238750"/>
            <a:ext cx="16383000" cy="1885950"/>
          </a:xfrm>
          <a:prstGeom prst="rect">
            <a:avLst/>
          </a:prstGeom>
        </p:spPr>
        <p:txBody>
          <a:bodyPr/>
          <a:lstStyle>
            <a:lvl1pPr marL="0" indent="0" algn="ctr" defTabSz="619125">
              <a:spcBef>
                <a:spcPts val="0"/>
              </a:spcBef>
              <a:buClrTx/>
              <a:buSzTx/>
              <a:buNone/>
              <a:defRPr sz="4800"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1pPr>
            <a:lvl2pPr marL="0" indent="0" algn="ctr" defTabSz="619125">
              <a:spcBef>
                <a:spcPts val="0"/>
              </a:spcBef>
              <a:buClrTx/>
              <a:buSzTx/>
              <a:buNone/>
              <a:defRPr sz="4800"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2pPr>
            <a:lvl3pPr marL="0" indent="0" algn="ctr" defTabSz="619125">
              <a:spcBef>
                <a:spcPts val="0"/>
              </a:spcBef>
              <a:buClrTx/>
              <a:buSzTx/>
              <a:buNone/>
              <a:defRPr sz="4800"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3pPr>
            <a:lvl4pPr marL="0" indent="0" algn="ctr" defTabSz="619125">
              <a:spcBef>
                <a:spcPts val="0"/>
              </a:spcBef>
              <a:buClrTx/>
              <a:buSzTx/>
              <a:buNone/>
              <a:defRPr sz="4800"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4pPr>
            <a:lvl5pPr marL="0" indent="0" algn="ctr" defTabSz="619125">
              <a:spcBef>
                <a:spcPts val="0"/>
              </a:spcBef>
              <a:buClrTx/>
              <a:buSzTx/>
              <a:buNone/>
              <a:defRPr sz="4800" b="0" i="0">
                <a:solidFill>
                  <a:srgbClr val="FFFFFF"/>
                </a:solidFill>
                <a:latin typeface="Calibri" panose="020F0502020204030204" pitchFamily="34" charset="0"/>
                <a:ea typeface="Calibri" panose="020F0502020204030204" pitchFamily="34" charset="0"/>
                <a:cs typeface="Calibri" panose="020F0502020204030204" pitchFamily="34" charset="0"/>
                <a:sym typeface="Graphik Medium"/>
              </a:defRPr>
            </a:lvl5pPr>
          </a:lstStyle>
          <a:p>
            <a:r>
              <a:rPr dirty="0"/>
              <a:t>Presentation Subtitle</a:t>
            </a:r>
          </a:p>
          <a:p>
            <a:pPr lvl="1"/>
            <a:endParaRPr dirty="0"/>
          </a:p>
          <a:p>
            <a:pPr lvl="2"/>
            <a:endParaRPr dirty="0"/>
          </a:p>
          <a:p>
            <a:pPr lvl="3"/>
            <a:endParaRPr dirty="0"/>
          </a:p>
          <a:p>
            <a:pPr lvl="4"/>
            <a:endParaRPr dirty="0"/>
          </a:p>
        </p:txBody>
      </p:sp>
      <p:sp>
        <p:nvSpPr>
          <p:cNvPr id="25" name="Slide Number"/>
          <p:cNvSpPr txBox="1">
            <a:spLocks noGrp="1"/>
          </p:cNvSpPr>
          <p:nvPr>
            <p:ph type="sldNum" sz="quarter" idx="2"/>
          </p:nvPr>
        </p:nvSpPr>
        <p:spPr>
          <a:prstGeom prst="rect">
            <a:avLst/>
          </a:prstGeom>
        </p:spPr>
        <p:txBody>
          <a:bodyPr/>
          <a:lstStyle>
            <a:lvl1pPr>
              <a:defRPr b="0" i="0">
                <a:solidFill>
                  <a:srgbClr val="FFFFFF"/>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68713669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lvl1pPr>
              <a:defRPr b="0" i="0">
                <a:latin typeface="Calibri" panose="020F0502020204030204" pitchFamily="34" charset="0"/>
                <a:cs typeface="Calibri" panose="020F0502020204030204" pitchFamily="34" charset="0"/>
              </a:defRPr>
            </a:lvl1pPr>
          </a:lstStyle>
          <a:p>
            <a:r>
              <a:rPr dirty="0"/>
              <a:t>Slide Title</a:t>
            </a:r>
          </a:p>
        </p:txBody>
      </p:sp>
      <p:sp>
        <p:nvSpPr>
          <p:cNvPr id="43" name="Slide Subtitle"/>
          <p:cNvSpPr txBox="1">
            <a:spLocks noGrp="1"/>
          </p:cNvSpPr>
          <p:nvPr>
            <p:ph type="body" sz="quarter" idx="21" hasCustomPrompt="1"/>
          </p:nvPr>
        </p:nvSpPr>
        <p:spPr>
          <a:xfrm>
            <a:off x="952500" y="1600200"/>
            <a:ext cx="16383000" cy="762000"/>
          </a:xfrm>
          <a:prstGeom prst="rect">
            <a:avLst/>
          </a:prstGeom>
        </p:spPr>
        <p:txBody>
          <a:bodyPr/>
          <a:lstStyle>
            <a:lvl1pPr marL="0" indent="0" algn="ctr" defTabSz="619125">
              <a:spcBef>
                <a:spcPts val="0"/>
              </a:spcBef>
              <a:buClrTx/>
              <a:buSzTx/>
              <a:buNone/>
              <a:defRPr sz="405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60202191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Two jellyfish against a pink background"/>
          <p:cNvSpPr>
            <a:spLocks noGrp="1"/>
          </p:cNvSpPr>
          <p:nvPr>
            <p:ph type="pic" idx="21"/>
          </p:nvPr>
        </p:nvSpPr>
        <p:spPr>
          <a:xfrm>
            <a:off x="7639050" y="0"/>
            <a:ext cx="13620750" cy="102870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952500" y="628650"/>
            <a:ext cx="7239000" cy="1162050"/>
          </a:xfrm>
          <a:prstGeom prst="rect">
            <a:avLst/>
          </a:prstGeom>
        </p:spPr>
        <p:txBody>
          <a:bodyPr/>
          <a:lstStyle>
            <a:lvl1pPr>
              <a:defRPr b="0" i="0">
                <a:gradFill flip="none" rotWithShape="1">
                  <a:gsLst>
                    <a:gs pos="0">
                      <a:srgbClr val="5E03FF"/>
                    </a:gs>
                    <a:gs pos="100000">
                      <a:srgbClr val="FF00F7"/>
                    </a:gs>
                  </a:gsLst>
                  <a:lin ang="3960000" scaled="0"/>
                </a:gradFill>
              </a:defRPr>
            </a:lvl1pPr>
          </a:lstStyle>
          <a:p>
            <a:r>
              <a:rPr dirty="0"/>
              <a:t>Slide Title</a:t>
            </a:r>
          </a:p>
        </p:txBody>
      </p:sp>
      <p:sp>
        <p:nvSpPr>
          <p:cNvPr id="62" name="Body Level One…"/>
          <p:cNvSpPr txBox="1">
            <a:spLocks noGrp="1"/>
          </p:cNvSpPr>
          <p:nvPr>
            <p:ph type="body" sz="half" idx="1" hasCustomPrompt="1"/>
          </p:nvPr>
        </p:nvSpPr>
        <p:spPr>
          <a:xfrm>
            <a:off x="952500" y="3200400"/>
            <a:ext cx="7239000" cy="63246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952500" y="1600200"/>
            <a:ext cx="7239000" cy="762000"/>
          </a:xfrm>
          <a:prstGeom prst="rect">
            <a:avLst/>
          </a:prstGeom>
        </p:spPr>
        <p:txBody>
          <a:bodyPr/>
          <a:lstStyle>
            <a:lvl1pPr marL="0" indent="0" algn="ctr" defTabSz="619125">
              <a:spcBef>
                <a:spcPts val="0"/>
              </a:spcBef>
              <a:buClrTx/>
              <a:buSzTx/>
              <a:buNone/>
              <a:defRPr sz="405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Slide Subtitle</a:t>
            </a:r>
          </a:p>
        </p:txBody>
      </p:sp>
      <p:sp>
        <p:nvSpPr>
          <p:cNvPr id="64"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87058005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952500" y="609600"/>
            <a:ext cx="16383000" cy="1171575"/>
          </a:xfrm>
          <a:prstGeom prst="rect">
            <a:avLst/>
          </a:prstGeom>
        </p:spPr>
        <p:txBody>
          <a:bodyPr/>
          <a:lstStyle>
            <a:lvl1pPr>
              <a:defRPr b="0" i="0"/>
            </a:lvl1pPr>
          </a:lstStyle>
          <a:p>
            <a:r>
              <a:rPr dirty="0"/>
              <a:t>Agenda Title</a:t>
            </a:r>
          </a:p>
        </p:txBody>
      </p:sp>
      <p:sp>
        <p:nvSpPr>
          <p:cNvPr id="89" name="Agenda Subtitle"/>
          <p:cNvSpPr txBox="1">
            <a:spLocks noGrp="1"/>
          </p:cNvSpPr>
          <p:nvPr>
            <p:ph type="body" sz="quarter" idx="21" hasCustomPrompt="1"/>
          </p:nvPr>
        </p:nvSpPr>
        <p:spPr>
          <a:xfrm>
            <a:off x="952500" y="1600200"/>
            <a:ext cx="16383000" cy="762000"/>
          </a:xfrm>
          <a:prstGeom prst="rect">
            <a:avLst/>
          </a:prstGeom>
        </p:spPr>
        <p:txBody>
          <a:bodyPr/>
          <a:lstStyle>
            <a:lvl1pPr marL="0" indent="0" algn="ctr" defTabSz="619125">
              <a:spcBef>
                <a:spcPts val="0"/>
              </a:spcBef>
              <a:buClrTx/>
              <a:buSzTx/>
              <a:buNone/>
              <a:defRPr sz="405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619125">
              <a:buClrTx/>
              <a:buSzTx/>
              <a:buNone/>
              <a:defRPr sz="4125" spc="-41"/>
            </a:lvl1pPr>
            <a:lvl2pPr marL="0" indent="342900" defTabSz="619125">
              <a:buClrTx/>
              <a:buSzTx/>
              <a:buNone/>
              <a:defRPr sz="4125" spc="-41"/>
            </a:lvl2pPr>
            <a:lvl3pPr marL="0" indent="685800" defTabSz="619125">
              <a:buClrTx/>
              <a:buSzTx/>
              <a:buNone/>
              <a:defRPr sz="4125" spc="-41"/>
            </a:lvl3pPr>
            <a:lvl4pPr marL="0" indent="1028700" defTabSz="619125">
              <a:buClrTx/>
              <a:buSzTx/>
              <a:buNone/>
              <a:defRPr sz="4125" spc="-41"/>
            </a:lvl4pPr>
            <a:lvl5pPr marL="0" indent="1371600" defTabSz="619125">
              <a:buClrTx/>
              <a:buSzTx/>
              <a:buNone/>
              <a:defRPr sz="4125" spc="-4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68211173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952500" y="2929572"/>
            <a:ext cx="16383000" cy="3366453"/>
          </a:xfrm>
          <a:prstGeom prst="rect">
            <a:avLst/>
          </a:prstGeom>
        </p:spPr>
        <p:txBody>
          <a:bodyPr anchor="b"/>
          <a:lstStyle>
            <a:lvl1pPr marL="0" indent="0" algn="ctr" defTabSz="1828754">
              <a:lnSpc>
                <a:spcPct val="80000"/>
              </a:lnSpc>
              <a:spcBef>
                <a:spcPts val="0"/>
              </a:spcBef>
              <a:buClrTx/>
              <a:buSzTx/>
              <a:buNone/>
              <a:defRPr sz="16800"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1pPr>
            <a:lvl2pPr marL="0" indent="342900" algn="ctr" defTabSz="1828754">
              <a:lnSpc>
                <a:spcPct val="80000"/>
              </a:lnSpc>
              <a:spcBef>
                <a:spcPts val="0"/>
              </a:spcBef>
              <a:buClrTx/>
              <a:buSzTx/>
              <a:buNone/>
              <a:defRPr sz="16800"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2pPr>
            <a:lvl3pPr marL="0" indent="685800" algn="ctr" defTabSz="1828754">
              <a:lnSpc>
                <a:spcPct val="80000"/>
              </a:lnSpc>
              <a:spcBef>
                <a:spcPts val="0"/>
              </a:spcBef>
              <a:buClrTx/>
              <a:buSzTx/>
              <a:buNone/>
              <a:defRPr sz="16800"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3pPr>
            <a:lvl4pPr marL="0" indent="1028700" algn="ctr" defTabSz="1828754">
              <a:lnSpc>
                <a:spcPct val="80000"/>
              </a:lnSpc>
              <a:spcBef>
                <a:spcPts val="0"/>
              </a:spcBef>
              <a:buClrTx/>
              <a:buSzTx/>
              <a:buNone/>
              <a:defRPr sz="16800"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4pPr>
            <a:lvl5pPr marL="0" indent="1371600" algn="ctr" defTabSz="1828754">
              <a:lnSpc>
                <a:spcPct val="80000"/>
              </a:lnSpc>
              <a:spcBef>
                <a:spcPts val="0"/>
              </a:spcBef>
              <a:buClrTx/>
              <a:buSzTx/>
              <a:buNone/>
              <a:defRPr sz="16800" b="0" i="0" spc="-336">
                <a:gradFill flip="none" rotWithShape="1">
                  <a:gsLst>
                    <a:gs pos="0">
                      <a:srgbClr val="1E98FD"/>
                    </a:gs>
                    <a:gs pos="100000">
                      <a:srgbClr val="FF00F7"/>
                    </a:gs>
                  </a:gsLst>
                  <a:lin ang="3960000" scaled="0"/>
                </a:gradFill>
                <a:latin typeface="Calibri" panose="020F0502020204030204" pitchFamily="34" charset="0"/>
                <a:ea typeface="+mn-ea"/>
                <a:cs typeface="Calibri" panose="020F0502020204030204" pitchFamily="34" charset="0"/>
                <a:sym typeface="Graphik Semibold"/>
              </a:defRPr>
            </a:lvl5pPr>
          </a:lstStyle>
          <a:p>
            <a:r>
              <a:rPr dirty="0"/>
              <a:t>100%</a:t>
            </a:r>
          </a:p>
          <a:p>
            <a:pPr lvl="1"/>
            <a:endParaRPr dirty="0"/>
          </a:p>
          <a:p>
            <a:pPr lvl="2"/>
            <a:endParaRPr dirty="0"/>
          </a:p>
          <a:p>
            <a:pPr lvl="3"/>
            <a:endParaRPr dirty="0"/>
          </a:p>
          <a:p>
            <a:pPr lvl="4"/>
            <a:endParaRPr dirty="0"/>
          </a:p>
        </p:txBody>
      </p:sp>
      <p:sp>
        <p:nvSpPr>
          <p:cNvPr id="107" name="Fact information"/>
          <p:cNvSpPr txBox="1">
            <a:spLocks noGrp="1"/>
          </p:cNvSpPr>
          <p:nvPr>
            <p:ph type="body" sz="quarter" idx="21" hasCustomPrompt="1"/>
          </p:nvPr>
        </p:nvSpPr>
        <p:spPr>
          <a:xfrm>
            <a:off x="952500" y="6391275"/>
            <a:ext cx="16383000" cy="762000"/>
          </a:xfrm>
          <a:prstGeom prst="rect">
            <a:avLst/>
          </a:prstGeom>
        </p:spPr>
        <p:txBody>
          <a:bodyPr/>
          <a:lstStyle>
            <a:lvl1pPr marL="0" indent="0" algn="ctr" defTabSz="619125">
              <a:spcBef>
                <a:spcPts val="0"/>
              </a:spcBef>
              <a:buClrTx/>
              <a:buSzTx/>
              <a:buNone/>
              <a:defRPr sz="3300" b="0" i="0">
                <a:latin typeface="Calibri" panose="020F0502020204030204" pitchFamily="34" charset="0"/>
                <a:ea typeface="Calibri" panose="020F0502020204030204" pitchFamily="34" charset="0"/>
                <a:cs typeface="Calibri" panose="020F0502020204030204" pitchFamily="34" charset="0"/>
                <a:sym typeface="Graphik Medium"/>
              </a:defRPr>
            </a:lvl1pPr>
          </a:lstStyle>
          <a:p>
            <a:r>
              <a:rPr dirty="0"/>
              <a:t>Fact information</a:t>
            </a:r>
          </a:p>
        </p:txBody>
      </p:sp>
      <p:sp>
        <p:nvSpPr>
          <p:cNvPr id="108"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5273865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Two jellyfish against a pink background"/>
          <p:cNvSpPr>
            <a:spLocks noGrp="1"/>
          </p:cNvSpPr>
          <p:nvPr>
            <p:ph type="pic" sz="half" idx="21"/>
          </p:nvPr>
        </p:nvSpPr>
        <p:spPr>
          <a:xfrm>
            <a:off x="9144000" y="3609975"/>
            <a:ext cx="9144000" cy="6905959"/>
          </a:xfrm>
          <a:prstGeom prst="rect">
            <a:avLst/>
          </a:prstGeom>
        </p:spPr>
        <p:txBody>
          <a:bodyPr lIns="91439" tIns="45719" rIns="91439" bIns="45719">
            <a:noAutofit/>
          </a:bodyPr>
          <a:lstStyle/>
          <a:p>
            <a:endParaRPr/>
          </a:p>
        </p:txBody>
      </p:sp>
      <p:sp>
        <p:nvSpPr>
          <p:cNvPr id="125" name="Two jellyfish touching against a dark blue background"/>
          <p:cNvSpPr>
            <a:spLocks noGrp="1"/>
          </p:cNvSpPr>
          <p:nvPr>
            <p:ph type="pic" sz="half" idx="22"/>
          </p:nvPr>
        </p:nvSpPr>
        <p:spPr>
          <a:xfrm>
            <a:off x="9144000" y="-471488"/>
            <a:ext cx="9144000" cy="6096000"/>
          </a:xfrm>
          <a:prstGeom prst="rect">
            <a:avLst/>
          </a:prstGeom>
        </p:spPr>
        <p:txBody>
          <a:bodyPr lIns="91439" tIns="45719" rIns="91439" bIns="45719">
            <a:noAutofit/>
          </a:bodyPr>
          <a:lstStyle/>
          <a:p>
            <a:endParaRPr/>
          </a:p>
        </p:txBody>
      </p:sp>
      <p:sp>
        <p:nvSpPr>
          <p:cNvPr id="126" name="Two jellyfish against a blue background"/>
          <p:cNvSpPr>
            <a:spLocks noGrp="1"/>
          </p:cNvSpPr>
          <p:nvPr>
            <p:ph type="pic" idx="23"/>
          </p:nvPr>
        </p:nvSpPr>
        <p:spPr>
          <a:xfrm>
            <a:off x="-3152775" y="0"/>
            <a:ext cx="15430500" cy="10287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96121063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Two jellyfish touching against a dark blue background"/>
          <p:cNvSpPr>
            <a:spLocks noGrp="1"/>
          </p:cNvSpPr>
          <p:nvPr>
            <p:ph type="pic" idx="21"/>
          </p:nvPr>
        </p:nvSpPr>
        <p:spPr>
          <a:xfrm>
            <a:off x="0" y="-952500"/>
            <a:ext cx="18288000" cy="1219200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b="0" i="0">
                <a:solidFill>
                  <a:srgbClr val="FFFFFF"/>
                </a:solidFill>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82455285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2405555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819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952500" y="2466975"/>
            <a:ext cx="16383000" cy="2905125"/>
          </a:xfrm>
          <a:prstGeom prst="rect">
            <a:avLst/>
          </a:prstGeom>
        </p:spPr>
        <p:txBody>
          <a:bodyPr/>
          <a:lstStyle>
            <a:lvl1pPr>
              <a:lnSpc>
                <a:spcPct val="90000"/>
              </a:lnSpc>
              <a:defRPr sz="8700" b="0" i="0" spc="-261">
                <a:gradFill flip="none" rotWithShape="1">
                  <a:gsLst>
                    <a:gs pos="0">
                      <a:srgbClr val="FF00D8"/>
                    </a:gs>
                    <a:gs pos="100000">
                      <a:srgbClr val="FF542E"/>
                    </a:gs>
                  </a:gsLst>
                  <a:lin ang="3960000" scaled="0"/>
                </a:gradFill>
              </a:defRPr>
            </a:lvl1pPr>
          </a:lstStyle>
          <a:p>
            <a:r>
              <a:rPr dirty="0"/>
              <a:t>Section Title</a:t>
            </a:r>
          </a:p>
        </p:txBody>
      </p:sp>
      <p:sp>
        <p:nvSpPr>
          <p:cNvPr id="72"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72236011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0CE9-6F67-3742-BE1C-0A60F3EBE9B4}"/>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DD543099-CCAA-B040-BF42-38D344410F5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9BF457-0BFC-0C4D-B827-72BF082A7394}"/>
              </a:ext>
            </a:extLst>
          </p:cNvPr>
          <p:cNvSpPr>
            <a:spLocks noGrp="1"/>
          </p:cNvSpPr>
          <p:nvPr>
            <p:ph type="dt" sz="half" idx="10"/>
          </p:nvPr>
        </p:nvSpPr>
        <p:spPr/>
        <p:txBody>
          <a:bodyPr/>
          <a:lstStyle/>
          <a:p>
            <a:fld id="{3C73E320-FFC3-8C40-B3B9-9D5A12BC2327}" type="datetimeFigureOut">
              <a:rPr lang="en-US" smtClean="0"/>
              <a:pPr/>
              <a:t>11/20/2025</a:t>
            </a:fld>
            <a:endParaRPr lang="en-US"/>
          </a:p>
        </p:txBody>
      </p:sp>
      <p:sp>
        <p:nvSpPr>
          <p:cNvPr id="5" name="Footer Placeholder 4">
            <a:extLst>
              <a:ext uri="{FF2B5EF4-FFF2-40B4-BE49-F238E27FC236}">
                <a16:creationId xmlns:a16="http://schemas.microsoft.com/office/drawing/2014/main" id="{FDD652D4-B19D-084C-9F08-EFF0971FD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E272D-B488-A645-BA26-B57022FDC609}"/>
              </a:ext>
            </a:extLst>
          </p:cNvPr>
          <p:cNvSpPr>
            <a:spLocks noGrp="1"/>
          </p:cNvSpPr>
          <p:nvPr>
            <p:ph type="sldNum" sz="quarter" idx="12"/>
          </p:nvPr>
        </p:nvSpPr>
        <p:spPr/>
        <p:txBody>
          <a:bodyPr/>
          <a:lstStyle/>
          <a:p>
            <a:fld id="{51F31D5A-F967-F043-854D-C0A3AB53945D}" type="slidenum">
              <a:rPr lang="en-US" smtClean="0"/>
              <a:pPr/>
              <a:t>‹#›</a:t>
            </a:fld>
            <a:endParaRPr lang="en-US"/>
          </a:p>
        </p:txBody>
      </p:sp>
    </p:spTree>
    <p:extLst>
      <p:ext uri="{BB962C8B-B14F-4D97-AF65-F5344CB8AC3E}">
        <p14:creationId xmlns:p14="http://schemas.microsoft.com/office/powerpoint/2010/main" val="38575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975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25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18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01013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B1FF"/>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07055" y="2883534"/>
            <a:ext cx="13073888" cy="939800"/>
          </a:xfrm>
          <a:prstGeom prst="rect">
            <a:avLst/>
          </a:prstGeom>
        </p:spPr>
        <p:txBody>
          <a:bodyPr wrap="square" lIns="0" tIns="0" rIns="0" bIns="0">
            <a:spAutoFit/>
          </a:bodyPr>
          <a:lstStyle>
            <a:lvl1pPr>
              <a:defRPr sz="6000" b="1" i="0">
                <a:solidFill>
                  <a:srgbClr val="42AFFF"/>
                </a:solidFill>
                <a:latin typeface="Calibri"/>
                <a:cs typeface="Calibri"/>
              </a:defRPr>
            </a:lvl1pPr>
          </a:lstStyle>
          <a:p>
            <a:endParaRPr/>
          </a:p>
        </p:txBody>
      </p:sp>
      <p:sp>
        <p:nvSpPr>
          <p:cNvPr id="3" name="Holder 3"/>
          <p:cNvSpPr>
            <a:spLocks noGrp="1"/>
          </p:cNvSpPr>
          <p:nvPr>
            <p:ph type="body" idx="1"/>
          </p:nvPr>
        </p:nvSpPr>
        <p:spPr>
          <a:xfrm>
            <a:off x="2121154" y="3906557"/>
            <a:ext cx="8844280" cy="459930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dirty="0"/>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pPr/>
              <a:t>11/20/2025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24073283"/>
      </p:ext>
    </p:extLst>
  </p:cSld>
  <p:clrMap bg1="lt1" tx1="dk1" bg2="lt2" tx2="dk2" accent1="accent1" accent2="accent2" accent3="accent3" accent4="accent4" accent5="accent5" accent6="accent6" hlink="hlink" folHlink="folHlink"/>
  <p:sldLayoutIdLst>
    <p:sldLayoutId id="2147483676" r:id="rId1"/>
    <p:sldLayoutId id="2147483713"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81908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63881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952500" y="609600"/>
            <a:ext cx="16383000" cy="1168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rPr dirty="0"/>
              <a:t>Slide Title</a:t>
            </a:r>
          </a:p>
        </p:txBody>
      </p:sp>
      <p:sp>
        <p:nvSpPr>
          <p:cNvPr id="3" name="Body Level One…"/>
          <p:cNvSpPr txBox="1">
            <a:spLocks noGrp="1"/>
          </p:cNvSpPr>
          <p:nvPr>
            <p:ph type="body" idx="1" hasCustomPrompt="1"/>
          </p:nvPr>
        </p:nvSpPr>
        <p:spPr>
          <a:xfrm>
            <a:off x="952500" y="3200400"/>
            <a:ext cx="16383000" cy="632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8975731" y="9804573"/>
            <a:ext cx="352661" cy="356508"/>
          </a:xfrm>
          <a:prstGeom prst="rect">
            <a:avLst/>
          </a:prstGeom>
          <a:ln w="12700">
            <a:miter lim="400000"/>
          </a:ln>
        </p:spPr>
        <p:txBody>
          <a:bodyPr wrap="none" lIns="50800" tIns="50800" rIns="50800" bIns="50800" anchor="b">
            <a:spAutoFit/>
          </a:bodyPr>
          <a:lstStyle>
            <a:lvl1pPr>
              <a:defRPr sz="1650" b="0" i="0">
                <a:latin typeface="Calibri" panose="020F0502020204030204" pitchFamily="34" charset="0"/>
                <a:cs typeface="Calibri" panose="020F0502020204030204" pitchFamily="34" charset="0"/>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0271550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txStyles>
    <p:titleStyle>
      <a:lvl1pPr marL="0" marR="0" indent="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Calibri" panose="020F0502020204030204" pitchFamily="34" charset="0"/>
          <a:ea typeface="+mn-ea"/>
          <a:cs typeface="Calibri" panose="020F0502020204030204" pitchFamily="34" charset="0"/>
          <a:sym typeface="Graphik Semibold"/>
        </a:defRPr>
      </a:lvl1pPr>
      <a:lvl2pPr marL="0" marR="0" indent="3429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2pPr>
      <a:lvl3pPr marL="0" marR="0" indent="6858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3pPr>
      <a:lvl4pPr marL="0" marR="0" indent="10287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4pPr>
      <a:lvl5pPr marL="0" marR="0" indent="13716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5pPr>
      <a:lvl6pPr marL="0" marR="0" indent="17145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6pPr>
      <a:lvl7pPr marL="0" marR="0" indent="20574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7pPr>
      <a:lvl8pPr marL="0" marR="0" indent="24003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8pPr>
      <a:lvl9pPr marL="0" marR="0" indent="2743200" algn="ctr" defTabSz="619125" rtl="0" latinLnBrk="0">
        <a:lnSpc>
          <a:spcPct val="80000"/>
        </a:lnSpc>
        <a:spcBef>
          <a:spcPts val="0"/>
        </a:spcBef>
        <a:spcAft>
          <a:spcPts val="0"/>
        </a:spcAft>
        <a:buClrTx/>
        <a:buSzTx/>
        <a:buFontTx/>
        <a:buNone/>
        <a:tabLst/>
        <a:defRPr sz="6300" b="0" i="0" u="none" strike="noStrike" cap="none" spc="-189" baseline="0">
          <a:solidFill>
            <a:srgbClr val="000000"/>
          </a:solidFill>
          <a:uFillTx/>
          <a:latin typeface="+mn-lt"/>
          <a:ea typeface="+mn-ea"/>
          <a:cs typeface="+mn-cs"/>
          <a:sym typeface="Graphik Semibold"/>
        </a:defRPr>
      </a:lvl9pPr>
    </p:titleStyle>
    <p:bodyStyle>
      <a:lvl1pPr marL="4191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1pPr>
      <a:lvl2pPr marL="8382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2pPr>
      <a:lvl3pPr marL="12573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3pPr>
      <a:lvl4pPr marL="16764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4pPr>
      <a:lvl5pPr marL="20955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5pPr>
      <a:lvl6pPr marL="25146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Graphik"/>
          <a:ea typeface="Graphik"/>
          <a:cs typeface="Graphik"/>
          <a:sym typeface="Graphik"/>
        </a:defRPr>
      </a:lvl6pPr>
      <a:lvl7pPr marL="29337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Graphik"/>
          <a:ea typeface="Graphik"/>
          <a:cs typeface="Graphik"/>
          <a:sym typeface="Graphik"/>
        </a:defRPr>
      </a:lvl7pPr>
      <a:lvl8pPr marL="33528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Graphik"/>
          <a:ea typeface="Graphik"/>
          <a:cs typeface="Graphik"/>
          <a:sym typeface="Graphik"/>
        </a:defRPr>
      </a:lvl8pPr>
      <a:lvl9pPr marL="3771900" marR="0" indent="-419100" algn="l" defTabSz="1828800" rtl="0" latinLnBrk="0">
        <a:lnSpc>
          <a:spcPct val="100000"/>
        </a:lnSpc>
        <a:spcBef>
          <a:spcPts val="1800"/>
        </a:spcBef>
        <a:spcAft>
          <a:spcPts val="0"/>
        </a:spcAft>
        <a:buClr>
          <a:srgbClr val="000000"/>
        </a:buClr>
        <a:buSzPct val="100000"/>
        <a:buFontTx/>
        <a:buChar char="•"/>
        <a:tabLst/>
        <a:defRPr sz="3600" b="0" i="0" u="none" strike="noStrike" cap="none" spc="0" baseline="0">
          <a:solidFill>
            <a:srgbClr val="000000"/>
          </a:solidFill>
          <a:uFillTx/>
          <a:latin typeface="Graphik"/>
          <a:ea typeface="Graphik"/>
          <a:cs typeface="Graphik"/>
          <a:sym typeface="Graphik"/>
        </a:defRPr>
      </a:lvl9pPr>
    </p:bodyStyle>
    <p:otherStyle>
      <a:lvl1pPr marL="0" marR="0" indent="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1pPr>
      <a:lvl2pPr marL="0" marR="0" indent="3429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2pPr>
      <a:lvl3pPr marL="0" marR="0" indent="6858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3pPr>
      <a:lvl4pPr marL="0" marR="0" indent="10287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4pPr>
      <a:lvl5pPr marL="0" marR="0" indent="13716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5pPr>
      <a:lvl6pPr marL="0" marR="0" indent="17145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6pPr>
      <a:lvl7pPr marL="0" marR="0" indent="20574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7pPr>
      <a:lvl8pPr marL="0" marR="0" indent="24003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8pPr>
      <a:lvl9pPr marL="0" marR="0" indent="2743200" algn="ctr" defTabSz="619125" rtl="0" latinLnBrk="0">
        <a:lnSpc>
          <a:spcPct val="100000"/>
        </a:lnSpc>
        <a:spcBef>
          <a:spcPts val="0"/>
        </a:spcBef>
        <a:spcAft>
          <a:spcPts val="0"/>
        </a:spcAft>
        <a:buClrTx/>
        <a:buSzTx/>
        <a:buFontTx/>
        <a:buNone/>
        <a:tabLst/>
        <a:defRPr sz="165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hyperlink" Target="vitalitylivingcolllege.info" TargetMode="Externa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hyperlink" Target="vitalitylivingcolllege.info" TargetMode="External"/><Relationship Id="rId4" Type="http://schemas.openxmlformats.org/officeDocument/2006/relationships/hyperlink" Target="https://calendly.com/vlcindia/freedom-from-stress-consultation-call?month=2025-10&amp;date=2025-10-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hyperlink" Target="vitalitylivingcolllege.info" TargetMode="External"/><Relationship Id="rId5" Type="http://schemas.openxmlformats.org/officeDocument/2006/relationships/hyperlink" Target="https://vitalitylivingcollege.info/free-resources/" TargetMode="External"/><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vitalitylivingcolllege.info" TargetMode="External"/><Relationship Id="rId3" Type="http://schemas.openxmlformats.org/officeDocument/2006/relationships/hyperlink" Target="https://www.facebook.com/ranganarupavi/" TargetMode="External"/><Relationship Id="rId7"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image" Target="../media/image103.jpeg"/><Relationship Id="rId5" Type="http://schemas.openxmlformats.org/officeDocument/2006/relationships/hyperlink" Target="https://www.youtube.com/c/VitalityLivingCollege" TargetMode="External"/><Relationship Id="rId4" Type="http://schemas.openxmlformats.org/officeDocument/2006/relationships/hyperlink" Target="https://www.instagram.com/vitalitylivingcollege/"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bit.ly/EFTMasterclassPortal" TargetMode="External"/><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hyperlink" Target="vitalitylivingcolllege.inf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hyperlink" Target="vitalitylivingcolllege.info"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vitalitylivingcolllege.info" TargetMode="External"/><Relationship Id="rId5" Type="http://schemas.openxmlformats.org/officeDocument/2006/relationships/hyperlink" Target="https://vitalitylivingcollege.info/the-5-reasons-why-shutting-down-emotions-can-harm-you/" TargetMode="Externa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vitalitylivingcolllege.info" TargetMode="External"/><Relationship Id="rId5" Type="http://schemas.openxmlformats.org/officeDocument/2006/relationships/image" Target="../media/image3.jpeg"/><Relationship Id="rId4" Type="http://schemas.openxmlformats.org/officeDocument/2006/relationships/hyperlink" Target="https://vitalitylivingcollege.info/the-5-reasons-why-shutting-down-emotions-can-harm-yo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vitalitylivingcolllege.info" TargetMode="External"/><Relationship Id="rId5" Type="http://schemas.openxmlformats.org/officeDocument/2006/relationships/hyperlink" Target="https://vitalitylivingcollege.info/the-5-reasons-why-shutting-down-emotions-can-harm-you/" TargetMode="Externa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hyperlink" Target="vitalitylivingcolllege.inf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hyperlink" Target="vitalitylivingcolllege.info" TargetMode="Externa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hyperlink" Target="vitalitylivingcolllege.info" TargetMode="Externa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hyperlink" Target="vitalitylivingcolllege.info" TargetMode="Externa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vitalitylivingcolllege.info" TargetMode="Externa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hyperlink" Target="vitalitylivingcolllege.info"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vitalitylivingcolllege.info" TargetMode="External"/><Relationship Id="rId3" Type="http://schemas.openxmlformats.org/officeDocument/2006/relationships/image" Target="../media/image31.jpg"/><Relationship Id="rId7"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jpeg"/><Relationship Id="rId7"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hyperlink" Target="vitalitylivingcolllege.info"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hyperlink" Target="vitalitylivingcolllege.inf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hyperlink" Target="vitalitylivingcolllege.info" TargetMode="Externa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hyperlink" Target="vitalitylivingcolllege.inf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png"/><Relationship Id="rId1" Type="http://schemas.openxmlformats.org/officeDocument/2006/relationships/slideLayout" Target="../slideLayouts/slideLayout23.xml"/><Relationship Id="rId4" Type="http://schemas.openxmlformats.org/officeDocument/2006/relationships/hyperlink" Target="vitalitylivingcolllege.inf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vitalitylivingcolllege.info" TargetMode="External"/><Relationship Id="rId3" Type="http://schemas.openxmlformats.org/officeDocument/2006/relationships/image" Target="../media/image45.jpg"/><Relationship Id="rId7"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47.jp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vitalitylivingcolllege.info" TargetMode="External"/><Relationship Id="rId5" Type="http://schemas.openxmlformats.org/officeDocument/2006/relationships/image" Target="../media/image3.jpe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vitalitylivingcolllege.inf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hyperlink" Target="vitalitylivingcolllege.info" TargetMode="External"/><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0.sv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vitalitylivingcolllege.info" TargetMode="External"/><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5.sv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vitalitylivingcolllege.info" TargetMode="External"/><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73.png"/><Relationship Id="rId4" Type="http://schemas.openxmlformats.org/officeDocument/2006/relationships/image" Target="../media/image7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hyperlink" Target="vitalitylivingcolllege.info"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vitalitylivingcolllege.inf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webp"/><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hyperlink" Target="vitalitylivingcolllege.info" TargetMode="External"/><Relationship Id="rId5" Type="http://schemas.microsoft.com/office/2007/relationships/hdphoto" Target="../media/hdphoto2.wdp"/><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hyperlink" Target="vitalitylivingcolllege.info" TargetMode="Externa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vitalitylivingcolllege.info" TargetMode="Externa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vitalitylivingcolllege.info"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vitalitylivingcolllege.info"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3.jpeg"/><Relationship Id="rId4" Type="http://schemas.openxmlformats.org/officeDocument/2006/relationships/image" Target="../media/image93.jpg"/></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vitalitylivingcolllege.info" TargetMode="External"/><Relationship Id="rId5" Type="http://schemas.openxmlformats.org/officeDocument/2006/relationships/image" Target="../media/image3.jpeg"/><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vitalitylivingcolllege.inf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21DB3-96F4-E868-4523-CA784BBF3333}"/>
              </a:ext>
            </a:extLst>
          </p:cNvPr>
          <p:cNvPicPr>
            <a:picLocks noChangeAspect="1"/>
          </p:cNvPicPr>
          <p:nvPr/>
        </p:nvPicPr>
        <p:blipFill>
          <a:blip r:embed="rId2" cstate="print">
            <a:extLst>
              <a:ext uri="{28A0092B-C50C-407E-A947-70E740481C1C}">
                <a14:useLocalDpi xmlns:a14="http://schemas.microsoft.com/office/drawing/2010/main" val="0"/>
              </a:ext>
            </a:extLst>
          </a:blip>
          <a:srcRect t="965" r="25194" b="17074"/>
          <a:stretch>
            <a:fillRect/>
          </a:stretch>
        </p:blipFill>
        <p:spPr>
          <a:xfrm>
            <a:off x="267447" y="281331"/>
            <a:ext cx="17751187" cy="9724338"/>
          </a:xfrm>
          <a:prstGeom prst="rect">
            <a:avLst/>
          </a:prstGeom>
          <a:blipFill dpi="0" rotWithShape="1">
            <a:blip r:embed="rId3">
              <a:alphaModFix amt="24000"/>
            </a:blip>
            <a:srcRect/>
            <a:stretch>
              <a:fillRect/>
            </a:stretch>
          </a:blipFill>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4" name="Rectangle 3">
            <a:extLst>
              <a:ext uri="{FF2B5EF4-FFF2-40B4-BE49-F238E27FC236}">
                <a16:creationId xmlns:a16="http://schemas.microsoft.com/office/drawing/2014/main" id="{23FA508D-07D2-FB0F-86D0-F46929DEDDA5}"/>
              </a:ext>
            </a:extLst>
          </p:cNvPr>
          <p:cNvSpPr/>
          <p:nvPr/>
        </p:nvSpPr>
        <p:spPr>
          <a:xfrm>
            <a:off x="2591272" y="3055268"/>
            <a:ext cx="13105456" cy="3888432"/>
          </a:xfrm>
          <a:prstGeom prst="rect">
            <a:avLst/>
          </a:prstGeom>
          <a:solidFill>
            <a:srgbClr val="67B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p:cNvSpPr txBox="1"/>
          <p:nvPr/>
        </p:nvSpPr>
        <p:spPr>
          <a:xfrm>
            <a:off x="1" y="2571582"/>
            <a:ext cx="18287999" cy="2304285"/>
          </a:xfrm>
          <a:prstGeom prst="rect">
            <a:avLst/>
          </a:prstGeom>
        </p:spPr>
        <p:txBody>
          <a:bodyPr wrap="square" lIns="0" tIns="0" rIns="0" bIns="0" rtlCol="0" anchor="t">
            <a:spAutoFit/>
          </a:bodyPr>
          <a:lstStyle/>
          <a:p>
            <a:pPr algn="ctr" defTabSz="914378">
              <a:lnSpc>
                <a:spcPts val="20522"/>
              </a:lnSpc>
            </a:pPr>
            <a:r>
              <a:rPr lang="en-US" sz="9825" dirty="0">
                <a:solidFill>
                  <a:schemeClr val="bg1"/>
                </a:solidFill>
                <a:latin typeface="Calibri"/>
                <a:cs typeface="Myriad Pro 1" charset="0"/>
                <a:sym typeface="Graphik"/>
              </a:rPr>
              <a:t>FREEDOM FROM STRESS</a:t>
            </a:r>
          </a:p>
        </p:txBody>
      </p:sp>
      <p:sp>
        <p:nvSpPr>
          <p:cNvPr id="13" name="TextBox 8"/>
          <p:cNvSpPr txBox="1"/>
          <p:nvPr/>
        </p:nvSpPr>
        <p:spPr>
          <a:xfrm>
            <a:off x="1" y="5220155"/>
            <a:ext cx="18287999" cy="615040"/>
          </a:xfrm>
          <a:prstGeom prst="rect">
            <a:avLst/>
          </a:prstGeom>
        </p:spPr>
        <p:txBody>
          <a:bodyPr wrap="square" lIns="0" tIns="0" rIns="0" bIns="0" rtlCol="0" anchor="t">
            <a:spAutoFit/>
          </a:bodyPr>
          <a:lstStyle/>
          <a:p>
            <a:pPr algn="ctr" defTabSz="914378">
              <a:lnSpc>
                <a:spcPts val="3874"/>
              </a:lnSpc>
            </a:pPr>
            <a:r>
              <a:rPr lang="en-US" sz="7088" spc="401" dirty="0">
                <a:solidFill>
                  <a:schemeClr val="bg1"/>
                </a:solidFill>
                <a:latin typeface="Calibri"/>
                <a:sym typeface="Graphik"/>
              </a:rPr>
              <a:t>THE ULTIMATE PATH TO PEACE</a:t>
            </a:r>
          </a:p>
        </p:txBody>
      </p:sp>
      <p:sp>
        <p:nvSpPr>
          <p:cNvPr id="14" name="TextBox 4">
            <a:extLst>
              <a:ext uri="{FF2B5EF4-FFF2-40B4-BE49-F238E27FC236}">
                <a16:creationId xmlns:a16="http://schemas.microsoft.com/office/drawing/2014/main" id="{B58C6248-6CF1-8E44-9AEF-4A00818FE2A2}"/>
              </a:ext>
            </a:extLst>
          </p:cNvPr>
          <p:cNvSpPr txBox="1"/>
          <p:nvPr/>
        </p:nvSpPr>
        <p:spPr>
          <a:xfrm>
            <a:off x="1" y="5638776"/>
            <a:ext cx="18287999" cy="853823"/>
          </a:xfrm>
          <a:prstGeom prst="rect">
            <a:avLst/>
          </a:prstGeom>
        </p:spPr>
        <p:txBody>
          <a:bodyPr wrap="square" lIns="0" tIns="0" rIns="0" bIns="0" rtlCol="0" anchor="t">
            <a:spAutoFit/>
          </a:bodyPr>
          <a:lstStyle/>
          <a:p>
            <a:pPr algn="ctr" defTabSz="914378">
              <a:lnSpc>
                <a:spcPct val="150000"/>
              </a:lnSpc>
            </a:pPr>
            <a:r>
              <a:rPr lang="en-US" sz="4125" dirty="0">
                <a:solidFill>
                  <a:schemeClr val="bg1"/>
                </a:solidFill>
                <a:latin typeface="Calibri"/>
                <a:sym typeface="Graphik"/>
              </a:rPr>
              <a:t>With Emotional Freedom Techniques (EFT</a:t>
            </a:r>
            <a:r>
              <a:rPr lang="en-US" sz="4125" dirty="0">
                <a:solidFill>
                  <a:schemeClr val="bg1"/>
                </a:solidFill>
                <a:sym typeface="Graphik"/>
              </a:rPr>
              <a:t>) &amp; Energy Flow® </a:t>
            </a:r>
            <a:endParaRPr lang="en-US" sz="4125" dirty="0">
              <a:solidFill>
                <a:schemeClr val="bg1"/>
              </a:solidFill>
              <a:latin typeface="Calibri"/>
              <a:sym typeface="Graphik"/>
            </a:endParaRPr>
          </a:p>
        </p:txBody>
      </p:sp>
      <p:sp>
        <p:nvSpPr>
          <p:cNvPr id="16" name="Shape 180">
            <a:extLst>
              <a:ext uri="{FF2B5EF4-FFF2-40B4-BE49-F238E27FC236}">
                <a16:creationId xmlns:a16="http://schemas.microsoft.com/office/drawing/2014/main" id="{BD507155-146A-D145-BCCF-F41FF770F263}"/>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7" name="TextBox 16">
            <a:extLst>
              <a:ext uri="{FF2B5EF4-FFF2-40B4-BE49-F238E27FC236}">
                <a16:creationId xmlns:a16="http://schemas.microsoft.com/office/drawing/2014/main" id="{6DA88046-701B-AAED-3D6F-45476A33944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FAST &amp; EASY PATH TO PEACE &amp; CALM</a:t>
            </a:r>
          </a:p>
        </p:txBody>
      </p:sp>
    </p:spTree>
    <p:extLst>
      <p:ext uri="{BB962C8B-B14F-4D97-AF65-F5344CB8AC3E}">
        <p14:creationId xmlns:p14="http://schemas.microsoft.com/office/powerpoint/2010/main" val="138830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TextBox 5">
            <a:extLst>
              <a:ext uri="{FF2B5EF4-FFF2-40B4-BE49-F238E27FC236}">
                <a16:creationId xmlns:a16="http://schemas.microsoft.com/office/drawing/2014/main" id="{519BD671-E22F-2AB8-F5D4-5666FB606052}"/>
              </a:ext>
            </a:extLst>
          </p:cNvPr>
          <p:cNvSpPr txBox="1"/>
          <p:nvPr/>
        </p:nvSpPr>
        <p:spPr>
          <a:xfrm>
            <a:off x="1600202" y="3271456"/>
            <a:ext cx="15335045" cy="3539559"/>
          </a:xfrm>
          <a:prstGeom prst="rect">
            <a:avLst/>
          </a:prstGeom>
        </p:spPr>
        <p:txBody>
          <a:bodyPr wrap="square" lIns="0" tIns="0" rIns="0" bIns="0" rtlCol="0" anchor="t">
            <a:spAutoFit/>
          </a:bodyPr>
          <a:lstStyle/>
          <a:p>
            <a:pPr marL="540000" indent="-540000" defTabSz="914378">
              <a:spcBef>
                <a:spcPts val="1200"/>
              </a:spcBef>
              <a:buFont typeface="Arial" panose="020B0604020202020204" pitchFamily="34" charset="0"/>
              <a:buChar char="•"/>
            </a:pPr>
            <a:r>
              <a:rPr lang="en-IN" sz="4000" dirty="0">
                <a:solidFill>
                  <a:srgbClr val="0D0D0D"/>
                </a:solidFill>
                <a:latin typeface="Calibri"/>
                <a:sym typeface="Graphik"/>
              </a:rPr>
              <a:t>Experience calm and gain freedom from stress.</a:t>
            </a:r>
          </a:p>
          <a:p>
            <a:pPr marL="540000" indent="-540000" defTabSz="914378">
              <a:spcBef>
                <a:spcPts val="1200"/>
              </a:spcBef>
              <a:buFont typeface="Arial" panose="020B0604020202020204" pitchFamily="34" charset="0"/>
              <a:buChar char="•"/>
            </a:pPr>
            <a:r>
              <a:rPr lang="en-IN" sz="4000" dirty="0">
                <a:solidFill>
                  <a:srgbClr val="0D0D0D"/>
                </a:solidFill>
                <a:latin typeface="Calibri"/>
                <a:sym typeface="Graphik"/>
              </a:rPr>
              <a:t>Understand what is stress and how it is affecting your life.</a:t>
            </a:r>
          </a:p>
          <a:p>
            <a:pPr marL="540000" indent="-540000" defTabSz="914378">
              <a:spcBef>
                <a:spcPts val="1200"/>
              </a:spcBef>
              <a:buFont typeface="Arial" panose="020B0604020202020204" pitchFamily="34" charset="0"/>
              <a:buChar char="•"/>
            </a:pPr>
            <a:r>
              <a:rPr lang="en-US" sz="4000" dirty="0">
                <a:solidFill>
                  <a:srgbClr val="0D0D0D"/>
                </a:solidFill>
                <a:latin typeface="Calibri"/>
                <a:sym typeface="Graphik"/>
              </a:rPr>
              <a:t>Learn practical</a:t>
            </a:r>
            <a:r>
              <a:rPr lang="en-IN" sz="4000" dirty="0">
                <a:solidFill>
                  <a:srgbClr val="0D0D0D"/>
                </a:solidFill>
                <a:latin typeface="Calibri"/>
                <a:sym typeface="Graphik"/>
              </a:rPr>
              <a:t> ways to cope with stress to lead a calmer life.</a:t>
            </a:r>
          </a:p>
          <a:p>
            <a:pPr marL="540000" indent="-540000" defTabSz="914378">
              <a:spcBef>
                <a:spcPts val="1200"/>
              </a:spcBef>
              <a:buFont typeface="Arial" panose="020B0604020202020204" pitchFamily="34" charset="0"/>
              <a:buChar char="•"/>
            </a:pPr>
            <a:r>
              <a:rPr lang="en-IN" sz="4000" dirty="0">
                <a:solidFill>
                  <a:srgbClr val="0D0D0D"/>
                </a:solidFill>
                <a:latin typeface="Calibri" panose="020F0502020204030204" pitchFamily="34" charset="0"/>
              </a:rPr>
              <a:t>Explore </a:t>
            </a:r>
            <a:r>
              <a:rPr lang="en-US" sz="4001" dirty="0">
                <a:latin typeface="Calibri" panose="020F0502020204030204" pitchFamily="34" charset="0"/>
                <a:cs typeface="Calibri" panose="020F0502020204030204" pitchFamily="34" charset="0"/>
              </a:rPr>
              <a:t>Energy Flow® and </a:t>
            </a:r>
            <a:r>
              <a:rPr lang="en-IN" sz="4000" dirty="0">
                <a:solidFill>
                  <a:srgbClr val="0D0D0D"/>
                </a:solidFill>
                <a:effectLst/>
                <a:latin typeface="Calibri" panose="020F0502020204030204" pitchFamily="34" charset="0"/>
              </a:rPr>
              <a:t>Emotional Freedom Techniques (EFT) to find harmony, peace and balance.</a:t>
            </a:r>
            <a:endParaRPr lang="en-IN" sz="4000" dirty="0">
              <a:solidFill>
                <a:srgbClr val="0D0D0D"/>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2" name="Rectangle 1">
            <a:extLst>
              <a:ext uri="{FF2B5EF4-FFF2-40B4-BE49-F238E27FC236}">
                <a16:creationId xmlns:a16="http://schemas.microsoft.com/office/drawing/2014/main" id="{176550A2-ECCF-B124-46DF-CA15897A1A8A}"/>
              </a:ext>
            </a:extLst>
          </p:cNvPr>
          <p:cNvSpPr/>
          <p:nvPr/>
        </p:nvSpPr>
        <p:spPr>
          <a:xfrm>
            <a:off x="1537251" y="1720085"/>
            <a:ext cx="16470601" cy="923330"/>
          </a:xfrm>
          <a:prstGeom prst="rect">
            <a:avLst/>
          </a:prstGeom>
        </p:spPr>
        <p:txBody>
          <a:bodyPr wrap="square">
            <a:spAutoFit/>
          </a:bodyPr>
          <a:lstStyle/>
          <a:p>
            <a:r>
              <a:rPr lang="en-US" sz="5400" b="1" dirty="0">
                <a:solidFill>
                  <a:srgbClr val="41B1FF"/>
                </a:solidFill>
                <a:latin typeface="Calibri" panose="020F0502020204030204" pitchFamily="34" charset="0"/>
                <a:cs typeface="Calibri" panose="020F0502020204030204" pitchFamily="34" charset="0"/>
              </a:rPr>
              <a:t>THIS MASTERCLASS IS FOR THOSE WHO WANT TO:</a:t>
            </a:r>
          </a:p>
        </p:txBody>
      </p:sp>
      <p:sp>
        <p:nvSpPr>
          <p:cNvPr id="3" name="HELP YOURSELF &amp; OTHERS HEAL WITH EFT">
            <a:extLst>
              <a:ext uri="{FF2B5EF4-FFF2-40B4-BE49-F238E27FC236}">
                <a16:creationId xmlns:a16="http://schemas.microsoft.com/office/drawing/2014/main" id="{C8EEE5FB-A3FF-BFC6-F6A0-FA67EC8C059C}"/>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E286486D-5ED4-1F4F-DCFA-A30A85AE10D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064415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E9D09-6225-EB74-A9F3-DAA34C495C06}"/>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C426D2C3-2672-C6D2-AA4C-324946A95E80}"/>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8" name="Picture 7">
            <a:extLst>
              <a:ext uri="{FF2B5EF4-FFF2-40B4-BE49-F238E27FC236}">
                <a16:creationId xmlns:a16="http://schemas.microsoft.com/office/drawing/2014/main" id="{593A24EA-9307-0F46-DFE3-FF831C8B7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279" y="2983260"/>
            <a:ext cx="4532143" cy="6410386"/>
          </a:xfrm>
          <a:prstGeom prst="rect">
            <a:avLst/>
          </a:prstGeom>
        </p:spPr>
      </p:pic>
      <p:sp>
        <p:nvSpPr>
          <p:cNvPr id="11" name="Google Shape;789;p72">
            <a:extLst>
              <a:ext uri="{FF2B5EF4-FFF2-40B4-BE49-F238E27FC236}">
                <a16:creationId xmlns:a16="http://schemas.microsoft.com/office/drawing/2014/main" id="{1F926309-4019-7004-3EBC-8F966EAAECFB}"/>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6DBC3EC3-2D31-D636-8D45-23318ABAF8C1}"/>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BAA584FE-2577-EC35-CD60-9DB56513AAD3}"/>
              </a:ext>
            </a:extLst>
          </p:cNvPr>
          <p:cNvSpPr/>
          <p:nvPr/>
        </p:nvSpPr>
        <p:spPr>
          <a:xfrm>
            <a:off x="1524000" y="1485902"/>
            <a:ext cx="16078200" cy="1228413"/>
          </a:xfrm>
          <a:prstGeom prst="rect">
            <a:avLst/>
          </a:prstGeom>
        </p:spPr>
        <p:txBody>
          <a:bodyPr wrap="square">
            <a:spAutoFit/>
          </a:bodyPr>
          <a:lstStyle/>
          <a:p>
            <a:pPr defTabSz="914378">
              <a:lnSpc>
                <a:spcPts val="9713"/>
              </a:lnSpc>
              <a:defRPr/>
            </a:pPr>
            <a:r>
              <a:rPr lang="en-US" sz="6000" b="1" dirty="0">
                <a:solidFill>
                  <a:srgbClr val="41B1FF"/>
                </a:solidFill>
                <a:latin typeface="Calibri" panose="020F0502020204030204" pitchFamily="34" charset="0"/>
                <a:cs typeface="Calibri" panose="020F0502020204030204" pitchFamily="34" charset="0"/>
                <a:sym typeface="Graphik"/>
              </a:rPr>
              <a:t>WHAT WILL YOU LEARN:</a:t>
            </a:r>
          </a:p>
        </p:txBody>
      </p:sp>
      <p:sp>
        <p:nvSpPr>
          <p:cNvPr id="15" name="HELP YOURSELF &amp; OTHERS HEAL WITH EFT">
            <a:extLst>
              <a:ext uri="{FF2B5EF4-FFF2-40B4-BE49-F238E27FC236}">
                <a16:creationId xmlns:a16="http://schemas.microsoft.com/office/drawing/2014/main" id="{8997E3F1-8000-2DC0-2BEB-78820E96BE3A}"/>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B87ABC7B-9865-B4EB-581A-56356DE2B59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pic>
        <p:nvPicPr>
          <p:cNvPr id="4" name="Picture 3">
            <a:extLst>
              <a:ext uri="{FF2B5EF4-FFF2-40B4-BE49-F238E27FC236}">
                <a16:creationId xmlns:a16="http://schemas.microsoft.com/office/drawing/2014/main" id="{AFBB2911-CA91-0142-8DD0-D58CF78124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4578" y="2983260"/>
            <a:ext cx="4529622" cy="6406820"/>
          </a:xfrm>
          <a:prstGeom prst="rect">
            <a:avLst/>
          </a:prstGeom>
        </p:spPr>
      </p:pic>
      <p:pic>
        <p:nvPicPr>
          <p:cNvPr id="13" name="Picture 12">
            <a:extLst>
              <a:ext uri="{FF2B5EF4-FFF2-40B4-BE49-F238E27FC236}">
                <a16:creationId xmlns:a16="http://schemas.microsoft.com/office/drawing/2014/main" id="{10A95C39-109F-3391-043E-53949468F0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9223" y="2983260"/>
            <a:ext cx="4529622" cy="6406820"/>
          </a:xfrm>
          <a:prstGeom prst="rect">
            <a:avLst/>
          </a:prstGeom>
        </p:spPr>
      </p:pic>
    </p:spTree>
    <p:extLst>
      <p:ext uri="{BB962C8B-B14F-4D97-AF65-F5344CB8AC3E}">
        <p14:creationId xmlns:p14="http://schemas.microsoft.com/office/powerpoint/2010/main" val="722423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A11EAD4C-7D27-134C-BF0E-A025719100F5}"/>
              </a:ext>
            </a:extLst>
          </p:cNvPr>
          <p:cNvSpPr/>
          <p:nvPr/>
        </p:nvSpPr>
        <p:spPr>
          <a:xfrm>
            <a:off x="0" y="3250674"/>
            <a:ext cx="18288000" cy="3785652"/>
          </a:xfrm>
          <a:prstGeom prst="rect">
            <a:avLst/>
          </a:prstGeom>
        </p:spPr>
        <p:txBody>
          <a:bodyPr wrap="square">
            <a:spAutoFit/>
          </a:bodyPr>
          <a:lstStyle/>
          <a:p>
            <a:pPr algn="ctr" defTabSz="914378"/>
            <a:r>
              <a:rPr lang="en-US" sz="6000" dirty="0">
                <a:solidFill>
                  <a:schemeClr val="tx1">
                    <a:lumMod val="65000"/>
                    <a:lumOff val="35000"/>
                  </a:schemeClr>
                </a:solidFill>
                <a:latin typeface="Calibri"/>
                <a:cs typeface="Myriad Pro 1" charset="0"/>
                <a:sym typeface="Graphik"/>
              </a:rPr>
              <a:t>Your next step is to book </a:t>
            </a:r>
          </a:p>
          <a:p>
            <a:pPr algn="ctr" defTabSz="914378"/>
            <a:r>
              <a:rPr lang="en-US" sz="6000" b="1" u="sng" dirty="0">
                <a:solidFill>
                  <a:srgbClr val="42B0FF"/>
                </a:solidFill>
                <a:latin typeface="Calibri"/>
                <a:cs typeface="Myriad Pro 1" charset="0"/>
                <a:sym typeface="Graphik"/>
              </a:rPr>
              <a:t>a complimentary consultation call </a:t>
            </a:r>
            <a:r>
              <a:rPr lang="en-US" sz="6000" dirty="0">
                <a:solidFill>
                  <a:schemeClr val="tx1">
                    <a:lumMod val="65000"/>
                    <a:lumOff val="35000"/>
                  </a:schemeClr>
                </a:solidFill>
                <a:latin typeface="Calibri"/>
                <a:cs typeface="Myriad Pro 1" charset="0"/>
                <a:sym typeface="Graphik"/>
              </a:rPr>
              <a:t>with </a:t>
            </a:r>
          </a:p>
          <a:p>
            <a:pPr algn="ctr" defTabSz="914378"/>
            <a:r>
              <a:rPr lang="en-US" sz="6000" dirty="0">
                <a:solidFill>
                  <a:schemeClr val="tx1">
                    <a:lumMod val="65000"/>
                    <a:lumOff val="35000"/>
                  </a:schemeClr>
                </a:solidFill>
                <a:latin typeface="Calibri"/>
                <a:cs typeface="Myriad Pro 1" charset="0"/>
                <a:sym typeface="Graphik"/>
              </a:rPr>
              <a:t>myself and explore what you want and</a:t>
            </a:r>
          </a:p>
          <a:p>
            <a:pPr algn="ctr" defTabSz="914378"/>
            <a:r>
              <a:rPr lang="en-US" sz="6000" dirty="0">
                <a:solidFill>
                  <a:schemeClr val="tx1">
                    <a:lumMod val="65000"/>
                    <a:lumOff val="35000"/>
                  </a:schemeClr>
                </a:solidFill>
                <a:latin typeface="Calibri"/>
                <a:cs typeface="Myriad Pro 1" charset="0"/>
                <a:sym typeface="Graphik"/>
              </a:rPr>
              <a:t>how I can support you to get it.</a:t>
            </a:r>
            <a:endParaRPr lang="en-US" sz="6000" i="1" dirty="0">
              <a:solidFill>
                <a:schemeClr val="tx1">
                  <a:lumMod val="65000"/>
                  <a:lumOff val="35000"/>
                </a:schemeClr>
              </a:solidFill>
              <a:latin typeface="Myriad Pro 1" charset="0"/>
              <a:cs typeface="Myriad Pro 1" charset="0"/>
              <a:sym typeface="Graphik"/>
            </a:endParaRPr>
          </a:p>
        </p:txBody>
      </p:sp>
      <p:sp>
        <p:nvSpPr>
          <p:cNvPr id="10" name="Shape 180">
            <a:extLst>
              <a:ext uri="{FF2B5EF4-FFF2-40B4-BE49-F238E27FC236}">
                <a16:creationId xmlns:a16="http://schemas.microsoft.com/office/drawing/2014/main" id="{F70B657E-5521-1559-C417-A4A450A8207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570C048A-6C2B-A564-3196-063B6ABD34F8}"/>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85EE6825-F863-AFED-9E3B-28E2508A8490}"/>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0769922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A11EAD4C-7D27-134C-BF0E-A025719100F5}"/>
              </a:ext>
            </a:extLst>
          </p:cNvPr>
          <p:cNvSpPr/>
          <p:nvPr/>
        </p:nvSpPr>
        <p:spPr>
          <a:xfrm>
            <a:off x="1320052" y="2983260"/>
            <a:ext cx="15621002" cy="3785652"/>
          </a:xfrm>
          <a:prstGeom prst="rect">
            <a:avLst/>
          </a:prstGeom>
        </p:spPr>
        <p:txBody>
          <a:bodyPr wrap="square">
            <a:spAutoFit/>
          </a:bodyPr>
          <a:lstStyle/>
          <a:p>
            <a:pPr algn="ctr" defTabSz="914378"/>
            <a:r>
              <a:rPr lang="en-US" sz="6000" dirty="0">
                <a:solidFill>
                  <a:schemeClr val="tx1">
                    <a:lumMod val="65000"/>
                    <a:lumOff val="35000"/>
                  </a:schemeClr>
                </a:solidFill>
                <a:latin typeface="Calibri"/>
                <a:cs typeface="Myriad Pro 1" charset="0"/>
                <a:sym typeface="Graphik"/>
              </a:rPr>
              <a:t>We will speak for roughly </a:t>
            </a:r>
            <a:r>
              <a:rPr lang="en-US" sz="6000" b="1" dirty="0">
                <a:solidFill>
                  <a:srgbClr val="42B0FF"/>
                </a:solidFill>
                <a:latin typeface="Calibri"/>
                <a:cs typeface="Myriad Pro 1" charset="0"/>
                <a:sym typeface="Graphik"/>
              </a:rPr>
              <a:t>45 minutes</a:t>
            </a:r>
            <a:r>
              <a:rPr lang="en-US" sz="6000" dirty="0">
                <a:solidFill>
                  <a:srgbClr val="42B0FF"/>
                </a:solidFill>
                <a:latin typeface="Calibri"/>
                <a:cs typeface="Myriad Pro 1" charset="0"/>
                <a:sym typeface="Graphik"/>
              </a:rPr>
              <a:t>,</a:t>
            </a:r>
          </a:p>
          <a:p>
            <a:pPr algn="ctr" defTabSz="914378"/>
            <a:r>
              <a:rPr lang="en-US" sz="6000" dirty="0">
                <a:solidFill>
                  <a:schemeClr val="tx1">
                    <a:lumMod val="65000"/>
                    <a:lumOff val="35000"/>
                  </a:schemeClr>
                </a:solidFill>
                <a:latin typeface="Calibri"/>
                <a:cs typeface="Myriad Pro 1" charset="0"/>
                <a:sym typeface="Graphik"/>
              </a:rPr>
              <a:t>where you will get an assessment of </a:t>
            </a:r>
          </a:p>
          <a:p>
            <a:pPr algn="ctr" defTabSz="914378"/>
            <a:r>
              <a:rPr lang="en-US" sz="6000" dirty="0">
                <a:solidFill>
                  <a:schemeClr val="tx1">
                    <a:lumMod val="65000"/>
                    <a:lumOff val="35000"/>
                  </a:schemeClr>
                </a:solidFill>
                <a:latin typeface="Calibri"/>
                <a:cs typeface="Myriad Pro 1" charset="0"/>
                <a:sym typeface="Graphik"/>
              </a:rPr>
              <a:t>where you are, what you want and how </a:t>
            </a:r>
          </a:p>
          <a:p>
            <a:pPr algn="ctr" defTabSz="914378"/>
            <a:r>
              <a:rPr lang="en-US" sz="6000" dirty="0">
                <a:solidFill>
                  <a:schemeClr val="tx1">
                    <a:lumMod val="65000"/>
                    <a:lumOff val="35000"/>
                  </a:schemeClr>
                </a:solidFill>
                <a:latin typeface="Calibri"/>
                <a:cs typeface="Myriad Pro 1" charset="0"/>
                <a:sym typeface="Graphik"/>
              </a:rPr>
              <a:t>you can </a:t>
            </a:r>
            <a:r>
              <a:rPr lang="en-US" sz="6000" b="1" dirty="0">
                <a:solidFill>
                  <a:srgbClr val="42B0FF"/>
                </a:solidFill>
                <a:latin typeface="Calibri"/>
                <a:cs typeface="Myriad Pro 1" charset="0"/>
                <a:sym typeface="Graphik"/>
              </a:rPr>
              <a:t>get what you want</a:t>
            </a:r>
            <a:r>
              <a:rPr lang="en-US" sz="6000" dirty="0">
                <a:solidFill>
                  <a:schemeClr val="tx1">
                    <a:lumMod val="65000"/>
                    <a:lumOff val="35000"/>
                  </a:schemeClr>
                </a:solidFill>
                <a:latin typeface="Calibri"/>
                <a:cs typeface="Myriad Pro 1" charset="0"/>
                <a:sym typeface="Graphik"/>
              </a:rPr>
              <a:t>. </a:t>
            </a:r>
          </a:p>
        </p:txBody>
      </p:sp>
      <p:sp>
        <p:nvSpPr>
          <p:cNvPr id="10" name="Shape 180">
            <a:extLst>
              <a:ext uri="{FF2B5EF4-FFF2-40B4-BE49-F238E27FC236}">
                <a16:creationId xmlns:a16="http://schemas.microsoft.com/office/drawing/2014/main" id="{F70B657E-5521-1559-C417-A4A450A8207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1E7B176E-BDAE-0951-9043-3A4CFF8CC9E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D6454A8D-924F-80E8-95C9-7A811E116CF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828218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225A8-86F3-E7FD-5EA4-984A622AECE9}"/>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9490A3D2-54AB-5C70-F8B5-487F82865DC2}"/>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145F70FC-C17F-63CA-C9BA-7E5F8C7111F2}"/>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8F4777DF-80A2-733D-5293-8614B454E0F3}"/>
              </a:ext>
            </a:extLst>
          </p:cNvPr>
          <p:cNvSpPr/>
          <p:nvPr/>
        </p:nvSpPr>
        <p:spPr>
          <a:xfrm>
            <a:off x="1320052" y="2259533"/>
            <a:ext cx="15621002" cy="5632311"/>
          </a:xfrm>
          <a:prstGeom prst="rect">
            <a:avLst/>
          </a:prstGeom>
        </p:spPr>
        <p:txBody>
          <a:bodyPr wrap="square">
            <a:spAutoFit/>
          </a:bodyPr>
          <a:lstStyle/>
          <a:p>
            <a:pPr algn="ctr" defTabSz="914378"/>
            <a:r>
              <a:rPr lang="en-US" sz="6000" dirty="0">
                <a:solidFill>
                  <a:schemeClr val="tx1">
                    <a:lumMod val="65000"/>
                    <a:lumOff val="35000"/>
                  </a:schemeClr>
                </a:solidFill>
                <a:latin typeface="Calibri"/>
                <a:cs typeface="Myriad Pro 1" charset="0"/>
                <a:sym typeface="Graphik"/>
              </a:rPr>
              <a:t>We will explore what are your </a:t>
            </a:r>
          </a:p>
          <a:p>
            <a:pPr algn="ctr" defTabSz="914378"/>
            <a:r>
              <a:rPr lang="en-US" sz="6000" dirty="0">
                <a:solidFill>
                  <a:schemeClr val="tx1">
                    <a:lumMod val="65000"/>
                    <a:lumOff val="35000"/>
                  </a:schemeClr>
                </a:solidFill>
                <a:latin typeface="Calibri"/>
                <a:cs typeface="Myriad Pro 1" charset="0"/>
                <a:sym typeface="Graphik"/>
              </a:rPr>
              <a:t>best next steps based on your </a:t>
            </a:r>
          </a:p>
          <a:p>
            <a:pPr algn="ctr" defTabSz="914378"/>
            <a:r>
              <a:rPr lang="en-US" sz="6000" dirty="0">
                <a:solidFill>
                  <a:schemeClr val="tx1">
                    <a:lumMod val="65000"/>
                    <a:lumOff val="35000"/>
                  </a:schemeClr>
                </a:solidFill>
                <a:latin typeface="Calibri"/>
                <a:cs typeface="Myriad Pro 1" charset="0"/>
                <a:sym typeface="Graphik"/>
              </a:rPr>
              <a:t>personal situation, which could be either attending </a:t>
            </a:r>
            <a:r>
              <a:rPr lang="en-US" sz="6000" b="1" u="sng" dirty="0">
                <a:solidFill>
                  <a:srgbClr val="42B0FF"/>
                </a:solidFill>
                <a:latin typeface="Calibri"/>
                <a:cs typeface="Myriad Pro 1" charset="0"/>
                <a:sym typeface="Graphik"/>
              </a:rPr>
              <a:t>THE FREEDOM CODE</a:t>
            </a:r>
            <a:r>
              <a:rPr lang="en-US" sz="6000" b="1" dirty="0">
                <a:solidFill>
                  <a:schemeClr val="tx1">
                    <a:lumMod val="65000"/>
                    <a:lumOff val="35000"/>
                  </a:schemeClr>
                </a:solidFill>
                <a:latin typeface="Calibri"/>
                <a:cs typeface="Myriad Pro 1" charset="0"/>
                <a:sym typeface="Graphik"/>
              </a:rPr>
              <a:t>, </a:t>
            </a:r>
          </a:p>
          <a:p>
            <a:pPr algn="ctr" defTabSz="914378"/>
            <a:r>
              <a:rPr lang="en-US" sz="6000" dirty="0">
                <a:solidFill>
                  <a:schemeClr val="tx1">
                    <a:lumMod val="65000"/>
                    <a:lumOff val="35000"/>
                  </a:schemeClr>
                </a:solidFill>
                <a:latin typeface="Calibri"/>
                <a:cs typeface="Myriad Pro 1" charset="0"/>
                <a:sym typeface="Graphik"/>
              </a:rPr>
              <a:t>or embarking on a one-to-one </a:t>
            </a:r>
            <a:r>
              <a:rPr lang="en-US" sz="6000" dirty="0" err="1">
                <a:solidFill>
                  <a:schemeClr val="tx1">
                    <a:lumMod val="65000"/>
                    <a:lumOff val="35000"/>
                  </a:schemeClr>
                </a:solidFill>
                <a:latin typeface="Calibri"/>
                <a:cs typeface="Myriad Pro 1" charset="0"/>
                <a:sym typeface="Graphik"/>
              </a:rPr>
              <a:t>customised</a:t>
            </a:r>
            <a:r>
              <a:rPr lang="en-US" sz="6000" dirty="0">
                <a:solidFill>
                  <a:schemeClr val="tx1">
                    <a:lumMod val="65000"/>
                    <a:lumOff val="35000"/>
                  </a:schemeClr>
                </a:solidFill>
                <a:latin typeface="Calibri"/>
                <a:cs typeface="Myriad Pro 1" charset="0"/>
                <a:sym typeface="Graphik"/>
              </a:rPr>
              <a:t/>
            </a:r>
          </a:p>
          <a:p>
            <a:pPr algn="ctr" defTabSz="914378"/>
            <a:r>
              <a:rPr lang="en-US" sz="6000" dirty="0">
                <a:solidFill>
                  <a:schemeClr val="tx1">
                    <a:lumMod val="65000"/>
                    <a:lumOff val="35000"/>
                  </a:schemeClr>
                </a:solidFill>
                <a:latin typeface="Calibri"/>
                <a:cs typeface="Myriad Pro 1" charset="0"/>
                <a:sym typeface="Graphik"/>
              </a:rPr>
              <a:t>transformation journey.</a:t>
            </a:r>
          </a:p>
        </p:txBody>
      </p:sp>
      <p:sp>
        <p:nvSpPr>
          <p:cNvPr id="10" name="Shape 180">
            <a:extLst>
              <a:ext uri="{FF2B5EF4-FFF2-40B4-BE49-F238E27FC236}">
                <a16:creationId xmlns:a16="http://schemas.microsoft.com/office/drawing/2014/main" id="{B8F352C5-9ED4-078F-9EC5-8679BD88547C}"/>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50C7153F-EE9D-F54E-4188-8EBA0B9E7F9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5407C1A1-8021-141F-0CAF-C1B13CCEFB4A}"/>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142292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E67A91-2310-4BCB-F929-E43F14A9B8E7}"/>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79F40F7E-9D0D-1836-C5E6-5001CC008A09}"/>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A637D080-CB1C-2EC5-A005-B68D5B56D3C3}"/>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55C80F48-58F7-3A32-110D-56C1F191ED56}"/>
              </a:ext>
            </a:extLst>
          </p:cNvPr>
          <p:cNvSpPr/>
          <p:nvPr/>
        </p:nvSpPr>
        <p:spPr>
          <a:xfrm>
            <a:off x="1320052" y="2259533"/>
            <a:ext cx="15621002" cy="4708981"/>
          </a:xfrm>
          <a:prstGeom prst="rect">
            <a:avLst/>
          </a:prstGeom>
        </p:spPr>
        <p:txBody>
          <a:bodyPr wrap="square">
            <a:spAutoFit/>
          </a:bodyPr>
          <a:lstStyle/>
          <a:p>
            <a:pPr algn="ctr" defTabSz="914378"/>
            <a:r>
              <a:rPr lang="en-US" sz="6000" dirty="0">
                <a:solidFill>
                  <a:schemeClr val="tx1">
                    <a:lumMod val="65000"/>
                    <a:lumOff val="35000"/>
                  </a:schemeClr>
                </a:solidFill>
                <a:latin typeface="Calibri"/>
                <a:cs typeface="Myriad Pro 1" charset="0"/>
                <a:sym typeface="Graphik"/>
              </a:rPr>
              <a:t>We will explore what are your </a:t>
            </a:r>
          </a:p>
          <a:p>
            <a:pPr algn="ctr" defTabSz="914378"/>
            <a:r>
              <a:rPr lang="en-US" sz="6000" dirty="0">
                <a:solidFill>
                  <a:schemeClr val="tx1">
                    <a:lumMod val="65000"/>
                    <a:lumOff val="35000"/>
                  </a:schemeClr>
                </a:solidFill>
                <a:latin typeface="Calibri"/>
                <a:cs typeface="Myriad Pro 1" charset="0"/>
                <a:sym typeface="Graphik"/>
              </a:rPr>
              <a:t>best next steps based on your </a:t>
            </a:r>
          </a:p>
          <a:p>
            <a:pPr algn="ctr" defTabSz="914378"/>
            <a:r>
              <a:rPr lang="en-US" sz="6000" dirty="0">
                <a:solidFill>
                  <a:schemeClr val="tx1">
                    <a:lumMod val="65000"/>
                    <a:lumOff val="35000"/>
                  </a:schemeClr>
                </a:solidFill>
                <a:latin typeface="Calibri"/>
                <a:cs typeface="Myriad Pro 1" charset="0"/>
                <a:sym typeface="Graphik"/>
              </a:rPr>
              <a:t>personal situation, which is to explore the </a:t>
            </a:r>
          </a:p>
          <a:p>
            <a:pPr algn="ctr" defTabSz="914378"/>
            <a:r>
              <a:rPr lang="en-US" sz="6000" b="1" u="sng" dirty="0">
                <a:solidFill>
                  <a:srgbClr val="42B0FF"/>
                </a:solidFill>
                <a:latin typeface="Calibri"/>
                <a:cs typeface="Myriad Pro 1" charset="0"/>
                <a:sym typeface="Graphik"/>
              </a:rPr>
              <a:t>THE FREEDOM CODE</a:t>
            </a:r>
            <a:r>
              <a:rPr lang="en-US" sz="6000" b="1" dirty="0">
                <a:solidFill>
                  <a:schemeClr val="tx1">
                    <a:lumMod val="65000"/>
                    <a:lumOff val="35000"/>
                  </a:schemeClr>
                </a:solidFill>
                <a:latin typeface="Calibri"/>
                <a:cs typeface="Myriad Pro 1" charset="0"/>
                <a:sym typeface="Graphik"/>
              </a:rPr>
              <a:t>, </a:t>
            </a:r>
            <a:r>
              <a:rPr lang="en-US" sz="6000" dirty="0">
                <a:solidFill>
                  <a:schemeClr val="tx1">
                    <a:lumMod val="65000"/>
                    <a:lumOff val="35000"/>
                  </a:schemeClr>
                </a:solidFill>
                <a:latin typeface="Calibri"/>
                <a:cs typeface="Myriad Pro 1" charset="0"/>
                <a:sym typeface="Graphik"/>
              </a:rPr>
              <a:t>one-to-one </a:t>
            </a:r>
            <a:r>
              <a:rPr lang="en-US" sz="6000" dirty="0" err="1">
                <a:solidFill>
                  <a:schemeClr val="tx1">
                    <a:lumMod val="65000"/>
                    <a:lumOff val="35000"/>
                  </a:schemeClr>
                </a:solidFill>
                <a:latin typeface="Calibri"/>
                <a:cs typeface="Myriad Pro 1" charset="0"/>
                <a:sym typeface="Graphik"/>
              </a:rPr>
              <a:t>customised</a:t>
            </a:r>
            <a:r>
              <a:rPr lang="en-US" sz="6000" dirty="0">
                <a:solidFill>
                  <a:schemeClr val="tx1">
                    <a:lumMod val="65000"/>
                    <a:lumOff val="35000"/>
                  </a:schemeClr>
                </a:solidFill>
                <a:latin typeface="Calibri"/>
                <a:cs typeface="Myriad Pro 1" charset="0"/>
                <a:sym typeface="Graphik"/>
              </a:rPr>
              <a:t/>
            </a:r>
          </a:p>
          <a:p>
            <a:pPr algn="ctr" defTabSz="914378"/>
            <a:r>
              <a:rPr lang="en-US" sz="6000" dirty="0">
                <a:solidFill>
                  <a:schemeClr val="tx1">
                    <a:lumMod val="65000"/>
                    <a:lumOff val="35000"/>
                  </a:schemeClr>
                </a:solidFill>
                <a:latin typeface="Calibri"/>
                <a:cs typeface="Myriad Pro 1" charset="0"/>
                <a:sym typeface="Graphik"/>
              </a:rPr>
              <a:t>transformation journey.</a:t>
            </a:r>
          </a:p>
        </p:txBody>
      </p:sp>
      <p:sp>
        <p:nvSpPr>
          <p:cNvPr id="10" name="Shape 180">
            <a:extLst>
              <a:ext uri="{FF2B5EF4-FFF2-40B4-BE49-F238E27FC236}">
                <a16:creationId xmlns:a16="http://schemas.microsoft.com/office/drawing/2014/main" id="{831768B7-984B-C06A-76D6-60C629BAF9B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046779D8-AF5E-FEEC-8FF9-0474413817D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3CDB0BBA-9C75-83C9-2A6D-6AE7706D3FA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9607674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79E0E-F5FC-3E85-89F3-E1DE7FEFEE32}"/>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F5FF28C6-4CDA-1A9D-4380-963B133025C3}"/>
              </a:ext>
            </a:extLst>
          </p:cNvPr>
          <p:cNvSpPr/>
          <p:nvPr/>
        </p:nvSpPr>
        <p:spPr>
          <a:xfrm>
            <a:off x="12024315" y="3408206"/>
            <a:ext cx="4642558" cy="3092220"/>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78377F-C76E-88F9-99BB-09E3EDEC4C91}"/>
              </a:ext>
            </a:extLst>
          </p:cNvPr>
          <p:cNvSpPr/>
          <p:nvPr/>
        </p:nvSpPr>
        <p:spPr>
          <a:xfrm>
            <a:off x="6727831" y="3408873"/>
            <a:ext cx="4642558" cy="3092220"/>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C147440-922B-6A13-3989-9FD52AE9BDF8}"/>
              </a:ext>
            </a:extLst>
          </p:cNvPr>
          <p:cNvSpPr/>
          <p:nvPr/>
        </p:nvSpPr>
        <p:spPr>
          <a:xfrm>
            <a:off x="1431346" y="3411099"/>
            <a:ext cx="4642558" cy="3092220"/>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81CB8245-820A-73AC-377C-68E73A952430}"/>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20C1BFC1-6E8C-6395-5670-2164C9F46B29}"/>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7" name="Rectangle 6">
            <a:extLst>
              <a:ext uri="{FF2B5EF4-FFF2-40B4-BE49-F238E27FC236}">
                <a16:creationId xmlns:a16="http://schemas.microsoft.com/office/drawing/2014/main" id="{FE0B32EB-5295-CD28-5004-F3DE9F7E18F8}"/>
              </a:ext>
            </a:extLst>
          </p:cNvPr>
          <p:cNvSpPr/>
          <p:nvPr/>
        </p:nvSpPr>
        <p:spPr>
          <a:xfrm>
            <a:off x="1157536" y="1493006"/>
            <a:ext cx="15972928" cy="1228413"/>
          </a:xfrm>
          <a:prstGeom prst="rect">
            <a:avLst/>
          </a:prstGeom>
        </p:spPr>
        <p:txBody>
          <a:bodyPr wrap="square">
            <a:spAutoFit/>
          </a:bodyPr>
          <a:lstStyle/>
          <a:p>
            <a:pPr algn="ctr" defTabSz="914378">
              <a:lnSpc>
                <a:spcPts val="9713"/>
              </a:lnSpc>
            </a:pPr>
            <a:r>
              <a:rPr lang="en-US" sz="6000" b="1" dirty="0">
                <a:solidFill>
                  <a:srgbClr val="41B1FF"/>
                </a:solidFill>
                <a:latin typeface="Calibri" panose="020F0502020204030204" pitchFamily="34" charset="0"/>
                <a:cs typeface="Calibri" panose="020F0502020204030204" pitchFamily="34" charset="0"/>
                <a:sym typeface="Graphik"/>
              </a:rPr>
              <a:t>YOU CAN CHOOSE THE FOLLOWING:</a:t>
            </a:r>
          </a:p>
        </p:txBody>
      </p:sp>
      <p:sp>
        <p:nvSpPr>
          <p:cNvPr id="9" name="Shape 180">
            <a:extLst>
              <a:ext uri="{FF2B5EF4-FFF2-40B4-BE49-F238E27FC236}">
                <a16:creationId xmlns:a16="http://schemas.microsoft.com/office/drawing/2014/main" id="{C94A71BC-38A7-CD0D-3603-539F1EF7DA2A}"/>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grpSp>
        <p:nvGrpSpPr>
          <p:cNvPr id="3" name="Group 9">
            <a:extLst>
              <a:ext uri="{FF2B5EF4-FFF2-40B4-BE49-F238E27FC236}">
                <a16:creationId xmlns:a16="http://schemas.microsoft.com/office/drawing/2014/main" id="{C2F95055-8350-F4E4-3A5A-F6CD569E0C86}"/>
              </a:ext>
            </a:extLst>
          </p:cNvPr>
          <p:cNvGrpSpPr/>
          <p:nvPr/>
        </p:nvGrpSpPr>
        <p:grpSpPr>
          <a:xfrm>
            <a:off x="1431348" y="6909826"/>
            <a:ext cx="4642558" cy="1186002"/>
            <a:chOff x="0" y="-190500"/>
            <a:chExt cx="6190077" cy="1581337"/>
          </a:xfrm>
        </p:grpSpPr>
        <p:sp>
          <p:nvSpPr>
            <p:cNvPr id="4" name="TextBox 10">
              <a:extLst>
                <a:ext uri="{FF2B5EF4-FFF2-40B4-BE49-F238E27FC236}">
                  <a16:creationId xmlns:a16="http://schemas.microsoft.com/office/drawing/2014/main" id="{CD2ADB97-9E7E-B95A-1795-01B1DEFA1C90}"/>
                </a:ext>
              </a:extLst>
            </p:cNvPr>
            <p:cNvSpPr txBox="1"/>
            <p:nvPr/>
          </p:nvSpPr>
          <p:spPr>
            <a:xfrm>
              <a:off x="0" y="-190500"/>
              <a:ext cx="6190077" cy="1499985"/>
            </a:xfrm>
            <a:prstGeom prst="rect">
              <a:avLst/>
            </a:prstGeom>
          </p:spPr>
          <p:txBody>
            <a:bodyPr lIns="0" tIns="0" rIns="0" bIns="0" rtlCol="0" anchor="t">
              <a:spAutoFit/>
            </a:bodyPr>
            <a:lstStyle/>
            <a:p>
              <a:pPr algn="ctr" defTabSz="619125" hangingPunct="0">
                <a:lnSpc>
                  <a:spcPts val="450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ONE-TO-ONE PERSONAL FREEDOM</a:t>
              </a:r>
            </a:p>
          </p:txBody>
        </p:sp>
        <p:sp>
          <p:nvSpPr>
            <p:cNvPr id="5" name="TextBox 11">
              <a:extLst>
                <a:ext uri="{FF2B5EF4-FFF2-40B4-BE49-F238E27FC236}">
                  <a16:creationId xmlns:a16="http://schemas.microsoft.com/office/drawing/2014/main" id="{E922348B-87EA-8B73-7715-940FCBD51620}"/>
                </a:ext>
              </a:extLst>
            </p:cNvPr>
            <p:cNvSpPr txBox="1"/>
            <p:nvPr/>
          </p:nvSpPr>
          <p:spPr>
            <a:xfrm>
              <a:off x="0" y="910619"/>
              <a:ext cx="6190077" cy="480218"/>
            </a:xfrm>
            <a:prstGeom prst="rect">
              <a:avLst/>
            </a:prstGeom>
          </p:spPr>
          <p:txBody>
            <a:bodyPr lIns="0" tIns="0" rIns="0" bIns="0" rtlCol="0" anchor="t">
              <a:spAutoFit/>
            </a:bodyPr>
            <a:lstStyle/>
            <a:p>
              <a:pPr algn="ctr" defTabSz="619125" hangingPunct="0">
                <a:lnSpc>
                  <a:spcPts val="2879"/>
                </a:lnSpc>
                <a:defRPr/>
              </a:pPr>
              <a:endPar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endParaRPr>
            </a:p>
          </p:txBody>
        </p:sp>
      </p:grpSp>
      <p:sp>
        <p:nvSpPr>
          <p:cNvPr id="13" name="TextBox 13">
            <a:extLst>
              <a:ext uri="{FF2B5EF4-FFF2-40B4-BE49-F238E27FC236}">
                <a16:creationId xmlns:a16="http://schemas.microsoft.com/office/drawing/2014/main" id="{860260BD-6244-B845-EA8E-94B90D4984BB}"/>
              </a:ext>
            </a:extLst>
          </p:cNvPr>
          <p:cNvSpPr txBox="1"/>
          <p:nvPr/>
        </p:nvSpPr>
        <p:spPr>
          <a:xfrm>
            <a:off x="6727834" y="6909826"/>
            <a:ext cx="4642558" cy="1702069"/>
          </a:xfrm>
          <a:prstGeom prst="rect">
            <a:avLst/>
          </a:prstGeom>
        </p:spPr>
        <p:txBody>
          <a:bodyPr lIns="0" tIns="0" rIns="0" bIns="0" rtlCol="0" anchor="t">
            <a:spAutoFit/>
          </a:bodyPr>
          <a:lstStyle/>
          <a:p>
            <a:pPr algn="ctr" defTabSz="619125" hangingPunct="0">
              <a:lnSpc>
                <a:spcPts val="450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FREEDOM CODE PROGRAM:</a:t>
            </a:r>
          </a:p>
          <a:p>
            <a:pPr algn="ctr" defTabSz="619125" hangingPunct="0">
              <a:lnSpc>
                <a:spcPts val="450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GROUP CLASS</a:t>
            </a:r>
          </a:p>
        </p:txBody>
      </p:sp>
      <p:sp>
        <p:nvSpPr>
          <p:cNvPr id="16" name="TextBox 16">
            <a:extLst>
              <a:ext uri="{FF2B5EF4-FFF2-40B4-BE49-F238E27FC236}">
                <a16:creationId xmlns:a16="http://schemas.microsoft.com/office/drawing/2014/main" id="{98AF5FD5-DE9E-E3E0-8DB6-7B1D8EF4190C}"/>
              </a:ext>
            </a:extLst>
          </p:cNvPr>
          <p:cNvSpPr txBox="1"/>
          <p:nvPr/>
        </p:nvSpPr>
        <p:spPr>
          <a:xfrm>
            <a:off x="12024319" y="6903893"/>
            <a:ext cx="4642557" cy="2182970"/>
          </a:xfrm>
          <a:prstGeom prst="rect">
            <a:avLst/>
          </a:prstGeom>
        </p:spPr>
        <p:txBody>
          <a:bodyPr lIns="0" tIns="0" rIns="0" bIns="0" rtlCol="0" anchor="t">
            <a:spAutoFit/>
          </a:bodyPr>
          <a:lstStyle/>
          <a:p>
            <a:pPr algn="ctr" defTabSz="619125" hangingPunct="0">
              <a:lnSpc>
                <a:spcPts val="430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FREEDOM CODE PLUS PROGRAM: GROUP CLASS PLUS ONE-TO-ONE THERAPY </a:t>
            </a:r>
          </a:p>
        </p:txBody>
      </p:sp>
      <p:sp>
        <p:nvSpPr>
          <p:cNvPr id="18" name="AutoShape 2">
            <a:extLst>
              <a:ext uri="{FF2B5EF4-FFF2-40B4-BE49-F238E27FC236}">
                <a16:creationId xmlns:a16="http://schemas.microsoft.com/office/drawing/2014/main" id="{7289FAD9-E0E1-AB3D-0FFE-2E1590DF2D77}"/>
              </a:ext>
            </a:extLst>
          </p:cNvPr>
          <p:cNvSpPr/>
          <p:nvPr/>
        </p:nvSpPr>
        <p:spPr>
          <a:xfrm>
            <a:off x="6727836"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19" name="AutoShape 2">
            <a:extLst>
              <a:ext uri="{FF2B5EF4-FFF2-40B4-BE49-F238E27FC236}">
                <a16:creationId xmlns:a16="http://schemas.microsoft.com/office/drawing/2014/main" id="{52032D7F-609D-A969-314D-73234B378289}"/>
              </a:ext>
            </a:extLst>
          </p:cNvPr>
          <p:cNvSpPr/>
          <p:nvPr/>
        </p:nvSpPr>
        <p:spPr>
          <a:xfrm>
            <a:off x="12024320"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20" name="AutoShape 2">
            <a:extLst>
              <a:ext uri="{FF2B5EF4-FFF2-40B4-BE49-F238E27FC236}">
                <a16:creationId xmlns:a16="http://schemas.microsoft.com/office/drawing/2014/main" id="{A8EEB417-2F0B-2DD0-5930-7F586DDD5532}"/>
              </a:ext>
            </a:extLst>
          </p:cNvPr>
          <p:cNvSpPr/>
          <p:nvPr/>
        </p:nvSpPr>
        <p:spPr>
          <a:xfrm>
            <a:off x="1431351"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pic>
        <p:nvPicPr>
          <p:cNvPr id="25" name="Picture 24">
            <a:extLst>
              <a:ext uri="{FF2B5EF4-FFF2-40B4-BE49-F238E27FC236}">
                <a16:creationId xmlns:a16="http://schemas.microsoft.com/office/drawing/2014/main" id="{6BB962D2-5E76-8C95-F31C-600A6BE74BF5}"/>
              </a:ext>
            </a:extLst>
          </p:cNvPr>
          <p:cNvPicPr>
            <a:picLocks noChangeAspect="1"/>
          </p:cNvPicPr>
          <p:nvPr/>
        </p:nvPicPr>
        <p:blipFill>
          <a:blip r:embed="rId4" cstate="print">
            <a:extLst>
              <a:ext uri="{28A0092B-C50C-407E-A947-70E740481C1C}">
                <a14:useLocalDpi xmlns:a14="http://schemas.microsoft.com/office/drawing/2010/main" val="0"/>
              </a:ext>
            </a:extLst>
          </a:blip>
          <a:srcRect l="2954" t="3842" r="65719" b="36803"/>
          <a:stretch>
            <a:fillRect/>
          </a:stretch>
        </p:blipFill>
        <p:spPr>
          <a:xfrm>
            <a:off x="2288429" y="3567252"/>
            <a:ext cx="2928391" cy="2774127"/>
          </a:xfrm>
          <a:prstGeom prst="rect">
            <a:avLst/>
          </a:prstGeom>
        </p:spPr>
      </p:pic>
      <p:pic>
        <p:nvPicPr>
          <p:cNvPr id="29" name="Picture 28">
            <a:extLst>
              <a:ext uri="{FF2B5EF4-FFF2-40B4-BE49-F238E27FC236}">
                <a16:creationId xmlns:a16="http://schemas.microsoft.com/office/drawing/2014/main" id="{14CF44B1-7A56-E2A3-B014-8E6DD83FB945}"/>
              </a:ext>
            </a:extLst>
          </p:cNvPr>
          <p:cNvPicPr>
            <a:picLocks noChangeAspect="1"/>
          </p:cNvPicPr>
          <p:nvPr/>
        </p:nvPicPr>
        <p:blipFill>
          <a:blip r:embed="rId4" cstate="print">
            <a:extLst>
              <a:ext uri="{28A0092B-C50C-407E-A947-70E740481C1C}">
                <a14:useLocalDpi xmlns:a14="http://schemas.microsoft.com/office/drawing/2010/main" val="0"/>
              </a:ext>
            </a:extLst>
          </a:blip>
          <a:srcRect l="64756" r="5926" b="39364"/>
          <a:stretch>
            <a:fillRect/>
          </a:stretch>
        </p:blipFill>
        <p:spPr>
          <a:xfrm>
            <a:off x="13020366" y="3588222"/>
            <a:ext cx="2650456" cy="2740885"/>
          </a:xfrm>
          <a:prstGeom prst="rect">
            <a:avLst/>
          </a:prstGeom>
        </p:spPr>
      </p:pic>
      <p:pic>
        <p:nvPicPr>
          <p:cNvPr id="30" name="Picture 29">
            <a:extLst>
              <a:ext uri="{FF2B5EF4-FFF2-40B4-BE49-F238E27FC236}">
                <a16:creationId xmlns:a16="http://schemas.microsoft.com/office/drawing/2014/main" id="{AE265886-75CC-F56F-799A-B3BF7EF5983F}"/>
              </a:ext>
            </a:extLst>
          </p:cNvPr>
          <p:cNvPicPr>
            <a:picLocks noChangeAspect="1"/>
          </p:cNvPicPr>
          <p:nvPr/>
        </p:nvPicPr>
        <p:blipFill>
          <a:blip r:embed="rId4" cstate="print">
            <a:extLst>
              <a:ext uri="{28A0092B-C50C-407E-A947-70E740481C1C}">
                <a14:useLocalDpi xmlns:a14="http://schemas.microsoft.com/office/drawing/2010/main" val="0"/>
              </a:ext>
            </a:extLst>
          </a:blip>
          <a:srcRect l="28005" t="47107" r="30844"/>
          <a:stretch>
            <a:fillRect/>
          </a:stretch>
        </p:blipFill>
        <p:spPr>
          <a:xfrm>
            <a:off x="7481583" y="3921132"/>
            <a:ext cx="3246593" cy="2086464"/>
          </a:xfrm>
          <a:prstGeom prst="rect">
            <a:avLst/>
          </a:prstGeom>
        </p:spPr>
      </p:pic>
      <p:sp>
        <p:nvSpPr>
          <p:cNvPr id="8" name="HELP YOURSELF &amp; OTHERS HEAL WITH EFT">
            <a:extLst>
              <a:ext uri="{FF2B5EF4-FFF2-40B4-BE49-F238E27FC236}">
                <a16:creationId xmlns:a16="http://schemas.microsoft.com/office/drawing/2014/main" id="{B18E901C-58F6-07F4-9D1D-8D8E0A267EB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D1DAFE83-CC50-FC51-5D24-067307C3A7A9}"/>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452510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FDA25-B837-E9C7-59FD-C4D288EDAF72}"/>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28BC4173-3777-69E1-06D1-164932237FF9}"/>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D641B185-5EED-1908-180F-92A5100166A7}"/>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7" name="Rectangle 6">
            <a:extLst>
              <a:ext uri="{FF2B5EF4-FFF2-40B4-BE49-F238E27FC236}">
                <a16:creationId xmlns:a16="http://schemas.microsoft.com/office/drawing/2014/main" id="{F90E41B9-B101-8961-88D0-87EB67E7C9F0}"/>
              </a:ext>
            </a:extLst>
          </p:cNvPr>
          <p:cNvSpPr/>
          <p:nvPr/>
        </p:nvSpPr>
        <p:spPr>
          <a:xfrm>
            <a:off x="1524000" y="1485902"/>
            <a:ext cx="15972928" cy="1248675"/>
          </a:xfrm>
          <a:prstGeom prst="rect">
            <a:avLst/>
          </a:prstGeom>
        </p:spPr>
        <p:txBody>
          <a:bodyPr wrap="square">
            <a:spAutoFit/>
          </a:bodyPr>
          <a:lstStyle/>
          <a:p>
            <a:pPr defTabSz="914378">
              <a:lnSpc>
                <a:spcPts val="9713"/>
              </a:lnSpc>
            </a:pPr>
            <a:r>
              <a:rPr lang="en-US" sz="6000" b="1" dirty="0">
                <a:solidFill>
                  <a:srgbClr val="41B1FF"/>
                </a:solidFill>
                <a:latin typeface="Calibri" panose="020F0502020204030204" pitchFamily="34" charset="0"/>
                <a:cs typeface="Calibri" panose="020F0502020204030204" pitchFamily="34" charset="0"/>
                <a:sym typeface="Graphik"/>
              </a:rPr>
              <a:t>THE FREEDOM CODE IS FOR…</a:t>
            </a:r>
          </a:p>
        </p:txBody>
      </p:sp>
      <p:sp>
        <p:nvSpPr>
          <p:cNvPr id="8" name="TextBox 5">
            <a:extLst>
              <a:ext uri="{FF2B5EF4-FFF2-40B4-BE49-F238E27FC236}">
                <a16:creationId xmlns:a16="http://schemas.microsoft.com/office/drawing/2014/main" id="{E8BB19AF-758E-2C0A-0A12-3664F1A372AD}"/>
              </a:ext>
            </a:extLst>
          </p:cNvPr>
          <p:cNvSpPr txBox="1"/>
          <p:nvPr/>
        </p:nvSpPr>
        <p:spPr>
          <a:xfrm>
            <a:off x="1600202" y="3271455"/>
            <a:ext cx="15335045" cy="3847207"/>
          </a:xfrm>
          <a:prstGeom prst="rect">
            <a:avLst/>
          </a:prstGeom>
        </p:spPr>
        <p:txBody>
          <a:bodyPr wrap="square" lIns="0" tIns="0" rIns="0" bIns="0" rtlCol="0" anchor="t">
            <a:spAutoFit/>
          </a:bodyPr>
          <a:lstStyle/>
          <a:p>
            <a:pPr marL="571500" indent="-571500" defTabSz="914378">
              <a:spcBef>
                <a:spcPts val="600"/>
              </a:spcBef>
              <a:buFont typeface="Arial" panose="020B0604020202020204" pitchFamily="34" charset="0"/>
              <a:buChar char="•"/>
            </a:pPr>
            <a:r>
              <a:rPr lang="en-IN" sz="4000" dirty="0"/>
              <a:t>Anyone who is ready to stop just </a:t>
            </a:r>
            <a:r>
              <a:rPr lang="en-IN" sz="4000" i="1" dirty="0"/>
              <a:t>coping</a:t>
            </a:r>
            <a:r>
              <a:rPr lang="en-IN" sz="4000" dirty="0"/>
              <a:t> with life — and start truly </a:t>
            </a:r>
            <a:r>
              <a:rPr lang="en-IN" sz="4000" b="1" dirty="0"/>
              <a:t>living it</a:t>
            </a:r>
            <a:r>
              <a:rPr lang="en-IN" sz="4000" dirty="0"/>
              <a:t>.</a:t>
            </a:r>
          </a:p>
          <a:p>
            <a:pPr marL="571500" indent="-571500" defTabSz="914378">
              <a:spcBef>
                <a:spcPts val="600"/>
              </a:spcBef>
              <a:buFont typeface="Arial" panose="020B0604020202020204" pitchFamily="34" charset="0"/>
              <a:buChar char="•"/>
            </a:pPr>
            <a:r>
              <a:rPr lang="en-IN" sz="4000" dirty="0"/>
              <a:t>Those who feel the weight of emotional baggage, silent stress, or past pain…</a:t>
            </a:r>
          </a:p>
          <a:p>
            <a:pPr marL="571500" indent="-571500" defTabSz="914378">
              <a:spcBef>
                <a:spcPts val="600"/>
              </a:spcBef>
              <a:buFont typeface="Arial" panose="020B0604020202020204" pitchFamily="34" charset="0"/>
              <a:buChar char="•"/>
            </a:pPr>
            <a:r>
              <a:rPr lang="en-IN" sz="4000" dirty="0"/>
              <a:t>Are yearning for a </a:t>
            </a:r>
            <a:r>
              <a:rPr lang="en-IN" sz="4000" b="1" dirty="0"/>
              <a:t>gentle but powerful reset</a:t>
            </a:r>
            <a:r>
              <a:rPr lang="en-IN" sz="4000" dirty="0"/>
              <a:t> — emotionally, mentally, and energetically.</a:t>
            </a:r>
            <a:endParaRPr lang="en-IN" sz="4000" dirty="0">
              <a:solidFill>
                <a:srgbClr val="0D0D0D"/>
              </a:solidFill>
              <a:latin typeface="Calibri"/>
              <a:sym typeface="Graphik"/>
            </a:endParaRPr>
          </a:p>
        </p:txBody>
      </p:sp>
      <p:sp>
        <p:nvSpPr>
          <p:cNvPr id="9" name="Shape 180">
            <a:extLst>
              <a:ext uri="{FF2B5EF4-FFF2-40B4-BE49-F238E27FC236}">
                <a16:creationId xmlns:a16="http://schemas.microsoft.com/office/drawing/2014/main" id="{8EA69E29-A4A2-1DC0-98DB-3EB0B8674E11}"/>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3" name="HELP YOURSELF &amp; OTHERS HEAL WITH EFT">
            <a:extLst>
              <a:ext uri="{FF2B5EF4-FFF2-40B4-BE49-F238E27FC236}">
                <a16:creationId xmlns:a16="http://schemas.microsoft.com/office/drawing/2014/main" id="{AB0F6109-A417-D239-2341-22BB19CA52D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A29E71D9-B803-1E7A-F501-EC91A0E98E7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1131491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2CC7-A414-A1C9-C660-453A13C58CB3}"/>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C29B9F59-91A7-F8E8-AC18-7F5C85EADE15}"/>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5A98ABFB-4C04-84D1-3D76-06B26A34068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7" name="Rectangle 6">
            <a:extLst>
              <a:ext uri="{FF2B5EF4-FFF2-40B4-BE49-F238E27FC236}">
                <a16:creationId xmlns:a16="http://schemas.microsoft.com/office/drawing/2014/main" id="{510CFC53-BE3D-E2C7-06B3-7C9A1FC7F2D2}"/>
              </a:ext>
            </a:extLst>
          </p:cNvPr>
          <p:cNvSpPr/>
          <p:nvPr/>
        </p:nvSpPr>
        <p:spPr>
          <a:xfrm>
            <a:off x="1524000" y="1485902"/>
            <a:ext cx="15972928" cy="1248675"/>
          </a:xfrm>
          <a:prstGeom prst="rect">
            <a:avLst/>
          </a:prstGeom>
        </p:spPr>
        <p:txBody>
          <a:bodyPr wrap="square">
            <a:spAutoFit/>
          </a:bodyPr>
          <a:lstStyle/>
          <a:p>
            <a:pPr defTabSz="914378">
              <a:lnSpc>
                <a:spcPts val="9713"/>
              </a:lnSpc>
            </a:pPr>
            <a:r>
              <a:rPr lang="en-US" sz="6000" b="1" dirty="0">
                <a:solidFill>
                  <a:srgbClr val="41B1FF"/>
                </a:solidFill>
                <a:latin typeface="Calibri" panose="020F0502020204030204" pitchFamily="34" charset="0"/>
                <a:cs typeface="Calibri" panose="020F0502020204030204" pitchFamily="34" charset="0"/>
                <a:sym typeface="Graphik"/>
              </a:rPr>
              <a:t>THE FREEDOM CODE IS FOR YOU, IF YOU:</a:t>
            </a:r>
          </a:p>
        </p:txBody>
      </p:sp>
      <p:sp>
        <p:nvSpPr>
          <p:cNvPr id="8" name="TextBox 5">
            <a:extLst>
              <a:ext uri="{FF2B5EF4-FFF2-40B4-BE49-F238E27FC236}">
                <a16:creationId xmlns:a16="http://schemas.microsoft.com/office/drawing/2014/main" id="{66698102-5247-20BD-9B13-75CCBC0273A8}"/>
              </a:ext>
            </a:extLst>
          </p:cNvPr>
          <p:cNvSpPr txBox="1"/>
          <p:nvPr/>
        </p:nvSpPr>
        <p:spPr>
          <a:xfrm>
            <a:off x="1600202" y="3079650"/>
            <a:ext cx="15896726" cy="5232202"/>
          </a:xfrm>
          <a:prstGeom prst="rect">
            <a:avLst/>
          </a:prstGeom>
        </p:spPr>
        <p:txBody>
          <a:bodyPr wrap="square" lIns="0" tIns="0" rIns="0" bIns="0" rtlCol="0" anchor="t">
            <a:spAutoFit/>
          </a:bodyPr>
          <a:lstStyle/>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Are </a:t>
            </a:r>
            <a:r>
              <a:rPr lang="en-IN" sz="4000" b="1" dirty="0">
                <a:solidFill>
                  <a:srgbClr val="0D0D0D"/>
                </a:solidFill>
                <a:latin typeface="Calibri"/>
                <a:sym typeface="Graphik"/>
              </a:rPr>
              <a:t>emotionally tired, and want peace </a:t>
            </a:r>
            <a:r>
              <a:rPr lang="en-IN" sz="4000" dirty="0">
                <a:solidFill>
                  <a:srgbClr val="0D0D0D"/>
                </a:solidFill>
                <a:latin typeface="Calibri"/>
                <a:sym typeface="Graphik"/>
              </a:rPr>
              <a:t>of mind and calmness.</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Often </a:t>
            </a:r>
            <a:r>
              <a:rPr lang="en-IN" sz="4000" b="1" dirty="0">
                <a:solidFill>
                  <a:srgbClr val="0D0D0D"/>
                </a:solidFill>
                <a:latin typeface="Calibri"/>
                <a:sym typeface="Graphik"/>
              </a:rPr>
              <a:t>feel stuck in overthinking</a:t>
            </a:r>
            <a:r>
              <a:rPr lang="en-IN" sz="4000" dirty="0">
                <a:solidFill>
                  <a:srgbClr val="0D0D0D"/>
                </a:solidFill>
                <a:latin typeface="Calibri"/>
                <a:sym typeface="Graphik"/>
              </a:rPr>
              <a:t>, overwhelm, or self-doubt.</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Carry </a:t>
            </a:r>
            <a:r>
              <a:rPr lang="en-IN" sz="4000" b="1" dirty="0">
                <a:solidFill>
                  <a:srgbClr val="0D0D0D"/>
                </a:solidFill>
                <a:latin typeface="Calibri"/>
                <a:sym typeface="Graphik"/>
              </a:rPr>
              <a:t>pain from the past </a:t>
            </a:r>
            <a:r>
              <a:rPr lang="en-IN" sz="4000" dirty="0">
                <a:solidFill>
                  <a:srgbClr val="0D0D0D"/>
                </a:solidFill>
                <a:latin typeface="Calibri"/>
                <a:sym typeface="Graphik"/>
              </a:rPr>
              <a:t>that still echoes in the present.</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Crave </a:t>
            </a:r>
            <a:r>
              <a:rPr lang="en-IN" sz="4000" b="1" dirty="0">
                <a:solidFill>
                  <a:srgbClr val="0D0D0D"/>
                </a:solidFill>
                <a:latin typeface="Calibri"/>
                <a:sym typeface="Graphik"/>
              </a:rPr>
              <a:t>deeper emotional balance</a:t>
            </a:r>
            <a:r>
              <a:rPr lang="en-IN" sz="4000" dirty="0">
                <a:solidFill>
                  <a:srgbClr val="0D0D0D"/>
                </a:solidFill>
                <a:latin typeface="Calibri"/>
                <a:sym typeface="Graphik"/>
              </a:rPr>
              <a:t>, inner peace, and personal power. </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Done </a:t>
            </a:r>
            <a:r>
              <a:rPr lang="en-IN" sz="4000" b="1" dirty="0">
                <a:solidFill>
                  <a:srgbClr val="0D0D0D"/>
                </a:solidFill>
                <a:latin typeface="Calibri"/>
                <a:sym typeface="Graphik"/>
              </a:rPr>
              <a:t>some healing work</a:t>
            </a:r>
            <a:r>
              <a:rPr lang="en-IN" sz="4000" dirty="0">
                <a:solidFill>
                  <a:srgbClr val="0D0D0D"/>
                </a:solidFill>
                <a:latin typeface="Calibri"/>
                <a:sym typeface="Graphik"/>
              </a:rPr>
              <a:t> already, but know there’s more to release.</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Want to </a:t>
            </a:r>
            <a:r>
              <a:rPr lang="en-IN" sz="4000" b="1" dirty="0">
                <a:solidFill>
                  <a:srgbClr val="0D0D0D"/>
                </a:solidFill>
                <a:latin typeface="Calibri"/>
                <a:sym typeface="Graphik"/>
              </a:rPr>
              <a:t>feel safe in your body</a:t>
            </a:r>
            <a:r>
              <a:rPr lang="en-IN" sz="4000" dirty="0">
                <a:solidFill>
                  <a:srgbClr val="0D0D0D"/>
                </a:solidFill>
                <a:latin typeface="Calibri"/>
                <a:sym typeface="Graphik"/>
              </a:rPr>
              <a:t>, calm in your breath.</a:t>
            </a:r>
          </a:p>
          <a:p>
            <a:pPr marL="571500" indent="-571500" defTabSz="914378">
              <a:spcBef>
                <a:spcPts val="600"/>
              </a:spcBef>
              <a:spcAft>
                <a:spcPts val="600"/>
              </a:spcAft>
              <a:buFont typeface="Arial" panose="020B0604020202020204" pitchFamily="34" charset="0"/>
              <a:buChar char="•"/>
            </a:pPr>
            <a:r>
              <a:rPr lang="en-IN" sz="4000" dirty="0">
                <a:solidFill>
                  <a:srgbClr val="0D0D0D"/>
                </a:solidFill>
                <a:latin typeface="Calibri"/>
                <a:sym typeface="Graphik"/>
              </a:rPr>
              <a:t>Are ready to </a:t>
            </a:r>
            <a:r>
              <a:rPr lang="en-IN" sz="4000" b="1" dirty="0">
                <a:solidFill>
                  <a:srgbClr val="0D0D0D"/>
                </a:solidFill>
                <a:latin typeface="Calibri"/>
                <a:sym typeface="Graphik"/>
              </a:rPr>
              <a:t>live from possibility, purpose</a:t>
            </a:r>
            <a:r>
              <a:rPr lang="en-IN" sz="4000" dirty="0">
                <a:solidFill>
                  <a:srgbClr val="0D0D0D"/>
                </a:solidFill>
                <a:latin typeface="Calibri"/>
                <a:sym typeface="Graphik"/>
              </a:rPr>
              <a:t>, and freedom, not fear.</a:t>
            </a:r>
          </a:p>
        </p:txBody>
      </p:sp>
      <p:sp>
        <p:nvSpPr>
          <p:cNvPr id="9" name="Shape 180">
            <a:extLst>
              <a:ext uri="{FF2B5EF4-FFF2-40B4-BE49-F238E27FC236}">
                <a16:creationId xmlns:a16="http://schemas.microsoft.com/office/drawing/2014/main" id="{F3C2DEEB-E8B1-1EE4-9A0B-B1E240FBFF91}"/>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3" name="HELP YOURSELF &amp; OTHERS HEAL WITH EFT">
            <a:extLst>
              <a:ext uri="{FF2B5EF4-FFF2-40B4-BE49-F238E27FC236}">
                <a16:creationId xmlns:a16="http://schemas.microsoft.com/office/drawing/2014/main" id="{B1646B3C-1CF9-A338-6A0D-454600C2FED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2A6C8653-AB9B-B6DE-9F11-278C4A75262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6833513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097E421F-565D-454D-91DB-5FD1F51BD005}"/>
              </a:ext>
            </a:extLst>
          </p:cNvPr>
          <p:cNvSpPr/>
          <p:nvPr/>
        </p:nvSpPr>
        <p:spPr>
          <a:xfrm>
            <a:off x="1548653" y="3250918"/>
            <a:ext cx="15163800" cy="4770537"/>
          </a:xfrm>
          <a:prstGeom prst="rect">
            <a:avLst/>
          </a:prstGeom>
        </p:spPr>
        <p:txBody>
          <a:bodyPr wrap="square">
            <a:spAutoFit/>
          </a:bodyPr>
          <a:lstStyle/>
          <a:p>
            <a:pPr algn="ctr" defTabSz="914378"/>
            <a:r>
              <a:rPr lang="en-US" sz="5400" dirty="0">
                <a:solidFill>
                  <a:schemeClr val="tx1">
                    <a:lumMod val="65000"/>
                    <a:lumOff val="35000"/>
                  </a:schemeClr>
                </a:solidFill>
                <a:latin typeface="Calibri"/>
                <a:cs typeface="Myriad Pro 1" charset="0"/>
                <a:sym typeface="Graphik"/>
              </a:rPr>
              <a:t>All you have to do is fill in an intake form to qualify for a </a:t>
            </a:r>
            <a:r>
              <a:rPr lang="en-US" sz="5400" u="sng" dirty="0">
                <a:solidFill>
                  <a:schemeClr val="tx1">
                    <a:lumMod val="65000"/>
                    <a:lumOff val="35000"/>
                  </a:schemeClr>
                </a:solidFill>
                <a:latin typeface="Calibri"/>
                <a:cs typeface="Myriad Pro 1" charset="0"/>
                <a:sym typeface="Graphik"/>
              </a:rPr>
              <a:t>complimentary coaching consultation</a:t>
            </a:r>
            <a:r>
              <a:rPr lang="en-US" sz="5400" dirty="0">
                <a:solidFill>
                  <a:schemeClr val="tx1">
                    <a:lumMod val="65000"/>
                    <a:lumOff val="35000"/>
                  </a:schemeClr>
                </a:solidFill>
                <a:latin typeface="Calibri"/>
                <a:cs typeface="Myriad Pro 1" charset="0"/>
                <a:sym typeface="Graphik"/>
              </a:rPr>
              <a:t>,</a:t>
            </a:r>
          </a:p>
          <a:p>
            <a:pPr algn="ctr" defTabSz="914378"/>
            <a:r>
              <a:rPr lang="en-US" sz="5400" dirty="0">
                <a:solidFill>
                  <a:schemeClr val="tx1">
                    <a:lumMod val="65000"/>
                    <a:lumOff val="35000"/>
                  </a:schemeClr>
                </a:solidFill>
                <a:latin typeface="Calibri"/>
                <a:cs typeface="Myriad Pro 1" charset="0"/>
                <a:sym typeface="Graphik"/>
              </a:rPr>
              <a:t>normally valued @ $100 USD. You will also get a FREEDOM FROM STRESS manual as a thank you.</a:t>
            </a:r>
          </a:p>
          <a:p>
            <a:pPr algn="ctr" defTabSz="914378"/>
            <a:endParaRPr lang="en-US" sz="4400" dirty="0">
              <a:solidFill>
                <a:schemeClr val="tx1">
                  <a:lumMod val="65000"/>
                  <a:lumOff val="35000"/>
                </a:schemeClr>
              </a:solidFill>
              <a:latin typeface="Calibri"/>
              <a:cs typeface="Myriad Pro 1" charset="0"/>
              <a:sym typeface="Graphik"/>
            </a:endParaRPr>
          </a:p>
          <a:p>
            <a:pPr algn="ctr" defTabSz="914378"/>
            <a:r>
              <a:rPr lang="en-US" sz="4400" dirty="0">
                <a:solidFill>
                  <a:schemeClr val="tx1">
                    <a:lumMod val="65000"/>
                    <a:lumOff val="35000"/>
                  </a:schemeClr>
                </a:solidFill>
                <a:latin typeface="Calibri"/>
                <a:cs typeface="Myriad Pro 1" charset="0"/>
                <a:sym typeface="Graphik"/>
              </a:rPr>
              <a:t>Only 9 slots left.</a:t>
            </a:r>
          </a:p>
        </p:txBody>
      </p:sp>
      <p:sp>
        <p:nvSpPr>
          <p:cNvPr id="10" name="Shape 180">
            <a:extLst>
              <a:ext uri="{FF2B5EF4-FFF2-40B4-BE49-F238E27FC236}">
                <a16:creationId xmlns:a16="http://schemas.microsoft.com/office/drawing/2014/main" id="{29822248-AEEC-F742-8BAD-AA0247BBC32A}"/>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F18F2537-679D-B926-31EE-3783E59E55B8}"/>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4D1B70FD-35D4-0F05-B3F3-C309C37E00C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6756239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91A9A-35F3-055E-2D42-EC544A8CF758}"/>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F0FEF25D-CBB5-BA4C-744B-542FD6A98116}"/>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824E4E27-8EEE-AC1E-30D0-4884E51116F6}"/>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0" name="Shape 180">
            <a:extLst>
              <a:ext uri="{FF2B5EF4-FFF2-40B4-BE49-F238E27FC236}">
                <a16:creationId xmlns:a16="http://schemas.microsoft.com/office/drawing/2014/main" id="{8B82A709-D128-77EA-9A60-589F63503161}"/>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5" name="TextBox 4">
            <a:extLst>
              <a:ext uri="{FF2B5EF4-FFF2-40B4-BE49-F238E27FC236}">
                <a16:creationId xmlns:a16="http://schemas.microsoft.com/office/drawing/2014/main" id="{DC22108D-851B-9835-0C5A-A4D8A2E5C237}"/>
              </a:ext>
            </a:extLst>
          </p:cNvPr>
          <p:cNvSpPr txBox="1"/>
          <p:nvPr/>
        </p:nvSpPr>
        <p:spPr>
          <a:xfrm>
            <a:off x="3776130" y="9658542"/>
            <a:ext cx="12961440" cy="307777"/>
          </a:xfrm>
          <a:prstGeom prst="rect">
            <a:avLst/>
          </a:prstGeom>
          <a:noFill/>
        </p:spPr>
        <p:txBody>
          <a:bodyPr wrap="square">
            <a:spAutoFit/>
          </a:bodyPr>
          <a:lstStyle/>
          <a:p>
            <a:pPr algn="ctr"/>
            <a:r>
              <a:rPr lang="en-US" sz="1400" dirty="0">
                <a:solidFill>
                  <a:srgbClr val="42B0FF"/>
                </a:solidFill>
                <a:hlinkClick r:id="rId4">
                  <a:extLst>
                    <a:ext uri="{A12FA001-AC4F-418D-AE19-62706E023703}">
                      <ahyp:hlinkClr xmlns:ahyp="http://schemas.microsoft.com/office/drawing/2018/hyperlinkcolor" val="tx"/>
                    </a:ext>
                  </a:extLst>
                </a:hlinkClick>
              </a:rPr>
              <a:t>https://calendly.com/vlcindia/freedom-from-stress-consultation-call?month=2025-10&amp;date=2025-10-20</a:t>
            </a:r>
            <a:r>
              <a:rPr lang="en-US" sz="1400" dirty="0">
                <a:solidFill>
                  <a:srgbClr val="42B0FF"/>
                </a:solidFill>
              </a:rPr>
              <a:t/>
            </a:r>
          </a:p>
        </p:txBody>
      </p:sp>
      <p:sp>
        <p:nvSpPr>
          <p:cNvPr id="9" name="HELP YOURSELF &amp; OTHERS HEAL WITH EFT">
            <a:extLst>
              <a:ext uri="{FF2B5EF4-FFF2-40B4-BE49-F238E27FC236}">
                <a16:creationId xmlns:a16="http://schemas.microsoft.com/office/drawing/2014/main" id="{B64D810A-0CA2-4AE9-F26B-A5C998C131D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65B1F3F9-6D6D-2AA6-89CC-4AADE540E3A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pic>
        <p:nvPicPr>
          <p:cNvPr id="2" name="Picture 1" descr="A screenshot of a calendar&#10;&#10;AI-generated content may be incorrect.">
            <a:extLst>
              <a:ext uri="{FF2B5EF4-FFF2-40B4-BE49-F238E27FC236}">
                <a16:creationId xmlns:a16="http://schemas.microsoft.com/office/drawing/2014/main" id="{53669661-7A08-D067-426C-A1D668A8C5E2}"/>
              </a:ext>
            </a:extLst>
          </p:cNvPr>
          <p:cNvPicPr>
            <a:picLocks noChangeAspect="1"/>
          </p:cNvPicPr>
          <p:nvPr/>
        </p:nvPicPr>
        <p:blipFill>
          <a:blip r:embed="rId6"/>
          <a:srcRect l="1381" t="2429" r="3613" b="2024"/>
          <a:stretch>
            <a:fillRect/>
          </a:stretch>
        </p:blipFill>
        <p:spPr>
          <a:xfrm>
            <a:off x="1712223" y="1256058"/>
            <a:ext cx="14813647" cy="7808507"/>
          </a:xfrm>
          <a:prstGeom prst="rect">
            <a:avLst/>
          </a:prstGeom>
          <a:ln w="6350">
            <a:solidFill>
              <a:srgbClr val="42B0FF"/>
            </a:solidFill>
          </a:ln>
        </p:spPr>
      </p:pic>
    </p:spTree>
    <p:extLst>
      <p:ext uri="{BB962C8B-B14F-4D97-AF65-F5344CB8AC3E}">
        <p14:creationId xmlns:p14="http://schemas.microsoft.com/office/powerpoint/2010/main" val="364710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BECE6-558E-FBF5-B4AC-AE0B3F833502}"/>
              </a:ext>
            </a:extLst>
          </p:cNvPr>
          <p:cNvPicPr>
            <a:picLocks noChangeAspect="1"/>
          </p:cNvPicPr>
          <p:nvPr/>
        </p:nvPicPr>
        <p:blipFill>
          <a:blip r:embed="rId2" cstate="print">
            <a:extLst>
              <a:ext uri="{28A0092B-C50C-407E-A947-70E740481C1C}">
                <a14:useLocalDpi xmlns:a14="http://schemas.microsoft.com/office/drawing/2010/main" val="0"/>
              </a:ext>
            </a:extLst>
          </a:blip>
          <a:srcRect t="8463" r="23897" b="8166"/>
          <a:stretch>
            <a:fillRect/>
          </a:stretch>
        </p:blipFill>
        <p:spPr>
          <a:xfrm>
            <a:off x="267447" y="281331"/>
            <a:ext cx="17753106" cy="9724338"/>
          </a:xfrm>
          <a:prstGeom prst="rect">
            <a:avLst/>
          </a:prstGeom>
        </p:spPr>
      </p:pic>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2" name="Rectangle 11"/>
          <p:cNvSpPr/>
          <p:nvPr/>
        </p:nvSpPr>
        <p:spPr>
          <a:xfrm>
            <a:off x="6983760" y="985034"/>
            <a:ext cx="10441160" cy="2862322"/>
          </a:xfrm>
          <a:prstGeom prst="rect">
            <a:avLst/>
          </a:prstGeom>
        </p:spPr>
        <p:txBody>
          <a:bodyPr wrap="square">
            <a:spAutoFit/>
          </a:bodyPr>
          <a:lstStyle/>
          <a:p>
            <a:pPr algn="r" defTabSz="914378"/>
            <a:r>
              <a:rPr lang="en-US" sz="6000" dirty="0">
                <a:solidFill>
                  <a:schemeClr val="bg1"/>
                </a:solidFill>
                <a:latin typeface="Calibri"/>
                <a:cs typeface="Myriad Pro 1" charset="0"/>
                <a:sym typeface="Graphik"/>
              </a:rPr>
              <a:t>Unlock the door to emotional</a:t>
            </a:r>
          </a:p>
          <a:p>
            <a:pPr algn="r" defTabSz="914378"/>
            <a:r>
              <a:rPr lang="en-US" sz="6000" dirty="0">
                <a:solidFill>
                  <a:schemeClr val="bg1"/>
                </a:solidFill>
                <a:latin typeface="Calibri"/>
                <a:cs typeface="Myriad Pro 1" charset="0"/>
                <a:sym typeface="Graphik"/>
              </a:rPr>
              <a:t>freedom and master peace </a:t>
            </a:r>
          </a:p>
          <a:p>
            <a:pPr algn="r" defTabSz="914378"/>
            <a:r>
              <a:rPr lang="en-US" sz="6000" dirty="0">
                <a:solidFill>
                  <a:schemeClr val="bg1"/>
                </a:solidFill>
                <a:latin typeface="Calibri"/>
                <a:cs typeface="Myriad Pro 1" charset="0"/>
                <a:sym typeface="Graphik"/>
              </a:rPr>
              <a:t>and calm.</a:t>
            </a:r>
          </a:p>
        </p:txBody>
      </p:sp>
      <p:sp>
        <p:nvSpPr>
          <p:cNvPr id="2" name="HELP YOURSELF &amp; OTHERS HEAL WITH EFT">
            <a:extLst>
              <a:ext uri="{FF2B5EF4-FFF2-40B4-BE49-F238E27FC236}">
                <a16:creationId xmlns:a16="http://schemas.microsoft.com/office/drawing/2014/main" id="{6B286DDA-EE9B-8370-4D74-EEAEB1CF4DA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615335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68925-DB8B-6396-7C5E-4E44088794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4DC96C-5588-3D8D-6157-6DE375373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882" y="1385796"/>
            <a:ext cx="5796688" cy="8198993"/>
          </a:xfrm>
          <a:prstGeom prst="rect">
            <a:avLst/>
          </a:prstGeom>
        </p:spPr>
      </p:pic>
      <p:pic>
        <p:nvPicPr>
          <p:cNvPr id="6" name="Picture 6">
            <a:extLst>
              <a:ext uri="{FF2B5EF4-FFF2-40B4-BE49-F238E27FC236}">
                <a16:creationId xmlns:a16="http://schemas.microsoft.com/office/drawing/2014/main" id="{4DE6A441-8C5A-A35B-9BA5-DE29A2B3A9F2}"/>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AB47BA05-4F53-253B-0EAF-E3E65EF97FB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Graphik"/>
            </a:endParaRPr>
          </a:p>
        </p:txBody>
      </p:sp>
      <p:sp>
        <p:nvSpPr>
          <p:cNvPr id="10" name="Shape 180">
            <a:extLst>
              <a:ext uri="{FF2B5EF4-FFF2-40B4-BE49-F238E27FC236}">
                <a16:creationId xmlns:a16="http://schemas.microsoft.com/office/drawing/2014/main" id="{622B58E0-3C5D-5DE7-70A8-437A2E644F49}"/>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378"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27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3" name="HELP YOURSELF &amp; OTHERS HEAL WITH EFT">
            <a:extLst>
              <a:ext uri="{FF2B5EF4-FFF2-40B4-BE49-F238E27FC236}">
                <a16:creationId xmlns:a16="http://schemas.microsoft.com/office/drawing/2014/main" id="{A374400B-8789-DB20-0B1C-1A3738FE0CA4}"/>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raphik"/>
              </a:rPr>
              <a:t>Certified by and original © 2025 all rights reserved to </a:t>
            </a:r>
            <a:r>
              <a:rPr kumimoji="0" lang="en-GB" sz="135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raphik"/>
                <a:hlinkClick r:id="rId5"/>
              </a:rPr>
              <a:t>vitalitylivingcollege.info</a:t>
            </a:r>
            <a:r>
              <a:rPr kumimoji="0" lang="en-GB" sz="135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raphik"/>
              </a:rPr>
              <a:t>. </a:t>
            </a:r>
          </a:p>
        </p:txBody>
      </p:sp>
      <p:sp>
        <p:nvSpPr>
          <p:cNvPr id="5" name="TextBox 4">
            <a:extLst>
              <a:ext uri="{FF2B5EF4-FFF2-40B4-BE49-F238E27FC236}">
                <a16:creationId xmlns:a16="http://schemas.microsoft.com/office/drawing/2014/main" id="{85D0070A-7ED1-5FE4-1204-15948E14BAAE}"/>
              </a:ext>
            </a:extLst>
          </p:cNvPr>
          <p:cNvSpPr txBox="1"/>
          <p:nvPr/>
        </p:nvSpPr>
        <p:spPr>
          <a:xfrm>
            <a:off x="1" y="81620"/>
            <a:ext cx="18287999" cy="669029"/>
          </a:xfrm>
          <a:prstGeom prst="rect">
            <a:avLst/>
          </a:prstGeom>
        </p:spPr>
        <p:txBody>
          <a:bodyPr wrap="square" lIns="0" tIns="0" rIns="0" bIns="0" rtlCol="0" anchor="t">
            <a:spAutoFit/>
          </a:bodyPr>
          <a:lstStyle/>
          <a:p>
            <a:pPr marL="0" marR="0" lvl="0" indent="0" algn="ctr" defTabSz="914378" rtl="0" eaLnBrk="1" fontAlgn="auto" latinLnBrk="0" hangingPunct="1">
              <a:lnSpc>
                <a:spcPts val="588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4F7FF"/>
                </a:solidFill>
                <a:effectLst/>
                <a:uLnTx/>
                <a:uFillTx/>
                <a:latin typeface="Calibri"/>
                <a:ea typeface="+mn-ea"/>
                <a:cs typeface="Myriad Pro 1" charset="0"/>
                <a:sym typeface="Graphik"/>
              </a:rPr>
              <a:t>THE ULTIMATE PATH TO EMOTIONAL FREEDOM</a:t>
            </a:r>
          </a:p>
        </p:txBody>
      </p:sp>
    </p:spTree>
    <p:extLst>
      <p:ext uri="{BB962C8B-B14F-4D97-AF65-F5344CB8AC3E}">
        <p14:creationId xmlns:p14="http://schemas.microsoft.com/office/powerpoint/2010/main" val="1193767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354FC-D772-AB0D-1DFC-226EC4F44845}"/>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0E5B0948-137A-7378-8368-C7BE8C03030B}"/>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FD330723-84EB-C376-5E6E-1367F5B1618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0" name="Shape 180">
            <a:extLst>
              <a:ext uri="{FF2B5EF4-FFF2-40B4-BE49-F238E27FC236}">
                <a16:creationId xmlns:a16="http://schemas.microsoft.com/office/drawing/2014/main" id="{9378E297-3541-CA69-75EA-3AE71D4BCFE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pic>
        <p:nvPicPr>
          <p:cNvPr id="3" name="Picture 2">
            <a:extLst>
              <a:ext uri="{FF2B5EF4-FFF2-40B4-BE49-F238E27FC236}">
                <a16:creationId xmlns:a16="http://schemas.microsoft.com/office/drawing/2014/main" id="{01F5200F-3325-24B8-B548-35FBB7A8AA7D}"/>
              </a:ext>
            </a:extLst>
          </p:cNvPr>
          <p:cNvPicPr>
            <a:picLocks noChangeAspect="1"/>
          </p:cNvPicPr>
          <p:nvPr/>
        </p:nvPicPr>
        <p:blipFill>
          <a:blip r:embed="rId4"/>
          <a:stretch>
            <a:fillRect/>
          </a:stretch>
        </p:blipFill>
        <p:spPr>
          <a:xfrm>
            <a:off x="2303240" y="1481098"/>
            <a:ext cx="13304957" cy="7324803"/>
          </a:xfrm>
          <a:prstGeom prst="rect">
            <a:avLst/>
          </a:prstGeom>
        </p:spPr>
      </p:pic>
      <p:sp>
        <p:nvSpPr>
          <p:cNvPr id="9" name="TextBox 8">
            <a:extLst>
              <a:ext uri="{FF2B5EF4-FFF2-40B4-BE49-F238E27FC236}">
                <a16:creationId xmlns:a16="http://schemas.microsoft.com/office/drawing/2014/main" id="{052F2A69-BFF4-3A57-288A-A57A7987A973}"/>
              </a:ext>
            </a:extLst>
          </p:cNvPr>
          <p:cNvSpPr txBox="1"/>
          <p:nvPr/>
        </p:nvSpPr>
        <p:spPr>
          <a:xfrm>
            <a:off x="4279656" y="9356665"/>
            <a:ext cx="9144000" cy="369332"/>
          </a:xfrm>
          <a:prstGeom prst="rect">
            <a:avLst/>
          </a:prstGeom>
          <a:noFill/>
        </p:spPr>
        <p:txBody>
          <a:bodyPr wrap="square">
            <a:spAutoFit/>
          </a:bodyPr>
          <a:lstStyle/>
          <a:p>
            <a:pPr algn="ctr"/>
            <a:r>
              <a:rPr lang="en-US" sz="1800" dirty="0">
                <a:solidFill>
                  <a:srgbClr val="42B0FF"/>
                </a:solidFill>
                <a:hlinkClick r:id="rId5">
                  <a:extLst>
                    <a:ext uri="{A12FA001-AC4F-418D-AE19-62706E023703}">
                      <ahyp:hlinkClr xmlns:ahyp="http://schemas.microsoft.com/office/drawing/2018/hyperlinkcolor" val="tx"/>
                    </a:ext>
                  </a:extLst>
                </a:hlinkClick>
              </a:rPr>
              <a:t>https://vitalitylivingcollege.info/free-resources/</a:t>
            </a:r>
            <a:r>
              <a:rPr lang="en-US" sz="1800" dirty="0">
                <a:solidFill>
                  <a:srgbClr val="42B0FF"/>
                </a:solidFill>
              </a:rPr>
              <a:t/>
            </a:r>
          </a:p>
        </p:txBody>
      </p:sp>
      <p:sp>
        <p:nvSpPr>
          <p:cNvPr id="13" name="HELP YOURSELF &amp; OTHERS HEAL WITH EFT">
            <a:extLst>
              <a:ext uri="{FF2B5EF4-FFF2-40B4-BE49-F238E27FC236}">
                <a16:creationId xmlns:a16="http://schemas.microsoft.com/office/drawing/2014/main" id="{0120A0B3-886B-E76B-B426-2B810EBAACF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6"/>
              </a:rPr>
              <a:t>vitalitylivingcollege.info</a:t>
            </a:r>
            <a:r>
              <a:rPr lang="en-GB" sz="1350" dirty="0">
                <a:latin typeface="Calibri" panose="020F0502020204030204" pitchFamily="34" charset="0"/>
                <a:cs typeface="Calibri" panose="020F0502020204030204" pitchFamily="34" charset="0"/>
              </a:rPr>
              <a:t>. </a:t>
            </a:r>
          </a:p>
        </p:txBody>
      </p:sp>
      <p:sp>
        <p:nvSpPr>
          <p:cNvPr id="14" name="TextBox 13">
            <a:extLst>
              <a:ext uri="{FF2B5EF4-FFF2-40B4-BE49-F238E27FC236}">
                <a16:creationId xmlns:a16="http://schemas.microsoft.com/office/drawing/2014/main" id="{3E19503A-30EF-2703-7974-F74D1BC7C41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566461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B5B8E960-9EFD-4ACE-B2F2-F8E11EEC535E}"/>
              </a:ext>
            </a:extLst>
          </p:cNvPr>
          <p:cNvSpPr txBox="1"/>
          <p:nvPr/>
        </p:nvSpPr>
        <p:spPr>
          <a:xfrm>
            <a:off x="1600203" y="3271454"/>
            <a:ext cx="15411248" cy="5278946"/>
          </a:xfrm>
          <a:prstGeom prst="rect">
            <a:avLst/>
          </a:prstGeom>
        </p:spPr>
        <p:txBody>
          <a:bodyPr wrap="square" lIns="0" tIns="0" rIns="0" bIns="0" rtlCol="0" anchor="t">
            <a:spAutoFit/>
          </a:bodyPr>
          <a:lstStyle/>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Stress can lead to disease and illness.</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Unresolved emotional upsets and trauma can cause disease.</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Suppressing emotions is harmful to health.</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By releasing stress, freeing suppressed emotions &amp; resolving past trauma you can create health &amp; wellness.</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Energy Flow® exercises to release anger, boost the immunity system, and create calmness. </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What is EFT and how it is clinically proven to lower stress, anxiety &amp; tension.</a:t>
            </a:r>
          </a:p>
          <a:p>
            <a:pPr marL="514350" indent="-514350" defTabSz="1828754" fontAlgn="base">
              <a:lnSpc>
                <a:spcPct val="120000"/>
              </a:lnSpc>
              <a:buClr>
                <a:srgbClr val="000000"/>
              </a:buClr>
              <a:buSzPct val="100000"/>
              <a:buFont typeface="Arial" panose="020B0604020202020204" pitchFamily="34" charset="0"/>
              <a:buChar char="•"/>
              <a:defRPr/>
            </a:pPr>
            <a:r>
              <a:rPr lang="en-U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Graphik"/>
              </a:rPr>
              <a:t>The steps to the EFT Process &amp; Energy Flow® exercises.</a:t>
            </a:r>
          </a:p>
        </p:txBody>
      </p:sp>
      <p:sp>
        <p:nvSpPr>
          <p:cNvPr id="4" name="Rectangle 3">
            <a:extLst>
              <a:ext uri="{FF2B5EF4-FFF2-40B4-BE49-F238E27FC236}">
                <a16:creationId xmlns:a16="http://schemas.microsoft.com/office/drawing/2014/main" id="{3AD4A5F0-752D-48C8-9A60-4362A0705A69}"/>
              </a:ext>
            </a:extLst>
          </p:cNvPr>
          <p:cNvSpPr/>
          <p:nvPr/>
        </p:nvSpPr>
        <p:spPr>
          <a:xfrm>
            <a:off x="1524001" y="1485903"/>
            <a:ext cx="15411248" cy="1228413"/>
          </a:xfrm>
          <a:prstGeom prst="rect">
            <a:avLst/>
          </a:prstGeom>
        </p:spPr>
        <p:txBody>
          <a:bodyPr wrap="square">
            <a:spAutoFit/>
          </a:bodyPr>
          <a:lstStyle/>
          <a:p>
            <a:pPr defTabSz="914355">
              <a:lnSpc>
                <a:spcPts val="9713"/>
              </a:lnSpc>
              <a:defRPr/>
            </a:pPr>
            <a:r>
              <a:rPr lang="en-US" sz="6000" b="1" kern="0" spc="-189" dirty="0">
                <a:solidFill>
                  <a:srgbClr val="41B1FF"/>
                </a:solidFill>
                <a:latin typeface="Calibri"/>
                <a:cs typeface="Calibri"/>
                <a:sym typeface="Graphik Semibold"/>
              </a:rPr>
              <a:t>SUMMARY</a:t>
            </a:r>
          </a:p>
        </p:txBody>
      </p:sp>
      <p:sp>
        <p:nvSpPr>
          <p:cNvPr id="6" name="Google Shape;789;p72">
            <a:extLst>
              <a:ext uri="{FF2B5EF4-FFF2-40B4-BE49-F238E27FC236}">
                <a16:creationId xmlns:a16="http://schemas.microsoft.com/office/drawing/2014/main" id="{6E83D651-36E3-4D2A-AF78-5F422259E1AE}"/>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7" name="Shape 180">
            <a:extLst>
              <a:ext uri="{FF2B5EF4-FFF2-40B4-BE49-F238E27FC236}">
                <a16:creationId xmlns:a16="http://schemas.microsoft.com/office/drawing/2014/main" id="{EE221AC6-99DD-463A-B4DC-97A11A9C6299}"/>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9" name="Picture 6">
            <a:extLst>
              <a:ext uri="{FF2B5EF4-FFF2-40B4-BE49-F238E27FC236}">
                <a16:creationId xmlns:a16="http://schemas.microsoft.com/office/drawing/2014/main" id="{D3D52D4E-7B2C-4596-9C8C-21BF40E2F8ED}"/>
              </a:ext>
            </a:extLst>
          </p:cNvPr>
          <p:cNvPicPr>
            <a:picLocks noChangeAspect="1"/>
          </p:cNvPicPr>
          <p:nvPr/>
        </p:nvPicPr>
        <p:blipFill>
          <a:blip r:embed="rId2"/>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7A53A15B-BCD1-EC4D-1468-B9AF2A51F65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FB8968B6-CCD5-DEB6-74FA-6CA3F34AEA5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4560336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399C5-8644-DBAB-962A-3DFDB67DFF26}"/>
            </a:ext>
          </a:extLst>
        </p:cNvPr>
        <p:cNvGrpSpPr/>
        <p:nvPr/>
      </p:nvGrpSpPr>
      <p:grpSpPr>
        <a:xfrm>
          <a:off x="0" y="0"/>
          <a:ext cx="0" cy="0"/>
          <a:chOff x="0" y="0"/>
          <a:chExt cx="0" cy="0"/>
        </a:xfrm>
      </p:grpSpPr>
      <p:sp>
        <p:nvSpPr>
          <p:cNvPr id="12" name="Who Is This For?">
            <a:extLst>
              <a:ext uri="{FF2B5EF4-FFF2-40B4-BE49-F238E27FC236}">
                <a16:creationId xmlns:a16="http://schemas.microsoft.com/office/drawing/2014/main" id="{B42C37D8-FC38-916C-0833-432DF6445976}"/>
              </a:ext>
            </a:extLst>
          </p:cNvPr>
          <p:cNvSpPr txBox="1">
            <a:spLocks noGrp="1"/>
          </p:cNvSpPr>
          <p:nvPr>
            <p:ph type="title"/>
          </p:nvPr>
        </p:nvSpPr>
        <p:spPr>
          <a:xfrm>
            <a:off x="9959006" y="1427309"/>
            <a:ext cx="7631165" cy="985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38100" tIns="38100" rIns="38100" bIns="38100" rtlCol="0" anchor="ctr">
            <a:spAutoFit/>
          </a:bodyPr>
          <a:lstStyle>
            <a:lvl1pPr>
              <a:lnSpc>
                <a:spcPct val="80000"/>
              </a:lnSpc>
              <a:defRPr sz="8400" spc="-252">
                <a:gradFill flip="none" rotWithShape="1">
                  <a:gsLst>
                    <a:gs pos="0">
                      <a:schemeClr val="accent1">
                        <a:lumOff val="13575"/>
                      </a:schemeClr>
                    </a:gs>
                    <a:gs pos="100000">
                      <a:schemeClr val="accent1">
                        <a:lumOff val="13575"/>
                      </a:schemeClr>
                    </a:gs>
                  </a:gsLst>
                  <a:lin ang="3960000" scaled="0"/>
                </a:gradFill>
                <a:latin typeface="+mn-lt"/>
                <a:ea typeface="+mn-ea"/>
                <a:cs typeface="+mn-cs"/>
                <a:sym typeface="Graphik Semibold"/>
              </a:defRPr>
            </a:lvl1pPr>
          </a:lstStyle>
          <a:p>
            <a:pPr algn="l"/>
            <a:r>
              <a:rPr lang="en-GB" sz="7200" dirty="0">
                <a:solidFill>
                  <a:srgbClr val="42B0FF"/>
                </a:solidFill>
                <a:latin typeface="Calibri" panose="020F0502020204030204" pitchFamily="34" charset="0"/>
                <a:cs typeface="Calibri" panose="020F0502020204030204" pitchFamily="34" charset="0"/>
              </a:rPr>
              <a:t>SAY “HI”!</a:t>
            </a:r>
          </a:p>
        </p:txBody>
      </p:sp>
      <p:sp>
        <p:nvSpPr>
          <p:cNvPr id="14" name="TextBox 13">
            <a:extLst>
              <a:ext uri="{FF2B5EF4-FFF2-40B4-BE49-F238E27FC236}">
                <a16:creationId xmlns:a16="http://schemas.microsoft.com/office/drawing/2014/main" id="{673631C4-F6BE-C27B-2D38-DEB24DBB239A}"/>
              </a:ext>
            </a:extLst>
          </p:cNvPr>
          <p:cNvSpPr txBox="1"/>
          <p:nvPr/>
        </p:nvSpPr>
        <p:spPr>
          <a:xfrm>
            <a:off x="9959006" y="2804710"/>
            <a:ext cx="7631165" cy="65287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400" kern="0" dirty="0">
                <a:solidFill>
                  <a:prstClr val="black"/>
                </a:solidFill>
                <a:latin typeface="Calibri" panose="020F0502020204030204" pitchFamily="34" charset="0"/>
                <a:cs typeface="Calibri" panose="020F0502020204030204" pitchFamily="34" charset="0"/>
                <a:sym typeface="Graphik"/>
              </a:rPr>
              <a:t>Facebook, </a:t>
            </a:r>
            <a:r>
              <a:rPr lang="en-GB" sz="3400" kern="0" dirty="0">
                <a:solidFill>
                  <a:prstClr val="black"/>
                </a:solidFill>
                <a:latin typeface="Calibri" panose="020F0502020204030204" pitchFamily="34" charset="0"/>
                <a:cs typeface="Calibri" panose="020F0502020204030204" pitchFamily="34" charset="0"/>
                <a:sym typeface="Graphik"/>
                <a:hlinkClick r:id="rId3"/>
              </a:rPr>
              <a:t>https://www.facebook.com/ranganarupavi/</a:t>
            </a:r>
            <a:endParaRPr lang="en-GB" sz="3400" kern="0" dirty="0">
              <a:solidFill>
                <a:prstClr val="black"/>
              </a:solidFill>
              <a:latin typeface="Calibri" panose="020F0502020204030204" pitchFamily="34" charset="0"/>
              <a:cs typeface="Calibri" panose="020F0502020204030204" pitchFamily="34" charset="0"/>
              <a:sym typeface="Graphik"/>
            </a:endParaRPr>
          </a:p>
          <a:p>
            <a:pPr marL="428625" indent="-428625"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endParaRPr lang="en-GB" sz="3400" kern="0" dirty="0">
              <a:solidFill>
                <a:prstClr val="black"/>
              </a:solidFill>
              <a:latin typeface="Calibri" panose="020F0502020204030204" pitchFamily="34" charset="0"/>
              <a:cs typeface="Calibri" panose="020F0502020204030204" pitchFamily="34" charset="0"/>
              <a:sym typeface="Graphik"/>
            </a:endParaRP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400" kern="0" dirty="0">
                <a:solidFill>
                  <a:prstClr val="black"/>
                </a:solidFill>
                <a:latin typeface="Calibri" panose="020F0502020204030204" pitchFamily="34" charset="0"/>
                <a:cs typeface="Calibri" panose="020F0502020204030204" pitchFamily="34" charset="0"/>
                <a:sym typeface="Graphik"/>
              </a:rPr>
              <a:t>Instagram, </a:t>
            </a:r>
            <a:r>
              <a:rPr lang="en-GB" sz="3400" kern="0" dirty="0">
                <a:solidFill>
                  <a:prstClr val="black"/>
                </a:solidFill>
                <a:latin typeface="Calibri" panose="020F0502020204030204" pitchFamily="34" charset="0"/>
                <a:cs typeface="Calibri" panose="020F0502020204030204" pitchFamily="34" charset="0"/>
                <a:sym typeface="Graphik"/>
                <a:hlinkClick r:id="rId4"/>
              </a:rPr>
              <a:t>https://www.instagram.com/vitalitylivingcollege/</a:t>
            </a:r>
            <a:endParaRPr lang="en-GB" sz="3400" kern="0" dirty="0">
              <a:solidFill>
                <a:prstClr val="black"/>
              </a:solidFill>
              <a:latin typeface="Calibri" panose="020F0502020204030204" pitchFamily="34" charset="0"/>
              <a:cs typeface="Calibri" panose="020F0502020204030204" pitchFamily="34" charset="0"/>
              <a:sym typeface="Graphik"/>
            </a:endParaRPr>
          </a:p>
          <a:p>
            <a:pPr marL="428625" indent="-428625"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endParaRPr lang="en-GB" sz="3400" kern="0" dirty="0">
              <a:solidFill>
                <a:prstClr val="black"/>
              </a:solidFill>
              <a:latin typeface="Calibri" panose="020F0502020204030204" pitchFamily="34" charset="0"/>
              <a:cs typeface="Calibri" panose="020F0502020204030204" pitchFamily="34" charset="0"/>
              <a:sym typeface="Graphik"/>
            </a:endParaRP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400" kern="0" dirty="0">
                <a:solidFill>
                  <a:prstClr val="black"/>
                </a:solidFill>
                <a:latin typeface="Calibri" panose="020F0502020204030204" pitchFamily="34" charset="0"/>
                <a:cs typeface="Calibri" panose="020F0502020204030204" pitchFamily="34" charset="0"/>
                <a:sym typeface="Graphik"/>
              </a:rPr>
              <a:t>YouTube, </a:t>
            </a:r>
            <a:r>
              <a:rPr lang="en-GB" sz="3400" kern="0" dirty="0">
                <a:solidFill>
                  <a:prstClr val="black"/>
                </a:solidFill>
                <a:latin typeface="Calibri" panose="020F0502020204030204" pitchFamily="34" charset="0"/>
                <a:cs typeface="Calibri" panose="020F0502020204030204" pitchFamily="34" charset="0"/>
                <a:sym typeface="Graphik"/>
                <a:hlinkClick r:id="rId5"/>
              </a:rPr>
              <a:t>https://www.youtube.com/c/VitalityLivingCollege</a:t>
            </a:r>
            <a:endParaRPr lang="en-GB" sz="3400" kern="0" dirty="0">
              <a:solidFill>
                <a:prstClr val="black"/>
              </a:solidFill>
              <a:latin typeface="Calibri" panose="020F0502020204030204" pitchFamily="34" charset="0"/>
              <a:cs typeface="Calibri" panose="020F0502020204030204" pitchFamily="34" charset="0"/>
              <a:sym typeface="Graphik"/>
            </a:endParaRP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endParaRPr lang="en-GB" kern="0" dirty="0">
              <a:solidFill>
                <a:prstClr val="black"/>
              </a:solidFill>
              <a:latin typeface="Calibri" panose="020F0502020204030204" pitchFamily="34" charset="0"/>
              <a:cs typeface="Calibri" panose="020F0502020204030204" pitchFamily="34" charset="0"/>
              <a:sym typeface="Graphik"/>
            </a:endParaRPr>
          </a:p>
        </p:txBody>
      </p:sp>
      <p:pic>
        <p:nvPicPr>
          <p:cNvPr id="8" name="photo_2021-10-10 18.41.00.jpeg" descr="photo_2021-10-10 18.41.00.jpeg">
            <a:extLst>
              <a:ext uri="{FF2B5EF4-FFF2-40B4-BE49-F238E27FC236}">
                <a16:creationId xmlns:a16="http://schemas.microsoft.com/office/drawing/2014/main" id="{870614D4-8A91-9B24-22EE-387C0D6DB9BB}"/>
              </a:ext>
            </a:extLst>
          </p:cNvPr>
          <p:cNvPicPr>
            <a:picLocks noChangeAspect="1"/>
          </p:cNvPicPr>
          <p:nvPr/>
        </p:nvPicPr>
        <p:blipFill rotWithShape="1">
          <a:blip r:embed="rId6"/>
          <a:srcRect l="39162" t="1213"/>
          <a:stretch/>
        </p:blipFill>
        <p:spPr>
          <a:xfrm>
            <a:off x="1" y="0"/>
            <a:ext cx="9502875" cy="10287000"/>
          </a:xfrm>
          <a:prstGeom prst="rect">
            <a:avLst/>
          </a:prstGeom>
          <a:ln w="12700">
            <a:miter lim="400000"/>
          </a:ln>
        </p:spPr>
      </p:pic>
      <p:sp>
        <p:nvSpPr>
          <p:cNvPr id="5" name="Google Shape;789;p72">
            <a:extLst>
              <a:ext uri="{FF2B5EF4-FFF2-40B4-BE49-F238E27FC236}">
                <a16:creationId xmlns:a16="http://schemas.microsoft.com/office/drawing/2014/main" id="{4F2DC93D-1E39-4CFE-A8D6-D6FEE5483537}"/>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sz="1800">
              <a:solidFill>
                <a:prstClr val="black"/>
              </a:solidFill>
              <a:latin typeface="Calibri"/>
              <a:sym typeface="Graphik"/>
            </a:endParaRPr>
          </a:p>
        </p:txBody>
      </p:sp>
      <p:pic>
        <p:nvPicPr>
          <p:cNvPr id="6" name="Picture 6">
            <a:extLst>
              <a:ext uri="{FF2B5EF4-FFF2-40B4-BE49-F238E27FC236}">
                <a16:creationId xmlns:a16="http://schemas.microsoft.com/office/drawing/2014/main" id="{17CE8DE3-850C-458F-A19E-AFD024553908}"/>
              </a:ext>
            </a:extLst>
          </p:cNvPr>
          <p:cNvPicPr>
            <a:picLocks noChangeAspect="1"/>
          </p:cNvPicPr>
          <p:nvPr/>
        </p:nvPicPr>
        <p:blipFill>
          <a:blip r:embed="rId7"/>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A82A60C3-EA17-E9DF-30FC-D13BEDCC021A}"/>
              </a:ext>
            </a:extLst>
          </p:cNvPr>
          <p:cNvSpPr txBox="1"/>
          <p:nvPr/>
        </p:nvSpPr>
        <p:spPr>
          <a:xfrm>
            <a:off x="9977039" y="9667863"/>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8"/>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42280450"/>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ADFED0-424C-4AAF-8E9E-E63640F00F89}"/>
              </a:ext>
            </a:extLst>
          </p:cNvPr>
          <p:cNvSpPr/>
          <p:nvPr/>
        </p:nvSpPr>
        <p:spPr>
          <a:xfrm>
            <a:off x="4881" y="0"/>
            <a:ext cx="9144000" cy="10287000"/>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833C746-6473-4320-6628-206C5F553311}"/>
              </a:ext>
            </a:extLst>
          </p:cNvPr>
          <p:cNvSpPr/>
          <p:nvPr/>
        </p:nvSpPr>
        <p:spPr>
          <a:xfrm>
            <a:off x="0" y="4920363"/>
            <a:ext cx="9144000" cy="446276"/>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endParaRPr lang="en-US" sz="2400" kern="0">
              <a:solidFill>
                <a:srgbClr val="FFFFFF"/>
              </a:solidFill>
              <a:latin typeface="Graphik-Medium"/>
              <a:ea typeface="Graphik-Medium"/>
              <a:cs typeface="Graphik-Medium"/>
              <a:sym typeface="Graphik Medium"/>
            </a:endParaRPr>
          </a:p>
        </p:txBody>
      </p:sp>
      <p:sp>
        <p:nvSpPr>
          <p:cNvPr id="2" name="Rectangle 1">
            <a:extLst>
              <a:ext uri="{FF2B5EF4-FFF2-40B4-BE49-F238E27FC236}">
                <a16:creationId xmlns:a16="http://schemas.microsoft.com/office/drawing/2014/main" id="{AF7A4253-3747-2744-55B0-94093DF2ED02}"/>
              </a:ext>
            </a:extLst>
          </p:cNvPr>
          <p:cNvSpPr/>
          <p:nvPr/>
        </p:nvSpPr>
        <p:spPr>
          <a:xfrm>
            <a:off x="0" y="4551034"/>
            <a:ext cx="9144000" cy="1184940"/>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r>
              <a:rPr lang="en-US" sz="7200" kern="0" dirty="0">
                <a:solidFill>
                  <a:prstClr val="black"/>
                </a:solidFill>
                <a:latin typeface="Graphik-Medium"/>
                <a:ea typeface="Graphik-Medium"/>
                <a:cs typeface="Graphik-Medium"/>
                <a:sym typeface="Graphik Medium"/>
              </a:rPr>
              <a:t>YOUR PICTURE</a:t>
            </a:r>
          </a:p>
        </p:txBody>
      </p:sp>
      <p:sp>
        <p:nvSpPr>
          <p:cNvPr id="12" name="Who Is This For?">
            <a:extLst>
              <a:ext uri="{FF2B5EF4-FFF2-40B4-BE49-F238E27FC236}">
                <a16:creationId xmlns:a16="http://schemas.microsoft.com/office/drawing/2014/main" id="{9A778459-6EE6-9E4C-AEFF-B547A77A851C}"/>
              </a:ext>
            </a:extLst>
          </p:cNvPr>
          <p:cNvSpPr txBox="1">
            <a:spLocks noGrp="1"/>
          </p:cNvSpPr>
          <p:nvPr>
            <p:ph type="title"/>
          </p:nvPr>
        </p:nvSpPr>
        <p:spPr>
          <a:xfrm>
            <a:off x="9959006" y="1427309"/>
            <a:ext cx="7631165" cy="98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38100" tIns="38100" rIns="38100" bIns="38100" rtlCol="0" anchor="ctr">
            <a:spAutoFit/>
          </a:bodyPr>
          <a:lstStyle>
            <a:lvl1pPr>
              <a:lnSpc>
                <a:spcPct val="80000"/>
              </a:lnSpc>
              <a:defRPr sz="8400" spc="-252">
                <a:gradFill flip="none" rotWithShape="1">
                  <a:gsLst>
                    <a:gs pos="0">
                      <a:schemeClr val="accent1">
                        <a:lumOff val="13575"/>
                      </a:schemeClr>
                    </a:gs>
                    <a:gs pos="100000">
                      <a:schemeClr val="accent1">
                        <a:lumOff val="13575"/>
                      </a:schemeClr>
                    </a:gs>
                  </a:gsLst>
                  <a:lin ang="3960000" scaled="0"/>
                </a:gradFill>
                <a:latin typeface="+mn-lt"/>
                <a:ea typeface="+mn-ea"/>
                <a:cs typeface="+mn-cs"/>
                <a:sym typeface="Graphik Semibold"/>
              </a:defRPr>
            </a:lvl1pPr>
          </a:lstStyle>
          <a:p>
            <a:pPr algn="l"/>
            <a:r>
              <a:rPr lang="en-GB" sz="7200" dirty="0">
                <a:solidFill>
                  <a:srgbClr val="42B0FF"/>
                </a:solidFill>
                <a:latin typeface="Calibri" panose="020F0502020204030204" pitchFamily="34" charset="0"/>
                <a:cs typeface="Calibri" panose="020F0502020204030204" pitchFamily="34" charset="0"/>
              </a:rPr>
              <a:t>SAY “HI”!</a:t>
            </a:r>
          </a:p>
        </p:txBody>
      </p:sp>
      <p:sp>
        <p:nvSpPr>
          <p:cNvPr id="14" name="TextBox 13">
            <a:extLst>
              <a:ext uri="{FF2B5EF4-FFF2-40B4-BE49-F238E27FC236}">
                <a16:creationId xmlns:a16="http://schemas.microsoft.com/office/drawing/2014/main" id="{8FBA1495-5021-9C41-906E-BFDD38452AE8}"/>
              </a:ext>
            </a:extLst>
          </p:cNvPr>
          <p:cNvSpPr txBox="1"/>
          <p:nvPr/>
        </p:nvSpPr>
        <p:spPr>
          <a:xfrm>
            <a:off x="9959006" y="2804710"/>
            <a:ext cx="7631165"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600" kern="0" dirty="0">
                <a:solidFill>
                  <a:prstClr val="black"/>
                </a:solidFill>
                <a:latin typeface="Calibri" panose="020F0502020204030204" pitchFamily="34" charset="0"/>
                <a:cs typeface="Calibri" panose="020F0502020204030204" pitchFamily="34" charset="0"/>
                <a:sym typeface="Graphik"/>
              </a:rPr>
              <a:t>Facebook, add yours</a:t>
            </a:r>
            <a:endParaRPr lang="en-GB" sz="3000" kern="0" dirty="0">
              <a:solidFill>
                <a:prstClr val="black"/>
              </a:solidFill>
              <a:latin typeface="Calibri" panose="020F0502020204030204" pitchFamily="34" charset="0"/>
              <a:cs typeface="Calibri" panose="020F0502020204030204" pitchFamily="34" charset="0"/>
              <a:sym typeface="Graphik"/>
            </a:endParaRPr>
          </a:p>
          <a:p>
            <a:pPr marL="428625" indent="-428625"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endParaRPr lang="en-GB" sz="3000" kern="0" dirty="0">
              <a:solidFill>
                <a:prstClr val="black"/>
              </a:solidFill>
              <a:latin typeface="Calibri" panose="020F0502020204030204" pitchFamily="34" charset="0"/>
              <a:cs typeface="Calibri" panose="020F0502020204030204" pitchFamily="34" charset="0"/>
              <a:sym typeface="Graphik"/>
            </a:endParaRP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600" kern="0" dirty="0">
                <a:solidFill>
                  <a:prstClr val="black"/>
                </a:solidFill>
                <a:latin typeface="Calibri" panose="020F0502020204030204" pitchFamily="34" charset="0"/>
                <a:cs typeface="Calibri" panose="020F0502020204030204" pitchFamily="34" charset="0"/>
                <a:sym typeface="Graphik"/>
              </a:rPr>
              <a:t>Instagram, add yours</a:t>
            </a: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endParaRPr lang="en-GB" sz="3600" kern="0" dirty="0">
              <a:solidFill>
                <a:prstClr val="black"/>
              </a:solidFill>
              <a:latin typeface="Calibri" panose="020F0502020204030204" pitchFamily="34" charset="0"/>
              <a:cs typeface="Calibri" panose="020F0502020204030204" pitchFamily="34" charset="0"/>
              <a:sym typeface="Graphik"/>
            </a:endParaRPr>
          </a:p>
          <a:p>
            <a:pPr marL="514350" indent="-514350" defTabSz="332605" hangingPunct="0">
              <a:buClr>
                <a:srgbClr val="000000"/>
              </a:buClr>
              <a:buSzPct val="100000"/>
              <a:buFont typeface="Arial" panose="020B0604020202020204" pitchFamily="34" charset="0"/>
              <a:buChar char="•"/>
              <a:defRPr sz="4171">
                <a:latin typeface="Graphik"/>
                <a:ea typeface="Graphik"/>
                <a:cs typeface="Graphik"/>
                <a:sym typeface="Graphik"/>
              </a:defRPr>
            </a:pPr>
            <a:r>
              <a:rPr lang="en-GB" sz="3600" kern="0" dirty="0">
                <a:solidFill>
                  <a:prstClr val="black"/>
                </a:solidFill>
                <a:latin typeface="Calibri" panose="020F0502020204030204" pitchFamily="34" charset="0"/>
                <a:cs typeface="Calibri" panose="020F0502020204030204" pitchFamily="34" charset="0"/>
                <a:sym typeface="Graphik"/>
              </a:rPr>
              <a:t>YouTube, add yours</a:t>
            </a:r>
            <a:endParaRPr lang="en-GB" sz="3128" u="sng" kern="0" dirty="0">
              <a:solidFill>
                <a:prstClr val="black"/>
              </a:solidFill>
              <a:latin typeface="Graphik"/>
              <a:sym typeface="Graphik"/>
              <a:hlinkClick r:id="rId3">
                <a:extLst>
                  <a:ext uri="{A12FA001-AC4F-418D-AE19-62706E023703}">
                    <ahyp:hlinkClr xmlns:ahyp="http://schemas.microsoft.com/office/drawing/2018/hyperlinkcolor" val="tx"/>
                  </a:ext>
                </a:extLst>
              </a:hlinkClick>
            </a:endParaRPr>
          </a:p>
        </p:txBody>
      </p:sp>
      <p:sp>
        <p:nvSpPr>
          <p:cNvPr id="6" name="Google Shape;789;p72">
            <a:extLst>
              <a:ext uri="{FF2B5EF4-FFF2-40B4-BE49-F238E27FC236}">
                <a16:creationId xmlns:a16="http://schemas.microsoft.com/office/drawing/2014/main" id="{30DF0CAC-054D-40A8-85E9-DFD28AF8DA32}"/>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sz="1800">
              <a:solidFill>
                <a:prstClr val="black"/>
              </a:solidFill>
              <a:latin typeface="Calibri"/>
              <a:sym typeface="Graphik"/>
            </a:endParaRPr>
          </a:p>
        </p:txBody>
      </p:sp>
      <p:pic>
        <p:nvPicPr>
          <p:cNvPr id="7" name="Picture 6">
            <a:extLst>
              <a:ext uri="{FF2B5EF4-FFF2-40B4-BE49-F238E27FC236}">
                <a16:creationId xmlns:a16="http://schemas.microsoft.com/office/drawing/2014/main" id="{5B481260-A664-4607-BB0D-799F39A28B89}"/>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5" name="HELP YOURSELF &amp; OTHERS HEAL WITH EFT">
            <a:extLst>
              <a:ext uri="{FF2B5EF4-FFF2-40B4-BE49-F238E27FC236}">
                <a16:creationId xmlns:a16="http://schemas.microsoft.com/office/drawing/2014/main" id="{AFE8DC26-81CC-6A3E-1908-1FEB230AEEA7}"/>
              </a:ext>
            </a:extLst>
          </p:cNvPr>
          <p:cNvSpPr txBox="1"/>
          <p:nvPr/>
        </p:nvSpPr>
        <p:spPr>
          <a:xfrm>
            <a:off x="9977039" y="9667863"/>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93644461"/>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EECC-1D40-70A0-A8EB-30D5740758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6E62AF5-FDD1-0D70-DF24-D721AFB77B23}"/>
              </a:ext>
            </a:extLst>
          </p:cNvPr>
          <p:cNvPicPr>
            <a:picLocks noChangeAspect="1"/>
          </p:cNvPicPr>
          <p:nvPr/>
        </p:nvPicPr>
        <p:blipFill>
          <a:blip r:embed="rId2" cstate="print">
            <a:extLst>
              <a:ext uri="{28A0092B-C50C-407E-A947-70E740481C1C}">
                <a14:useLocalDpi xmlns:a14="http://schemas.microsoft.com/office/drawing/2010/main" val="0"/>
              </a:ext>
            </a:extLst>
          </a:blip>
          <a:srcRect t="965" r="25194" b="17074"/>
          <a:stretch>
            <a:fillRect/>
          </a:stretch>
        </p:blipFill>
        <p:spPr>
          <a:xfrm>
            <a:off x="267447" y="281331"/>
            <a:ext cx="17751187" cy="9724338"/>
          </a:xfrm>
          <a:prstGeom prst="rect">
            <a:avLst/>
          </a:prstGeom>
          <a:blipFill dpi="0" rotWithShape="1">
            <a:blip r:embed="rId3">
              <a:alphaModFix amt="24000"/>
            </a:blip>
            <a:srcRect/>
            <a:stretch>
              <a:fillRect/>
            </a:stretch>
          </a:blipFill>
        </p:spPr>
      </p:pic>
      <p:pic>
        <p:nvPicPr>
          <p:cNvPr id="6" name="Picture 6">
            <a:extLst>
              <a:ext uri="{FF2B5EF4-FFF2-40B4-BE49-F238E27FC236}">
                <a16:creationId xmlns:a16="http://schemas.microsoft.com/office/drawing/2014/main" id="{DBFDEC89-878A-F519-1740-C0F43A273355}"/>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C31AEF57-31EC-AFAA-7DE3-564E067424BF}"/>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4" name="Rectangle 3">
            <a:extLst>
              <a:ext uri="{FF2B5EF4-FFF2-40B4-BE49-F238E27FC236}">
                <a16:creationId xmlns:a16="http://schemas.microsoft.com/office/drawing/2014/main" id="{C2769112-FF59-55D6-7BC4-7BBEB22A393A}"/>
              </a:ext>
            </a:extLst>
          </p:cNvPr>
          <p:cNvSpPr/>
          <p:nvPr/>
        </p:nvSpPr>
        <p:spPr>
          <a:xfrm>
            <a:off x="2591272" y="3055268"/>
            <a:ext cx="13105456" cy="3888432"/>
          </a:xfrm>
          <a:prstGeom prst="rect">
            <a:avLst/>
          </a:prstGeom>
          <a:solidFill>
            <a:srgbClr val="67B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4">
            <a:extLst>
              <a:ext uri="{FF2B5EF4-FFF2-40B4-BE49-F238E27FC236}">
                <a16:creationId xmlns:a16="http://schemas.microsoft.com/office/drawing/2014/main" id="{BA31C856-3422-E4F3-3E14-CB619811D8D1}"/>
              </a:ext>
            </a:extLst>
          </p:cNvPr>
          <p:cNvSpPr txBox="1"/>
          <p:nvPr/>
        </p:nvSpPr>
        <p:spPr>
          <a:xfrm>
            <a:off x="1" y="2571582"/>
            <a:ext cx="18287999" cy="2304285"/>
          </a:xfrm>
          <a:prstGeom prst="rect">
            <a:avLst/>
          </a:prstGeom>
        </p:spPr>
        <p:txBody>
          <a:bodyPr wrap="square" lIns="0" tIns="0" rIns="0" bIns="0" rtlCol="0" anchor="t">
            <a:spAutoFit/>
          </a:bodyPr>
          <a:lstStyle/>
          <a:p>
            <a:pPr algn="ctr" defTabSz="914378">
              <a:lnSpc>
                <a:spcPts val="20522"/>
              </a:lnSpc>
            </a:pPr>
            <a:r>
              <a:rPr lang="en-US" sz="9825" dirty="0">
                <a:solidFill>
                  <a:schemeClr val="bg1"/>
                </a:solidFill>
                <a:latin typeface="Calibri"/>
                <a:cs typeface="Myriad Pro 1" charset="0"/>
                <a:sym typeface="Graphik"/>
              </a:rPr>
              <a:t>FREEDOM FROM STRESS</a:t>
            </a:r>
          </a:p>
        </p:txBody>
      </p:sp>
      <p:sp>
        <p:nvSpPr>
          <p:cNvPr id="13" name="TextBox 8">
            <a:extLst>
              <a:ext uri="{FF2B5EF4-FFF2-40B4-BE49-F238E27FC236}">
                <a16:creationId xmlns:a16="http://schemas.microsoft.com/office/drawing/2014/main" id="{4B283C89-5B38-11A1-C7D5-0B5BEA1E9721}"/>
              </a:ext>
            </a:extLst>
          </p:cNvPr>
          <p:cNvSpPr txBox="1"/>
          <p:nvPr/>
        </p:nvSpPr>
        <p:spPr>
          <a:xfrm>
            <a:off x="1" y="5220155"/>
            <a:ext cx="18287999" cy="615040"/>
          </a:xfrm>
          <a:prstGeom prst="rect">
            <a:avLst/>
          </a:prstGeom>
        </p:spPr>
        <p:txBody>
          <a:bodyPr wrap="square" lIns="0" tIns="0" rIns="0" bIns="0" rtlCol="0" anchor="t">
            <a:spAutoFit/>
          </a:bodyPr>
          <a:lstStyle/>
          <a:p>
            <a:pPr algn="ctr" defTabSz="914378">
              <a:lnSpc>
                <a:spcPts val="3874"/>
              </a:lnSpc>
            </a:pPr>
            <a:r>
              <a:rPr lang="en-US" sz="7088" spc="401" dirty="0">
                <a:solidFill>
                  <a:schemeClr val="bg1"/>
                </a:solidFill>
                <a:latin typeface="Calibri"/>
                <a:sym typeface="Graphik"/>
              </a:rPr>
              <a:t>THE ULTIMATE PATH TO PEACE</a:t>
            </a:r>
          </a:p>
        </p:txBody>
      </p:sp>
      <p:sp>
        <p:nvSpPr>
          <p:cNvPr id="14" name="TextBox 4">
            <a:extLst>
              <a:ext uri="{FF2B5EF4-FFF2-40B4-BE49-F238E27FC236}">
                <a16:creationId xmlns:a16="http://schemas.microsoft.com/office/drawing/2014/main" id="{11879B95-70A5-197C-5BB5-64967F383809}"/>
              </a:ext>
            </a:extLst>
          </p:cNvPr>
          <p:cNvSpPr txBox="1"/>
          <p:nvPr/>
        </p:nvSpPr>
        <p:spPr>
          <a:xfrm>
            <a:off x="1" y="5638776"/>
            <a:ext cx="18287999" cy="853823"/>
          </a:xfrm>
          <a:prstGeom prst="rect">
            <a:avLst/>
          </a:prstGeom>
        </p:spPr>
        <p:txBody>
          <a:bodyPr wrap="square" lIns="0" tIns="0" rIns="0" bIns="0" rtlCol="0" anchor="t">
            <a:spAutoFit/>
          </a:bodyPr>
          <a:lstStyle/>
          <a:p>
            <a:pPr algn="ctr" defTabSz="914378">
              <a:lnSpc>
                <a:spcPct val="150000"/>
              </a:lnSpc>
            </a:pPr>
            <a:r>
              <a:rPr lang="en-US" sz="4125" dirty="0">
                <a:solidFill>
                  <a:schemeClr val="bg1"/>
                </a:solidFill>
                <a:latin typeface="Calibri"/>
                <a:sym typeface="Graphik"/>
              </a:rPr>
              <a:t>With Emotional Freedom Techniques (EFT</a:t>
            </a:r>
            <a:r>
              <a:rPr lang="en-US" sz="4125" dirty="0">
                <a:solidFill>
                  <a:schemeClr val="bg1"/>
                </a:solidFill>
                <a:sym typeface="Graphik"/>
              </a:rPr>
              <a:t>) &amp; Energy Flow® </a:t>
            </a:r>
            <a:endParaRPr lang="en-US" sz="4125" dirty="0">
              <a:solidFill>
                <a:schemeClr val="bg1"/>
              </a:solidFill>
              <a:latin typeface="Calibri"/>
              <a:sym typeface="Graphik"/>
            </a:endParaRPr>
          </a:p>
        </p:txBody>
      </p:sp>
      <p:sp>
        <p:nvSpPr>
          <p:cNvPr id="16" name="Shape 180">
            <a:extLst>
              <a:ext uri="{FF2B5EF4-FFF2-40B4-BE49-F238E27FC236}">
                <a16:creationId xmlns:a16="http://schemas.microsoft.com/office/drawing/2014/main" id="{E2C811BD-3FFA-82DD-E498-E76A3B877F23}"/>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7" name="TextBox 16">
            <a:extLst>
              <a:ext uri="{FF2B5EF4-FFF2-40B4-BE49-F238E27FC236}">
                <a16:creationId xmlns:a16="http://schemas.microsoft.com/office/drawing/2014/main" id="{E9F24958-66A4-A8F6-6319-979458A9F4F4}"/>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FAST &amp; EASY PATH TO PEACE &amp; CALM</a:t>
            </a:r>
          </a:p>
        </p:txBody>
      </p:sp>
    </p:spTree>
    <p:extLst>
      <p:ext uri="{BB962C8B-B14F-4D97-AF65-F5344CB8AC3E}">
        <p14:creationId xmlns:p14="http://schemas.microsoft.com/office/powerpoint/2010/main" val="522511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2"/>
            <a:ext cx="16078200" cy="1228413"/>
          </a:xfrm>
          <a:prstGeom prst="rect">
            <a:avLst/>
          </a:prstGeom>
        </p:spPr>
        <p:txBody>
          <a:bodyPr wrap="square">
            <a:spAutoFit/>
          </a:bodyPr>
          <a:lstStyle/>
          <a:p>
            <a:pPr>
              <a:lnSpc>
                <a:spcPts val="9713"/>
              </a:lnSpc>
            </a:pPr>
            <a:r>
              <a:rPr lang="en-US" sz="6000" b="1" dirty="0">
                <a:solidFill>
                  <a:srgbClr val="41B1FF"/>
                </a:solidFill>
                <a:latin typeface="Calibri" panose="020F0502020204030204" pitchFamily="34" charset="0"/>
                <a:cs typeface="Calibri" panose="020F0502020204030204" pitchFamily="34" charset="0"/>
              </a:rPr>
              <a:t>IN THE NEXT 90 MINUTES, YOU WILL LEARN:</a:t>
            </a:r>
          </a:p>
        </p:txBody>
      </p:sp>
      <p:sp>
        <p:nvSpPr>
          <p:cNvPr id="15" name="TextBox 5">
            <a:extLst>
              <a:ext uri="{FF2B5EF4-FFF2-40B4-BE49-F238E27FC236}">
                <a16:creationId xmlns:a16="http://schemas.microsoft.com/office/drawing/2014/main" id="{EDEF3C91-CA56-5476-4834-50C2236788BA}"/>
              </a:ext>
            </a:extLst>
          </p:cNvPr>
          <p:cNvSpPr txBox="1"/>
          <p:nvPr/>
        </p:nvSpPr>
        <p:spPr>
          <a:xfrm>
            <a:off x="1600202" y="3271454"/>
            <a:ext cx="15335045" cy="3693575"/>
          </a:xfrm>
          <a:prstGeom prst="rect">
            <a:avLst/>
          </a:prstGeom>
        </p:spPr>
        <p:txBody>
          <a:bodyPr wrap="square" lIns="0" tIns="0" rIns="0" bIns="0" rtlCol="0" anchor="t">
            <a:spAutoFit/>
          </a:bodyPr>
          <a:lstStyle/>
          <a:p>
            <a:pPr marL="612000" indent="-612000" defTabSz="914378">
              <a:spcBef>
                <a:spcPts val="1200"/>
              </a:spcBef>
              <a:buFont typeface="+mj-lt"/>
              <a:buAutoNum type="arabicPeriod"/>
            </a:pPr>
            <a:r>
              <a:rPr lang="en-US" sz="4000" dirty="0">
                <a:solidFill>
                  <a:srgbClr val="0D0D0D"/>
                </a:solidFill>
                <a:latin typeface="Calibri"/>
                <a:sym typeface="Graphik"/>
              </a:rPr>
              <a:t>The root cause of stress &amp; illness.</a:t>
            </a:r>
          </a:p>
          <a:p>
            <a:pPr marL="612000" indent="-612000" defTabSz="914378">
              <a:spcBef>
                <a:spcPts val="1200"/>
              </a:spcBef>
              <a:buFont typeface="+mj-lt"/>
              <a:buAutoNum type="arabicPeriod"/>
            </a:pPr>
            <a:r>
              <a:rPr lang="en-US" sz="4000" dirty="0">
                <a:solidFill>
                  <a:srgbClr val="0D0D0D"/>
                </a:solidFill>
                <a:latin typeface="Calibri"/>
                <a:sym typeface="Graphik"/>
              </a:rPr>
              <a:t>Ways to reverse the negative effects of stress.</a:t>
            </a:r>
          </a:p>
          <a:p>
            <a:pPr marL="612000" indent="-612000" defTabSz="914378">
              <a:spcBef>
                <a:spcPts val="1200"/>
              </a:spcBef>
              <a:buFont typeface="+mj-lt"/>
              <a:buAutoNum type="arabicPeriod"/>
            </a:pPr>
            <a:r>
              <a:rPr lang="en-US" sz="4000" dirty="0">
                <a:solidFill>
                  <a:srgbClr val="0D0D0D"/>
                </a:solidFill>
                <a:latin typeface="Calibri"/>
                <a:sym typeface="Graphik"/>
              </a:rPr>
              <a:t>What is Energy Flow® and how it can relieve stress.</a:t>
            </a:r>
          </a:p>
          <a:p>
            <a:pPr marL="612000" indent="-612000">
              <a:spcBef>
                <a:spcPts val="1200"/>
              </a:spcBef>
              <a:buFont typeface="+mj-lt"/>
              <a:buAutoNum type="arabicPeriod"/>
            </a:pPr>
            <a:r>
              <a:rPr lang="en-US" sz="4001" dirty="0">
                <a:latin typeface="Calibri" panose="020F0502020204030204" pitchFamily="34" charset="0"/>
                <a:cs typeface="Calibri" panose="020F0502020204030204" pitchFamily="34" charset="0"/>
              </a:rPr>
              <a:t>The 4 transformational ways to let go of stress and find calm.</a:t>
            </a:r>
          </a:p>
          <a:p>
            <a:pPr marL="612000" indent="-612000">
              <a:spcBef>
                <a:spcPts val="1200"/>
              </a:spcBef>
              <a:buFont typeface="+mj-lt"/>
              <a:buAutoNum type="arabicPeriod"/>
            </a:pPr>
            <a:r>
              <a:rPr lang="en-US" sz="4001" dirty="0">
                <a:latin typeface="Calibri" panose="020F0502020204030204" pitchFamily="34" charset="0"/>
                <a:cs typeface="Calibri" panose="020F0502020204030204" pitchFamily="34" charset="0"/>
              </a:rPr>
              <a:t>How Energy Flow® and Emotional Freedom Techniques (EFT) can help.</a:t>
            </a:r>
          </a:p>
        </p:txBody>
      </p:sp>
      <p:sp>
        <p:nvSpPr>
          <p:cNvPr id="2" name="HELP YOURSELF &amp; OTHERS HEAL WITH EFT">
            <a:extLst>
              <a:ext uri="{FF2B5EF4-FFF2-40B4-BE49-F238E27FC236}">
                <a16:creationId xmlns:a16="http://schemas.microsoft.com/office/drawing/2014/main" id="{5AEA8A2E-8103-6770-4CB3-AE9EE941197A}"/>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149DDAE-1BFA-A9DD-8A10-25DDE65C0AD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23041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2"/>
            <a:ext cx="14782800" cy="1228413"/>
          </a:xfrm>
          <a:prstGeom prst="rect">
            <a:avLst/>
          </a:prstGeom>
        </p:spPr>
        <p:txBody>
          <a:bodyPr wrap="square">
            <a:spAutoFit/>
          </a:bodyPr>
          <a:lstStyle/>
          <a:p>
            <a:pPr defTabSz="914378">
              <a:lnSpc>
                <a:spcPts val="9713"/>
              </a:lnSpc>
            </a:pPr>
            <a:r>
              <a:rPr lang="en-US" sz="6000" b="1" dirty="0">
                <a:solidFill>
                  <a:srgbClr val="42B0FF"/>
                </a:solidFill>
                <a:latin typeface="Calibri" panose="020F0502020204030204" pitchFamily="34" charset="0"/>
                <a:cs typeface="Calibri" panose="020F0502020204030204" pitchFamily="34" charset="0"/>
                <a:sym typeface="Graphik"/>
              </a:rPr>
              <a:t>HOUSE RULES FOR TODAY’S MASTERCLASS</a:t>
            </a:r>
          </a:p>
        </p:txBody>
      </p:sp>
      <p:sp>
        <p:nvSpPr>
          <p:cNvPr id="15" name="TextBox 5">
            <a:extLst>
              <a:ext uri="{FF2B5EF4-FFF2-40B4-BE49-F238E27FC236}">
                <a16:creationId xmlns:a16="http://schemas.microsoft.com/office/drawing/2014/main" id="{EDEF3C91-CA56-5476-4834-50C2236788BA}"/>
              </a:ext>
            </a:extLst>
          </p:cNvPr>
          <p:cNvSpPr txBox="1"/>
          <p:nvPr/>
        </p:nvSpPr>
        <p:spPr>
          <a:xfrm>
            <a:off x="1600202" y="3271454"/>
            <a:ext cx="15335045" cy="4004943"/>
          </a:xfrm>
          <a:prstGeom prst="rect">
            <a:avLst/>
          </a:prstGeom>
        </p:spPr>
        <p:txBody>
          <a:bodyPr wrap="square" lIns="0" tIns="0" rIns="0" bIns="0" rtlCol="0" anchor="t">
            <a:spAutoFit/>
          </a:bodyPr>
          <a:lstStyle/>
          <a:p>
            <a:pPr marL="571500" indent="-571500" defTabSz="914378">
              <a:spcBef>
                <a:spcPts val="1200"/>
              </a:spcBef>
              <a:spcAft>
                <a:spcPts val="600"/>
              </a:spcAft>
              <a:buFont typeface="Arial" panose="020B0604020202020204" pitchFamily="34" charset="0"/>
              <a:buChar char="•"/>
            </a:pPr>
            <a:r>
              <a:rPr lang="en-US" sz="4005" dirty="0">
                <a:latin typeface="Calibri"/>
                <a:sym typeface="Graphik"/>
              </a:rPr>
              <a:t>A dynamic training, NOT just a soothing talk.</a:t>
            </a:r>
          </a:p>
          <a:p>
            <a:pPr marL="571500" indent="-571500" defTabSz="914378">
              <a:spcBef>
                <a:spcPts val="1200"/>
              </a:spcBef>
              <a:spcAft>
                <a:spcPts val="600"/>
              </a:spcAft>
              <a:buFont typeface="Arial" panose="020B0604020202020204" pitchFamily="34" charset="0"/>
              <a:buChar char="•"/>
            </a:pPr>
            <a:r>
              <a:rPr lang="en-US" sz="4005" dirty="0">
                <a:latin typeface="Calibri"/>
                <a:sym typeface="Graphik"/>
              </a:rPr>
              <a:t>About active involvement, NOT passive listening for calm.</a:t>
            </a:r>
          </a:p>
          <a:p>
            <a:pPr marL="571500" indent="-571500" defTabSz="914378">
              <a:spcBef>
                <a:spcPts val="1200"/>
              </a:spcBef>
              <a:spcAft>
                <a:spcPts val="600"/>
              </a:spcAft>
              <a:buFont typeface="Arial" panose="020B0604020202020204" pitchFamily="34" charset="0"/>
              <a:buChar char="•"/>
            </a:pPr>
            <a:r>
              <a:rPr lang="en-US" sz="4005" dirty="0">
                <a:latin typeface="Calibri"/>
                <a:sym typeface="Graphik"/>
              </a:rPr>
              <a:t>Focused on tools and techniques, NOT quick fixes.</a:t>
            </a:r>
          </a:p>
          <a:p>
            <a:pPr marL="571500" indent="-571500" defTabSz="914378">
              <a:spcBef>
                <a:spcPts val="1200"/>
              </a:spcBef>
              <a:spcAft>
                <a:spcPts val="600"/>
              </a:spcAft>
              <a:buFont typeface="Arial" panose="020B0604020202020204" pitchFamily="34" charset="0"/>
              <a:buChar char="•"/>
            </a:pPr>
            <a:r>
              <a:rPr lang="en-US" sz="4005" dirty="0">
                <a:latin typeface="Calibri"/>
                <a:sym typeface="Graphik"/>
              </a:rPr>
              <a:t>A confidential space of learning and growth, free from judgement.</a:t>
            </a:r>
          </a:p>
          <a:p>
            <a:pPr marL="571500" indent="-571500" defTabSz="914378">
              <a:spcBef>
                <a:spcPts val="1200"/>
              </a:spcBef>
              <a:spcAft>
                <a:spcPts val="600"/>
              </a:spcAft>
              <a:buFont typeface="Arial" panose="020B0604020202020204" pitchFamily="34" charset="0"/>
              <a:buChar char="•"/>
            </a:pPr>
            <a:r>
              <a:rPr lang="en-US" sz="4005" dirty="0">
                <a:latin typeface="Calibri"/>
                <a:sym typeface="Graphik"/>
              </a:rPr>
              <a:t>Not therapy, but a place to experience, learn and grow. </a:t>
            </a:r>
          </a:p>
        </p:txBody>
      </p:sp>
      <p:sp>
        <p:nvSpPr>
          <p:cNvPr id="3" name="HELP YOURSELF &amp; OTHERS HEAL WITH EFT">
            <a:extLst>
              <a:ext uri="{FF2B5EF4-FFF2-40B4-BE49-F238E27FC236}">
                <a16:creationId xmlns:a16="http://schemas.microsoft.com/office/drawing/2014/main" id="{47286BE3-FC13-B3C1-0F64-75E1A255C202}"/>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2F34247C-A65D-CD35-D7F8-77F4FD736AD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94003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2"/>
            <a:ext cx="14782800" cy="1228413"/>
          </a:xfrm>
          <a:prstGeom prst="rect">
            <a:avLst/>
          </a:prstGeom>
        </p:spPr>
        <p:txBody>
          <a:bodyPr wrap="square">
            <a:spAutoFit/>
          </a:bodyPr>
          <a:lstStyle/>
          <a:p>
            <a:pPr defTabSz="914378">
              <a:lnSpc>
                <a:spcPts val="9713"/>
              </a:lnSpc>
            </a:pPr>
            <a:r>
              <a:rPr lang="en-US" sz="6000" b="1" dirty="0">
                <a:solidFill>
                  <a:srgbClr val="42B0FF"/>
                </a:solidFill>
                <a:latin typeface="Calibri" panose="020F0502020204030204" pitchFamily="34" charset="0"/>
                <a:cs typeface="Calibri" panose="020F0502020204030204" pitchFamily="34" charset="0"/>
                <a:sym typeface="Graphik"/>
              </a:rPr>
              <a:t>OUR AGREEMENT</a:t>
            </a:r>
          </a:p>
        </p:txBody>
      </p:sp>
      <p:sp>
        <p:nvSpPr>
          <p:cNvPr id="15" name="TextBox 5">
            <a:extLst>
              <a:ext uri="{FF2B5EF4-FFF2-40B4-BE49-F238E27FC236}">
                <a16:creationId xmlns:a16="http://schemas.microsoft.com/office/drawing/2014/main" id="{EDEF3C91-CA56-5476-4834-50C2236788BA}"/>
              </a:ext>
            </a:extLst>
          </p:cNvPr>
          <p:cNvSpPr txBox="1"/>
          <p:nvPr/>
        </p:nvSpPr>
        <p:spPr>
          <a:xfrm>
            <a:off x="1600202" y="3199284"/>
            <a:ext cx="15335045" cy="2000932"/>
          </a:xfrm>
          <a:prstGeom prst="rect">
            <a:avLst/>
          </a:prstGeom>
        </p:spPr>
        <p:txBody>
          <a:bodyPr wrap="square" lIns="0" tIns="0" rIns="0" bIns="0" rtlCol="0" anchor="t">
            <a:spAutoFit/>
          </a:bodyPr>
          <a:lstStyle/>
          <a:p>
            <a:pPr marL="571486" indent="-571486" defTabSz="914378">
              <a:spcBef>
                <a:spcPts val="600"/>
              </a:spcBef>
              <a:buFont typeface="Arial" panose="020B0604020202020204" pitchFamily="34" charset="0"/>
              <a:buChar char="•"/>
            </a:pPr>
            <a:r>
              <a:rPr lang="en-US" sz="4001" dirty="0">
                <a:latin typeface="Calibri"/>
                <a:sym typeface="Graphik"/>
              </a:rPr>
              <a:t>Treat it like a live in-person masterclass</a:t>
            </a:r>
          </a:p>
          <a:p>
            <a:pPr marL="571486" indent="-571486" defTabSz="914378">
              <a:spcBef>
                <a:spcPts val="600"/>
              </a:spcBef>
              <a:buFont typeface="Arial" panose="020B0604020202020204" pitchFamily="34" charset="0"/>
              <a:buChar char="•"/>
            </a:pPr>
            <a:r>
              <a:rPr lang="en-US" sz="4001" dirty="0">
                <a:latin typeface="Calibri"/>
                <a:sym typeface="Graphik"/>
              </a:rPr>
              <a:t>No phones to be used during the masterclass</a:t>
            </a:r>
          </a:p>
          <a:p>
            <a:pPr marL="571486" indent="-571486" defTabSz="914378">
              <a:spcBef>
                <a:spcPts val="600"/>
              </a:spcBef>
              <a:buFont typeface="Arial" panose="020B0604020202020204" pitchFamily="34" charset="0"/>
              <a:buChar char="•"/>
            </a:pPr>
            <a:r>
              <a:rPr lang="en-US" sz="4001" dirty="0">
                <a:latin typeface="Calibri"/>
                <a:sym typeface="Graphik"/>
              </a:rPr>
              <a:t>Please keep the following ready or prepared:</a:t>
            </a:r>
          </a:p>
        </p:txBody>
      </p:sp>
      <p:sp>
        <p:nvSpPr>
          <p:cNvPr id="3" name="HELP YOURSELF &amp; OTHERS HEAL WITH EFT">
            <a:extLst>
              <a:ext uri="{FF2B5EF4-FFF2-40B4-BE49-F238E27FC236}">
                <a16:creationId xmlns:a16="http://schemas.microsoft.com/office/drawing/2014/main" id="{63F40625-B335-0A4D-41D8-3ADEA50F88B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pic>
        <p:nvPicPr>
          <p:cNvPr id="17" name="Picture 16">
            <a:extLst>
              <a:ext uri="{FF2B5EF4-FFF2-40B4-BE49-F238E27FC236}">
                <a16:creationId xmlns:a16="http://schemas.microsoft.com/office/drawing/2014/main" id="{0C3795B5-4B47-95AE-0C3D-34B0B786419F}"/>
              </a:ext>
            </a:extLst>
          </p:cNvPr>
          <p:cNvPicPr>
            <a:picLocks noChangeAspect="1"/>
          </p:cNvPicPr>
          <p:nvPr/>
        </p:nvPicPr>
        <p:blipFill>
          <a:blip r:embed="rId5" cstate="print">
            <a:extLst>
              <a:ext uri="{28A0092B-C50C-407E-A947-70E740481C1C}">
                <a14:useLocalDpi xmlns:a14="http://schemas.microsoft.com/office/drawing/2010/main" val="0"/>
              </a:ext>
            </a:extLst>
          </a:blip>
          <a:srcRect l="4326" t="30686" b="27682"/>
          <a:stretch>
            <a:fillRect/>
          </a:stretch>
        </p:blipFill>
        <p:spPr>
          <a:xfrm>
            <a:off x="1600203" y="5527980"/>
            <a:ext cx="15968734" cy="3474300"/>
          </a:xfrm>
          <a:prstGeom prst="rect">
            <a:avLst/>
          </a:prstGeom>
        </p:spPr>
      </p:pic>
      <p:sp>
        <p:nvSpPr>
          <p:cNvPr id="4" name="TextBox 3">
            <a:extLst>
              <a:ext uri="{FF2B5EF4-FFF2-40B4-BE49-F238E27FC236}">
                <a16:creationId xmlns:a16="http://schemas.microsoft.com/office/drawing/2014/main" id="{A3CC98EE-B16E-BB4E-0D5F-6E37680DBAF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403782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DFF27-0386-B436-B77E-C6D8A5189B98}"/>
              </a:ext>
            </a:extLst>
          </p:cNvPr>
          <p:cNvSpPr/>
          <p:nvPr/>
        </p:nvSpPr>
        <p:spPr>
          <a:xfrm>
            <a:off x="1524000" y="3134560"/>
            <a:ext cx="15459745" cy="577969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algn="ctr" defTabSz="619125" hangingPunct="0"/>
            <a:endParaRPr lang="en-US" sz="2400" kern="0">
              <a:solidFill>
                <a:srgbClr val="000000"/>
              </a:solidFill>
              <a:latin typeface="Graphik"/>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619125" hangingPunct="0">
              <a:defRPr>
                <a:solidFill>
                  <a:srgbClr val="FFFFFF"/>
                </a:solidFill>
                <a:latin typeface="+mn-lt"/>
                <a:ea typeface="+mn-ea"/>
                <a:cs typeface="+mn-cs"/>
                <a:sym typeface="Helvetica"/>
              </a:defRPr>
            </a:pPr>
            <a:endParaRPr sz="2400" kern="0">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2"/>
            <a:ext cx="14782800" cy="1228413"/>
          </a:xfrm>
          <a:prstGeom prst="rect">
            <a:avLst/>
          </a:prstGeom>
        </p:spPr>
        <p:txBody>
          <a:bodyPr wrap="square" lIns="91440" tIns="45720" rIns="91440" bIns="45720" anchor="t">
            <a:spAutoFit/>
          </a:bodyPr>
          <a:lstStyle/>
          <a:p>
            <a:pPr defTabSz="619125" hangingPunct="0">
              <a:lnSpc>
                <a:spcPts val="9713"/>
              </a:lnSpc>
            </a:pPr>
            <a:r>
              <a:rPr lang="en-US" sz="6000" b="1" kern="0" dirty="0">
                <a:solidFill>
                  <a:srgbClr val="42B0FF"/>
                </a:solidFill>
                <a:latin typeface="Calibri"/>
                <a:ea typeface="Calibri"/>
                <a:cs typeface="Calibri"/>
                <a:sym typeface="Graphik"/>
              </a:rPr>
              <a:t>DOES THIS SEEM LIKE YOU?</a:t>
            </a:r>
            <a:endParaRPr lang="en-US" sz="6000" b="1" kern="0" dirty="0">
              <a:solidFill>
                <a:srgbClr val="42B0FF"/>
              </a:solidFill>
              <a:latin typeface="Calibri"/>
              <a:ea typeface="Calibri"/>
              <a:cs typeface="Calibri"/>
            </a:endParaRPr>
          </a:p>
        </p:txBody>
      </p:sp>
      <p:sp>
        <p:nvSpPr>
          <p:cNvPr id="19" name="Rectangle 18">
            <a:extLst>
              <a:ext uri="{FF2B5EF4-FFF2-40B4-BE49-F238E27FC236}">
                <a16:creationId xmlns:a16="http://schemas.microsoft.com/office/drawing/2014/main" id="{D5076524-69DA-F584-DC72-1BBE19B97BD2}"/>
              </a:ext>
            </a:extLst>
          </p:cNvPr>
          <p:cNvSpPr/>
          <p:nvPr/>
        </p:nvSpPr>
        <p:spPr>
          <a:xfrm>
            <a:off x="2015208" y="3679834"/>
            <a:ext cx="6246833" cy="4689146"/>
          </a:xfrm>
          <a:prstGeom prst="rect">
            <a:avLst/>
          </a:prstGeom>
          <a:solidFill>
            <a:schemeClr val="bg1"/>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9372994-CFB5-8B21-A995-B0D20501ADCC}"/>
              </a:ext>
            </a:extLst>
          </p:cNvPr>
          <p:cNvPicPr>
            <a:picLocks noChangeAspect="1"/>
          </p:cNvPicPr>
          <p:nvPr/>
        </p:nvPicPr>
        <p:blipFill>
          <a:blip r:embed="rId4" cstate="print">
            <a:extLst>
              <a:ext uri="{28A0092B-C50C-407E-A947-70E740481C1C}">
                <a14:useLocalDpi xmlns:a14="http://schemas.microsoft.com/office/drawing/2010/main" val="0"/>
              </a:ext>
            </a:extLst>
          </a:blip>
          <a:srcRect l="46769" t="17902" r="10620" b="30936"/>
          <a:stretch>
            <a:fillRect/>
          </a:stretch>
        </p:blipFill>
        <p:spPr>
          <a:xfrm>
            <a:off x="8711952" y="3679834"/>
            <a:ext cx="7810872" cy="4689146"/>
          </a:xfrm>
          <a:prstGeom prst="rect">
            <a:avLst/>
          </a:prstGeom>
        </p:spPr>
      </p:pic>
      <p:sp>
        <p:nvSpPr>
          <p:cNvPr id="15" name="TextBox 5">
            <a:extLst>
              <a:ext uri="{FF2B5EF4-FFF2-40B4-BE49-F238E27FC236}">
                <a16:creationId xmlns:a16="http://schemas.microsoft.com/office/drawing/2014/main" id="{EDEF3C91-CA56-5476-4834-50C2236788BA}"/>
              </a:ext>
            </a:extLst>
          </p:cNvPr>
          <p:cNvSpPr txBox="1"/>
          <p:nvPr/>
        </p:nvSpPr>
        <p:spPr>
          <a:xfrm>
            <a:off x="2375248" y="4063380"/>
            <a:ext cx="5544615" cy="3770263"/>
          </a:xfrm>
          <a:prstGeom prst="rect">
            <a:avLst/>
          </a:prstGeom>
        </p:spPr>
        <p:txBody>
          <a:bodyPr wrap="square" lIns="0" tIns="0" rIns="0" bIns="0" rtlCol="0" anchor="t">
            <a:spAutoFit/>
          </a:bodyPr>
          <a:lstStyle/>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Feeling overwhelmed by daily pressures and stress.</a:t>
            </a:r>
          </a:p>
          <a:p>
            <a:pPr marL="571486" indent="-571486" defTabSz="619125" hangingPunct="0">
              <a:buFont typeface="Arial" panose="020B0604020202020204" pitchFamily="34" charset="0"/>
              <a:buChar char="•"/>
            </a:pPr>
            <a:endParaRPr lang="en-US" sz="3000" kern="0" dirty="0">
              <a:solidFill>
                <a:srgbClr val="0D0D0D"/>
              </a:solidFill>
              <a:latin typeface="Calibri"/>
              <a:sym typeface="Graphik"/>
            </a:endParaRPr>
          </a:p>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Seeking a way to manage stress effectively and regain control over your well-being.</a:t>
            </a:r>
          </a:p>
        </p:txBody>
      </p:sp>
      <p:sp>
        <p:nvSpPr>
          <p:cNvPr id="2" name="HELP YOURSELF &amp; OTHERS HEAL WITH EFT">
            <a:extLst>
              <a:ext uri="{FF2B5EF4-FFF2-40B4-BE49-F238E27FC236}">
                <a16:creationId xmlns:a16="http://schemas.microsoft.com/office/drawing/2014/main" id="{D9CA13A2-FCD3-0D87-2E13-0610D57CDE1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62C66577-FE04-D476-C213-69F19945B500}"/>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200914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EDFA-F01E-450E-2870-F53F2BC38B8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A98FC9B-329A-9C5E-0FF6-B236A829254A}"/>
              </a:ext>
            </a:extLst>
          </p:cNvPr>
          <p:cNvSpPr/>
          <p:nvPr/>
        </p:nvSpPr>
        <p:spPr>
          <a:xfrm>
            <a:off x="1524000" y="3134560"/>
            <a:ext cx="15459745" cy="577969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6808F11-A860-F612-9D20-0310BFFB0F30}"/>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5D49ABCC-5D76-1276-A20A-5792AA0A8C6A}"/>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algn="ctr" defTabSz="619125" hangingPunct="0"/>
            <a:endParaRPr lang="en-US" sz="2400" kern="0">
              <a:solidFill>
                <a:srgbClr val="000000"/>
              </a:solidFill>
              <a:latin typeface="Graphik"/>
              <a:sym typeface="Graphik"/>
            </a:endParaRPr>
          </a:p>
        </p:txBody>
      </p:sp>
      <p:sp>
        <p:nvSpPr>
          <p:cNvPr id="9" name="Shape 180">
            <a:extLst>
              <a:ext uri="{FF2B5EF4-FFF2-40B4-BE49-F238E27FC236}">
                <a16:creationId xmlns:a16="http://schemas.microsoft.com/office/drawing/2014/main" id="{3D107B65-4AF3-B316-CA8B-71EFDE35ACB4}"/>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619125" hangingPunct="0">
              <a:defRPr>
                <a:solidFill>
                  <a:srgbClr val="FFFFFF"/>
                </a:solidFill>
                <a:latin typeface="+mn-lt"/>
                <a:ea typeface="+mn-ea"/>
                <a:cs typeface="+mn-cs"/>
                <a:sym typeface="Helvetica"/>
              </a:defRPr>
            </a:pPr>
            <a:endParaRPr sz="2400" kern="0">
              <a:solidFill>
                <a:srgbClr val="FFFFFF"/>
              </a:solidFill>
              <a:latin typeface="Calibri"/>
              <a:sym typeface="Helvetica"/>
            </a:endParaRPr>
          </a:p>
        </p:txBody>
      </p:sp>
      <p:sp>
        <p:nvSpPr>
          <p:cNvPr id="14" name="Rectangle 13">
            <a:extLst>
              <a:ext uri="{FF2B5EF4-FFF2-40B4-BE49-F238E27FC236}">
                <a16:creationId xmlns:a16="http://schemas.microsoft.com/office/drawing/2014/main" id="{A8BE951E-1544-31CC-7606-06B4458BC3E9}"/>
              </a:ext>
            </a:extLst>
          </p:cNvPr>
          <p:cNvSpPr/>
          <p:nvPr/>
        </p:nvSpPr>
        <p:spPr>
          <a:xfrm>
            <a:off x="1524000" y="1485902"/>
            <a:ext cx="14782800" cy="1228413"/>
          </a:xfrm>
          <a:prstGeom prst="rect">
            <a:avLst/>
          </a:prstGeom>
        </p:spPr>
        <p:txBody>
          <a:bodyPr wrap="square" lIns="91440" tIns="45720" rIns="91440" bIns="45720" anchor="t">
            <a:spAutoFit/>
          </a:bodyPr>
          <a:lstStyle/>
          <a:p>
            <a:pPr defTabSz="619125" hangingPunct="0">
              <a:lnSpc>
                <a:spcPts val="9713"/>
              </a:lnSpc>
            </a:pPr>
            <a:r>
              <a:rPr lang="en-US" sz="6000" b="1" kern="0" dirty="0">
                <a:solidFill>
                  <a:srgbClr val="42B0FF"/>
                </a:solidFill>
                <a:latin typeface="Calibri"/>
                <a:ea typeface="Calibri"/>
                <a:cs typeface="Calibri"/>
                <a:sym typeface="Graphik"/>
              </a:rPr>
              <a:t>DOES THIS SEEM LIKE YOU?</a:t>
            </a:r>
            <a:endParaRPr lang="en-US" sz="6000" b="1" kern="0" dirty="0">
              <a:solidFill>
                <a:srgbClr val="42B0FF"/>
              </a:solidFill>
              <a:latin typeface="Calibri"/>
              <a:ea typeface="Calibri"/>
              <a:cs typeface="Calibri"/>
            </a:endParaRPr>
          </a:p>
        </p:txBody>
      </p:sp>
      <p:sp>
        <p:nvSpPr>
          <p:cNvPr id="19" name="Rectangle 18">
            <a:extLst>
              <a:ext uri="{FF2B5EF4-FFF2-40B4-BE49-F238E27FC236}">
                <a16:creationId xmlns:a16="http://schemas.microsoft.com/office/drawing/2014/main" id="{448516E0-9C96-0761-C734-25A779852144}"/>
              </a:ext>
            </a:extLst>
          </p:cNvPr>
          <p:cNvSpPr/>
          <p:nvPr/>
        </p:nvSpPr>
        <p:spPr>
          <a:xfrm>
            <a:off x="2015208" y="3659690"/>
            <a:ext cx="6246833" cy="4709290"/>
          </a:xfrm>
          <a:prstGeom prst="rect">
            <a:avLst/>
          </a:prstGeom>
          <a:solidFill>
            <a:schemeClr val="bg1"/>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A32B97-CE09-D38E-77BF-D7BACBDCB9FA}"/>
              </a:ext>
            </a:extLst>
          </p:cNvPr>
          <p:cNvPicPr>
            <a:picLocks noChangeAspect="1"/>
          </p:cNvPicPr>
          <p:nvPr/>
        </p:nvPicPr>
        <p:blipFill>
          <a:blip r:embed="rId4" cstate="print">
            <a:extLst>
              <a:ext uri="{28A0092B-C50C-407E-A947-70E740481C1C}">
                <a14:useLocalDpi xmlns:a14="http://schemas.microsoft.com/office/drawing/2010/main" val="0"/>
              </a:ext>
            </a:extLst>
          </a:blip>
          <a:srcRect l="60379" t="18239" r="13211" b="31109"/>
          <a:stretch>
            <a:fillRect/>
          </a:stretch>
        </p:blipFill>
        <p:spPr>
          <a:xfrm>
            <a:off x="11605447" y="3679834"/>
            <a:ext cx="4889787" cy="4689146"/>
          </a:xfrm>
          <a:prstGeom prst="rect">
            <a:avLst/>
          </a:prstGeom>
        </p:spPr>
      </p:pic>
      <p:sp>
        <p:nvSpPr>
          <p:cNvPr id="15" name="TextBox 5">
            <a:extLst>
              <a:ext uri="{FF2B5EF4-FFF2-40B4-BE49-F238E27FC236}">
                <a16:creationId xmlns:a16="http://schemas.microsoft.com/office/drawing/2014/main" id="{9032A00A-C703-ECDB-A6CE-05770553C871}"/>
              </a:ext>
            </a:extLst>
          </p:cNvPr>
          <p:cNvSpPr txBox="1"/>
          <p:nvPr/>
        </p:nvSpPr>
        <p:spPr>
          <a:xfrm>
            <a:off x="2375248" y="4063380"/>
            <a:ext cx="5544615" cy="3693319"/>
          </a:xfrm>
          <a:prstGeom prst="rect">
            <a:avLst/>
          </a:prstGeom>
        </p:spPr>
        <p:txBody>
          <a:bodyPr wrap="square" lIns="0" tIns="0" rIns="0" bIns="0" rtlCol="0" anchor="t">
            <a:spAutoFit/>
          </a:bodyPr>
          <a:lstStyle/>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Struggling to find calm in hectic moments.</a:t>
            </a:r>
          </a:p>
          <a:p>
            <a:pPr marL="571486" indent="-571486" defTabSz="619125" hangingPunct="0">
              <a:buFont typeface="Arial" panose="020B0604020202020204" pitchFamily="34" charset="0"/>
              <a:buChar char="•"/>
            </a:pPr>
            <a:endParaRPr lang="en-US" sz="3000" kern="0" dirty="0">
              <a:solidFill>
                <a:srgbClr val="0D0D0D"/>
              </a:solidFill>
              <a:latin typeface="Calibri"/>
              <a:sym typeface="Graphik"/>
            </a:endParaRPr>
          </a:p>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Wishing for a well-balanced life that is free from constant worry and tension.</a:t>
            </a:r>
          </a:p>
        </p:txBody>
      </p:sp>
      <p:sp>
        <p:nvSpPr>
          <p:cNvPr id="2" name="HELP YOURSELF &amp; OTHERS HEAL WITH EFT">
            <a:extLst>
              <a:ext uri="{FF2B5EF4-FFF2-40B4-BE49-F238E27FC236}">
                <a16:creationId xmlns:a16="http://schemas.microsoft.com/office/drawing/2014/main" id="{F3B9AF06-ACAB-5F59-6FDE-C903376310F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874F118B-2FE2-9BA0-CB74-206C2462377B}"/>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pic>
        <p:nvPicPr>
          <p:cNvPr id="2050" name="Picture 2" descr="A person covering their face with their hands&#10;&#10;Description automatically generated">
            <a:extLst>
              <a:ext uri="{FF2B5EF4-FFF2-40B4-BE49-F238E27FC236}">
                <a16:creationId xmlns:a16="http://schemas.microsoft.com/office/drawing/2014/main" id="{F940D2A6-C1BB-BB78-C3A4-044EB76BA1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12" r="30092"/>
          <a:stretch>
            <a:fillRect/>
          </a:stretch>
        </p:blipFill>
        <p:spPr bwMode="auto">
          <a:xfrm>
            <a:off x="8711951" y="3659690"/>
            <a:ext cx="3655817" cy="470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7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E21F8-37CA-C926-E903-0924D7222B5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377025A-C883-5172-59CC-78E91DCB7D52}"/>
              </a:ext>
            </a:extLst>
          </p:cNvPr>
          <p:cNvSpPr/>
          <p:nvPr/>
        </p:nvSpPr>
        <p:spPr>
          <a:xfrm>
            <a:off x="1524000" y="3134560"/>
            <a:ext cx="15459745" cy="577969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90C223A6-D358-3FFC-5AB1-8DA90CE01E41}"/>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4916DA91-FCE0-D9B4-CF2F-386E452EEE9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algn="ctr" defTabSz="619125" hangingPunct="0"/>
            <a:endParaRPr lang="en-US" sz="2400" kern="0">
              <a:solidFill>
                <a:srgbClr val="000000"/>
              </a:solidFill>
              <a:latin typeface="Graphik"/>
              <a:sym typeface="Graphik"/>
            </a:endParaRPr>
          </a:p>
        </p:txBody>
      </p:sp>
      <p:sp>
        <p:nvSpPr>
          <p:cNvPr id="9" name="Shape 180">
            <a:extLst>
              <a:ext uri="{FF2B5EF4-FFF2-40B4-BE49-F238E27FC236}">
                <a16:creationId xmlns:a16="http://schemas.microsoft.com/office/drawing/2014/main" id="{F14DE595-01E4-0479-BF47-96B8139D30BF}"/>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619125" hangingPunct="0">
              <a:defRPr>
                <a:solidFill>
                  <a:srgbClr val="FFFFFF"/>
                </a:solidFill>
                <a:latin typeface="+mn-lt"/>
                <a:ea typeface="+mn-ea"/>
                <a:cs typeface="+mn-cs"/>
                <a:sym typeface="Helvetica"/>
              </a:defRPr>
            </a:pPr>
            <a:endParaRPr sz="2400" kern="0">
              <a:solidFill>
                <a:srgbClr val="FFFFFF"/>
              </a:solidFill>
              <a:latin typeface="Calibri"/>
              <a:sym typeface="Helvetica"/>
            </a:endParaRPr>
          </a:p>
        </p:txBody>
      </p:sp>
      <p:sp>
        <p:nvSpPr>
          <p:cNvPr id="14" name="Rectangle 13">
            <a:extLst>
              <a:ext uri="{FF2B5EF4-FFF2-40B4-BE49-F238E27FC236}">
                <a16:creationId xmlns:a16="http://schemas.microsoft.com/office/drawing/2014/main" id="{2669485E-6CD6-D5F2-BB4B-60FD6D475798}"/>
              </a:ext>
            </a:extLst>
          </p:cNvPr>
          <p:cNvSpPr/>
          <p:nvPr/>
        </p:nvSpPr>
        <p:spPr>
          <a:xfrm>
            <a:off x="1524000" y="1485902"/>
            <a:ext cx="14782800" cy="1228413"/>
          </a:xfrm>
          <a:prstGeom prst="rect">
            <a:avLst/>
          </a:prstGeom>
        </p:spPr>
        <p:txBody>
          <a:bodyPr wrap="square" lIns="91440" tIns="45720" rIns="91440" bIns="45720" anchor="t">
            <a:spAutoFit/>
          </a:bodyPr>
          <a:lstStyle/>
          <a:p>
            <a:pPr defTabSz="619125" hangingPunct="0">
              <a:lnSpc>
                <a:spcPts val="9713"/>
              </a:lnSpc>
            </a:pPr>
            <a:r>
              <a:rPr lang="en-US" sz="6000" b="1" kern="0" dirty="0">
                <a:solidFill>
                  <a:srgbClr val="42B0FF"/>
                </a:solidFill>
                <a:latin typeface="Calibri"/>
                <a:ea typeface="Calibri"/>
                <a:cs typeface="Calibri"/>
                <a:sym typeface="Graphik"/>
              </a:rPr>
              <a:t>DOES THIS SEEM LIKE YOU?</a:t>
            </a:r>
            <a:endParaRPr lang="en-US" sz="6000" b="1" kern="0" dirty="0">
              <a:solidFill>
                <a:srgbClr val="42B0FF"/>
              </a:solidFill>
              <a:latin typeface="Calibri"/>
              <a:ea typeface="Calibri"/>
              <a:cs typeface="Calibri"/>
            </a:endParaRPr>
          </a:p>
        </p:txBody>
      </p:sp>
      <p:sp>
        <p:nvSpPr>
          <p:cNvPr id="19" name="Rectangle 18">
            <a:extLst>
              <a:ext uri="{FF2B5EF4-FFF2-40B4-BE49-F238E27FC236}">
                <a16:creationId xmlns:a16="http://schemas.microsoft.com/office/drawing/2014/main" id="{57F5DBD5-7B95-C319-F338-D5CA5E083B27}"/>
              </a:ext>
            </a:extLst>
          </p:cNvPr>
          <p:cNvSpPr/>
          <p:nvPr/>
        </p:nvSpPr>
        <p:spPr>
          <a:xfrm>
            <a:off x="2015208" y="3679834"/>
            <a:ext cx="6246833" cy="4689146"/>
          </a:xfrm>
          <a:prstGeom prst="rect">
            <a:avLst/>
          </a:prstGeom>
          <a:solidFill>
            <a:schemeClr val="bg1"/>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535681-0B0D-0CF4-1166-856E56EC1D08}"/>
              </a:ext>
            </a:extLst>
          </p:cNvPr>
          <p:cNvPicPr>
            <a:picLocks noChangeAspect="1"/>
          </p:cNvPicPr>
          <p:nvPr/>
        </p:nvPicPr>
        <p:blipFill>
          <a:blip r:embed="rId4" cstate="print">
            <a:extLst>
              <a:ext uri="{28A0092B-C50C-407E-A947-70E740481C1C}">
                <a14:useLocalDpi xmlns:a14="http://schemas.microsoft.com/office/drawing/2010/main" val="0"/>
              </a:ext>
            </a:extLst>
          </a:blip>
          <a:srcRect l="46456" t="17714" r="10834" b="30921"/>
          <a:stretch>
            <a:fillRect/>
          </a:stretch>
        </p:blipFill>
        <p:spPr>
          <a:xfrm>
            <a:off x="8711951" y="3689613"/>
            <a:ext cx="7781806" cy="4679367"/>
          </a:xfrm>
          <a:prstGeom prst="rect">
            <a:avLst/>
          </a:prstGeom>
        </p:spPr>
      </p:pic>
      <p:sp>
        <p:nvSpPr>
          <p:cNvPr id="15" name="TextBox 5">
            <a:extLst>
              <a:ext uri="{FF2B5EF4-FFF2-40B4-BE49-F238E27FC236}">
                <a16:creationId xmlns:a16="http://schemas.microsoft.com/office/drawing/2014/main" id="{694B4E72-C413-6857-458A-3B33C7E2A474}"/>
              </a:ext>
            </a:extLst>
          </p:cNvPr>
          <p:cNvSpPr txBox="1"/>
          <p:nvPr/>
        </p:nvSpPr>
        <p:spPr>
          <a:xfrm>
            <a:off x="2375248" y="4063380"/>
            <a:ext cx="5544615" cy="3616375"/>
          </a:xfrm>
          <a:prstGeom prst="rect">
            <a:avLst/>
          </a:prstGeom>
        </p:spPr>
        <p:txBody>
          <a:bodyPr wrap="square" lIns="0" tIns="0" rIns="0" bIns="0" rtlCol="0" anchor="t">
            <a:spAutoFit/>
          </a:bodyPr>
          <a:lstStyle/>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Reaching out to sugary or </a:t>
            </a:r>
            <a:r>
              <a:rPr lang="en-US" sz="3500" kern="0" dirty="0" err="1">
                <a:solidFill>
                  <a:srgbClr val="0D0D0D"/>
                </a:solidFill>
                <a:latin typeface="Calibri"/>
                <a:sym typeface="Graphik"/>
              </a:rPr>
              <a:t>savoury</a:t>
            </a:r>
            <a:r>
              <a:rPr lang="en-US" sz="3500" kern="0" dirty="0">
                <a:solidFill>
                  <a:srgbClr val="0D0D0D"/>
                </a:solidFill>
                <a:latin typeface="Calibri"/>
                <a:sym typeface="Graphik"/>
              </a:rPr>
              <a:t> treats as a means of coping.</a:t>
            </a:r>
          </a:p>
          <a:p>
            <a:pPr marL="571486" indent="-571486" defTabSz="619125" hangingPunct="0">
              <a:buFont typeface="Arial" panose="020B0604020202020204" pitchFamily="34" charset="0"/>
              <a:buChar char="•"/>
            </a:pPr>
            <a:endParaRPr lang="en-US" sz="3000" kern="0" dirty="0">
              <a:solidFill>
                <a:srgbClr val="0D0D0D"/>
              </a:solidFill>
              <a:latin typeface="Calibri"/>
              <a:sym typeface="Graphik"/>
            </a:endParaRPr>
          </a:p>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Have digestive challenges.</a:t>
            </a:r>
          </a:p>
          <a:p>
            <a:pPr marL="571486" indent="-571486" defTabSz="619125" hangingPunct="0">
              <a:buFont typeface="Arial" panose="020B0604020202020204" pitchFamily="34" charset="0"/>
              <a:buChar char="•"/>
            </a:pPr>
            <a:endParaRPr lang="en-US" sz="3000" kern="0" dirty="0">
              <a:solidFill>
                <a:srgbClr val="0D0D0D"/>
              </a:solidFill>
              <a:latin typeface="Calibri"/>
              <a:sym typeface="Graphik"/>
            </a:endParaRPr>
          </a:p>
          <a:p>
            <a:pPr marL="571486" indent="-571486" defTabSz="619125" hangingPunct="0">
              <a:buFont typeface="Arial" panose="020B0604020202020204" pitchFamily="34" charset="0"/>
              <a:buChar char="•"/>
            </a:pPr>
            <a:r>
              <a:rPr lang="en-US" sz="3500" kern="0" dirty="0">
                <a:solidFill>
                  <a:srgbClr val="0D0D0D"/>
                </a:solidFill>
                <a:latin typeface="Calibri"/>
                <a:sym typeface="Graphik"/>
              </a:rPr>
              <a:t>Difficulty losing weight.</a:t>
            </a:r>
          </a:p>
        </p:txBody>
      </p:sp>
      <p:sp>
        <p:nvSpPr>
          <p:cNvPr id="2" name="HELP YOURSELF &amp; OTHERS HEAL WITH EFT">
            <a:extLst>
              <a:ext uri="{FF2B5EF4-FFF2-40B4-BE49-F238E27FC236}">
                <a16:creationId xmlns:a16="http://schemas.microsoft.com/office/drawing/2014/main" id="{DE1C7B1C-AF80-E703-C10E-53120A1E1AF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DE52D8E2-67F6-B2D6-B697-214FB95DAE9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45924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
            <a:ext cx="18288000" cy="10287000"/>
          </a:xfrm>
          <a:prstGeom prst="rect">
            <a:avLst/>
          </a:prstGeom>
          <a:solidFill>
            <a:srgbClr val="FFFFFF"/>
          </a:solidFill>
        </p:spPr>
        <p:txBody>
          <a:bodyPr/>
          <a:lstStyle/>
          <a:p>
            <a:pPr defTabSz="914378"/>
            <a:endParaRPr lang="en-US">
              <a:solidFill>
                <a:prstClr val="black"/>
              </a:solidFill>
              <a:latin typeface="Calibri"/>
              <a:sym typeface="Graphik"/>
            </a:endParaRPr>
          </a:p>
        </p:txBody>
      </p:sp>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3447" y="3496959"/>
            <a:ext cx="18288000" cy="3293081"/>
          </a:xfrm>
          <a:prstGeom prst="rect">
            <a:avLst/>
          </a:prstGeom>
        </p:spPr>
        <p:txBody>
          <a:bodyPr wrap="square">
            <a:spAutoFit/>
          </a:bodyPr>
          <a:lstStyle/>
          <a:p>
            <a:pPr algn="ctr" defTabSz="914378">
              <a:lnSpc>
                <a:spcPts val="8500"/>
              </a:lnSpc>
            </a:pPr>
            <a:r>
              <a:rPr lang="en-US" sz="6000" b="1" dirty="0">
                <a:solidFill>
                  <a:srgbClr val="42B0FF"/>
                </a:solidFill>
                <a:latin typeface="Calibri" panose="020F0502020204030204" pitchFamily="34" charset="0"/>
                <a:cs typeface="Calibri" panose="020F0502020204030204" pitchFamily="34" charset="0"/>
                <a:sym typeface="Graphik"/>
              </a:rPr>
              <a:t>The real problem </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is that stress has become </a:t>
            </a:r>
          </a:p>
          <a:p>
            <a:pPr algn="ctr" defTabSz="914378">
              <a:lnSpc>
                <a:spcPts val="8500"/>
              </a:lnSpc>
            </a:pP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“normal”…expected, </a:t>
            </a:r>
            <a:r>
              <a:rPr lang="en-US" sz="6000" b="1" dirty="0">
                <a:solidFill>
                  <a:schemeClr val="tx1">
                    <a:lumMod val="75000"/>
                    <a:lumOff val="25000"/>
                  </a:schemeClr>
                </a:solidFill>
                <a:latin typeface="Calibri" panose="020F0502020204030204" pitchFamily="34" charset="0"/>
                <a:cs typeface="Calibri" panose="020F0502020204030204" pitchFamily="34" charset="0"/>
                <a:sym typeface="Graphik"/>
              </a:rPr>
              <a:t>instead</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 of something that is </a:t>
            </a:r>
          </a:p>
          <a:p>
            <a:pPr algn="ctr" defTabSz="914378">
              <a:lnSpc>
                <a:spcPts val="8500"/>
              </a:lnSpc>
            </a:pPr>
            <a:r>
              <a:rPr lang="en-US" sz="6000" b="1" u="sng" dirty="0">
                <a:solidFill>
                  <a:schemeClr val="tx1">
                    <a:lumMod val="75000"/>
                    <a:lumOff val="25000"/>
                  </a:schemeClr>
                </a:solidFill>
                <a:latin typeface="Calibri" panose="020F0502020204030204" pitchFamily="34" charset="0"/>
                <a:cs typeface="Calibri" panose="020F0502020204030204" pitchFamily="34" charset="0"/>
                <a:sym typeface="Graphik"/>
              </a:rPr>
              <a:t>actively cleaned </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 just like brushing your teeth.</a:t>
            </a:r>
          </a:p>
        </p:txBody>
      </p:sp>
      <p:sp>
        <p:nvSpPr>
          <p:cNvPr id="3" name="HELP YOURSELF &amp; OTHERS HEAL WITH EFT">
            <a:extLst>
              <a:ext uri="{FF2B5EF4-FFF2-40B4-BE49-F238E27FC236}">
                <a16:creationId xmlns:a16="http://schemas.microsoft.com/office/drawing/2014/main" id="{41E33D02-C198-11CC-C007-35F86272A96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7F9AB0AE-8FD7-645D-7531-818B6C98DD9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411334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B21D-7D3F-5EFE-9274-C976A994CBB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BF8CECC-F5F7-9AAC-1544-3B8D05AA807C}"/>
              </a:ext>
            </a:extLst>
          </p:cNvPr>
          <p:cNvSpPr/>
          <p:nvPr/>
        </p:nvSpPr>
        <p:spPr>
          <a:xfrm>
            <a:off x="0" y="2"/>
            <a:ext cx="18288000" cy="10287000"/>
          </a:xfrm>
          <a:prstGeom prst="rect">
            <a:avLst/>
          </a:prstGeom>
          <a:solidFill>
            <a:srgbClr val="FFFFFF"/>
          </a:solidFill>
        </p:spPr>
        <p:txBody>
          <a:bodyPr/>
          <a:lstStyle/>
          <a:p>
            <a:pPr defTabSz="914378"/>
            <a:endParaRPr lang="en-US">
              <a:solidFill>
                <a:prstClr val="black"/>
              </a:solidFill>
              <a:latin typeface="Calibri"/>
              <a:sym typeface="Graphik"/>
            </a:endParaRPr>
          </a:p>
        </p:txBody>
      </p:sp>
      <p:pic>
        <p:nvPicPr>
          <p:cNvPr id="6" name="Picture 6">
            <a:extLst>
              <a:ext uri="{FF2B5EF4-FFF2-40B4-BE49-F238E27FC236}">
                <a16:creationId xmlns:a16="http://schemas.microsoft.com/office/drawing/2014/main" id="{888F0BBE-5A98-6D9C-B51C-C8E8C1FDF6FF}"/>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E0B260DE-F385-2AF7-2BEF-871A3D98034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D1F24EC4-97E7-4A03-0A14-79344728A67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6A1BFEB8-8A0B-63BC-D13A-55CA15193C15}"/>
              </a:ext>
            </a:extLst>
          </p:cNvPr>
          <p:cNvSpPr/>
          <p:nvPr/>
        </p:nvSpPr>
        <p:spPr>
          <a:xfrm>
            <a:off x="0" y="2674775"/>
            <a:ext cx="18288000" cy="5168594"/>
          </a:xfrm>
          <a:prstGeom prst="rect">
            <a:avLst/>
          </a:prstGeom>
        </p:spPr>
        <p:txBody>
          <a:bodyPr wrap="square">
            <a:spAutoFit/>
          </a:bodyPr>
          <a:lstStyle/>
          <a:p>
            <a:pPr algn="ctr" defTabSz="914378">
              <a:lnSpc>
                <a:spcPts val="8000"/>
              </a:lnSpc>
            </a:pP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Stress often </a:t>
            </a:r>
            <a:r>
              <a:rPr lang="en-US" sz="6000" b="1" dirty="0">
                <a:solidFill>
                  <a:srgbClr val="42B0FF"/>
                </a:solidFill>
                <a:latin typeface="Calibri" panose="020F0502020204030204" pitchFamily="34" charset="0"/>
                <a:cs typeface="Calibri" panose="020F0502020204030204" pitchFamily="34" charset="0"/>
                <a:sym typeface="Graphik"/>
              </a:rPr>
              <a:t>masks</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
            </a:r>
            <a:r>
              <a:rPr lang="en-US" sz="6000" b="1" dirty="0">
                <a:solidFill>
                  <a:srgbClr val="42B0FF"/>
                </a:solidFill>
                <a:latin typeface="Calibri" panose="020F0502020204030204" pitchFamily="34" charset="0"/>
                <a:cs typeface="Calibri" panose="020F0502020204030204" pitchFamily="34" charset="0"/>
                <a:sym typeface="Graphik"/>
              </a:rPr>
              <a:t>unprocessed emotions like </a:t>
            </a:r>
          </a:p>
          <a:p>
            <a:pPr algn="ctr" defTabSz="914378">
              <a:lnSpc>
                <a:spcPts val="8000"/>
              </a:lnSpc>
            </a:pPr>
            <a:r>
              <a:rPr lang="en-US" sz="6000" b="1" dirty="0">
                <a:solidFill>
                  <a:srgbClr val="42B0FF"/>
                </a:solidFill>
                <a:latin typeface="Calibri" panose="020F0502020204030204" pitchFamily="34" charset="0"/>
                <a:cs typeface="Calibri" panose="020F0502020204030204" pitchFamily="34" charset="0"/>
                <a:sym typeface="Graphik"/>
              </a:rPr>
              <a:t>anger, sadness, irritation, worry, grief, loss, </a:t>
            </a:r>
          </a:p>
          <a:p>
            <a:pPr algn="ctr" defTabSz="914378">
              <a:lnSpc>
                <a:spcPts val="8000"/>
              </a:lnSpc>
            </a:pP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and can show up as </a:t>
            </a:r>
            <a:r>
              <a:rPr lang="en-US" sz="6000" i="1" dirty="0">
                <a:solidFill>
                  <a:schemeClr val="tx1">
                    <a:lumMod val="75000"/>
                    <a:lumOff val="25000"/>
                  </a:schemeClr>
                </a:solidFill>
                <a:latin typeface="Calibri" panose="020F0502020204030204" pitchFamily="34" charset="0"/>
                <a:cs typeface="Calibri" panose="020F0502020204030204" pitchFamily="34" charset="0"/>
                <a:sym typeface="Graphik"/>
              </a:rPr>
              <a:t>overthinking, procrastination, </a:t>
            </a:r>
          </a:p>
          <a:p>
            <a:pPr algn="ctr" defTabSz="914378">
              <a:lnSpc>
                <a:spcPts val="8000"/>
              </a:lnSpc>
            </a:pPr>
            <a:r>
              <a:rPr lang="en-US" sz="6000" i="1" dirty="0">
                <a:solidFill>
                  <a:schemeClr val="tx1">
                    <a:lumMod val="75000"/>
                    <a:lumOff val="25000"/>
                  </a:schemeClr>
                </a:solidFill>
                <a:latin typeface="Calibri" panose="020F0502020204030204" pitchFamily="34" charset="0"/>
                <a:cs typeface="Calibri" panose="020F0502020204030204" pitchFamily="34" charset="0"/>
                <a:sym typeface="Graphik"/>
              </a:rPr>
              <a:t>low confidence, </a:t>
            </a:r>
            <a:r>
              <a:rPr lang="en-US" sz="6000" b="1" dirty="0">
                <a:solidFill>
                  <a:schemeClr val="tx1">
                    <a:lumMod val="75000"/>
                    <a:lumOff val="25000"/>
                  </a:schemeClr>
                </a:solidFill>
                <a:latin typeface="Calibri" panose="020F0502020204030204" pitchFamily="34" charset="0"/>
                <a:cs typeface="Calibri" panose="020F0502020204030204" pitchFamily="34" charset="0"/>
                <a:sym typeface="Graphik"/>
              </a:rPr>
              <a:t>money worries, relationship </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fights, </a:t>
            </a:r>
          </a:p>
          <a:p>
            <a:pPr algn="ctr" defTabSz="914378">
              <a:lnSpc>
                <a:spcPts val="8000"/>
              </a:lnSpc>
            </a:pP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and worse still </a:t>
            </a:r>
            <a:r>
              <a:rPr lang="en-US" sz="6000" b="1" dirty="0">
                <a:solidFill>
                  <a:schemeClr val="tx1">
                    <a:lumMod val="75000"/>
                    <a:lumOff val="25000"/>
                  </a:schemeClr>
                </a:solidFill>
                <a:latin typeface="Calibri" panose="020F0502020204030204" pitchFamily="34" charset="0"/>
                <a:cs typeface="Calibri" panose="020F0502020204030204" pitchFamily="34" charset="0"/>
                <a:sym typeface="Graphik"/>
              </a:rPr>
              <a:t>illness or a health </a:t>
            </a:r>
            <a:r>
              <a:rPr lang="en-US" sz="6000" dirty="0">
                <a:solidFill>
                  <a:schemeClr val="tx1">
                    <a:lumMod val="75000"/>
                    <a:lumOff val="25000"/>
                  </a:schemeClr>
                </a:solidFill>
                <a:latin typeface="Calibri" panose="020F0502020204030204" pitchFamily="34" charset="0"/>
                <a:cs typeface="Calibri" panose="020F0502020204030204" pitchFamily="34" charset="0"/>
                <a:sym typeface="Graphik"/>
              </a:rPr>
              <a:t>issue.</a:t>
            </a:r>
          </a:p>
        </p:txBody>
      </p:sp>
      <p:sp>
        <p:nvSpPr>
          <p:cNvPr id="3" name="HELP YOURSELF &amp; OTHERS HEAL WITH EFT">
            <a:extLst>
              <a:ext uri="{FF2B5EF4-FFF2-40B4-BE49-F238E27FC236}">
                <a16:creationId xmlns:a16="http://schemas.microsoft.com/office/drawing/2014/main" id="{1A8C8E4E-30E5-B70F-0395-866832D76A8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F80E4C26-EAFA-C1CE-3520-BEFEAE286294}"/>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08756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B07823-5122-577A-522A-AA8C1BEFF889}"/>
              </a:ext>
            </a:extLst>
          </p:cNvPr>
          <p:cNvPicPr>
            <a:picLocks noChangeAspect="1"/>
          </p:cNvPicPr>
          <p:nvPr/>
        </p:nvPicPr>
        <p:blipFill>
          <a:blip r:embed="rId3" cstate="print">
            <a:extLst>
              <a:ext uri="{28A0092B-C50C-407E-A947-70E740481C1C}">
                <a14:useLocalDpi xmlns:a14="http://schemas.microsoft.com/office/drawing/2010/main" val="0"/>
              </a:ext>
            </a:extLst>
          </a:blip>
          <a:srcRect l="28448" r="1" b="19231"/>
          <a:stretch>
            <a:fillRect/>
          </a:stretch>
        </p:blipFill>
        <p:spPr>
          <a:xfrm>
            <a:off x="0" y="-34946"/>
            <a:ext cx="18288000" cy="10321946"/>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07D36DA5-06D6-7A39-FF8B-08DDE3C3DF2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215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464B04-DFEE-C4F4-AA18-2A7902630199}"/>
              </a:ext>
            </a:extLst>
          </p:cNvPr>
          <p:cNvPicPr>
            <a:picLocks noChangeAspect="1"/>
          </p:cNvPicPr>
          <p:nvPr/>
        </p:nvPicPr>
        <p:blipFill>
          <a:blip r:embed="rId3">
            <a:extLst>
              <a:ext uri="{28A0092B-C50C-407E-A947-70E740481C1C}">
                <a14:useLocalDpi xmlns:a14="http://schemas.microsoft.com/office/drawing/2010/main" val="0"/>
              </a:ext>
            </a:extLst>
          </a:blip>
          <a:srcRect t="1928" b="25996"/>
          <a:stretch>
            <a:fillRect/>
          </a:stretch>
        </p:blipFill>
        <p:spPr>
          <a:xfrm>
            <a:off x="263882" y="287444"/>
            <a:ext cx="17756670" cy="9712112"/>
          </a:xfrm>
          <a:prstGeom prst="rect">
            <a:avLst/>
          </a:prstGeom>
        </p:spPr>
      </p:pic>
      <p:sp>
        <p:nvSpPr>
          <p:cNvPr id="151" name="EFT MASTERCLASS"/>
          <p:cNvSpPr txBox="1">
            <a:spLocks noGrp="1"/>
          </p:cNvSpPr>
          <p:nvPr>
            <p:ph type="ctrTitle"/>
          </p:nvPr>
        </p:nvSpPr>
        <p:spPr>
          <a:xfrm>
            <a:off x="791072" y="751012"/>
            <a:ext cx="4896544" cy="4608512"/>
          </a:xfrm>
          <a:prstGeom prst="rect">
            <a:avLst/>
          </a:prstGeom>
        </p:spPr>
        <p:txBody>
          <a:bodyPr>
            <a:noAutofit/>
          </a:bodyPr>
          <a:lstStyle>
            <a:lvl1pPr>
              <a:defRPr sz="15600" spc="-467">
                <a:solidFill>
                  <a:schemeClr val="accent1">
                    <a:lumOff val="13575"/>
                  </a:schemeClr>
                </a:solidFill>
              </a:defRPr>
            </a:lvl1pPr>
          </a:lstStyle>
          <a:p>
            <a:pPr algn="l" fontAlgn="base"/>
            <a:r>
              <a:rPr lang="en-US" sz="4600" spc="0" dirty="0">
                <a:solidFill>
                  <a:schemeClr val="tx1"/>
                </a:solidFill>
                <a:latin typeface="Calibri"/>
                <a:cs typeface="Calibri"/>
              </a:rPr>
              <a:t>A state of mental or</a:t>
            </a:r>
            <a:br>
              <a:rPr lang="en-US" sz="4600" spc="0" dirty="0">
                <a:solidFill>
                  <a:schemeClr val="tx1"/>
                </a:solidFill>
                <a:latin typeface="Calibri"/>
                <a:cs typeface="Calibri"/>
              </a:rPr>
            </a:br>
            <a:r>
              <a:rPr lang="en-US" sz="4600" spc="0" dirty="0">
                <a:solidFill>
                  <a:schemeClr val="tx1"/>
                </a:solidFill>
                <a:latin typeface="Calibri"/>
                <a:cs typeface="Calibri"/>
              </a:rPr>
              <a:t>emotional strain or tension</a:t>
            </a:r>
            <a:br>
              <a:rPr lang="en-US" sz="4600" spc="0" dirty="0">
                <a:solidFill>
                  <a:schemeClr val="tx1"/>
                </a:solidFill>
                <a:latin typeface="Calibri"/>
                <a:cs typeface="Calibri"/>
              </a:rPr>
            </a:br>
            <a:r>
              <a:rPr lang="en-US" sz="4600" spc="0" dirty="0">
                <a:solidFill>
                  <a:schemeClr val="tx1"/>
                </a:solidFill>
                <a:latin typeface="Calibri"/>
                <a:cs typeface="Calibri"/>
              </a:rPr>
              <a:t>resulting from adverse or demanding circumstances.</a:t>
            </a:r>
          </a:p>
        </p:txBody>
      </p:sp>
      <p:sp>
        <p:nvSpPr>
          <p:cNvPr id="3" name="Google Shape;789;p72">
            <a:extLst>
              <a:ext uri="{FF2B5EF4-FFF2-40B4-BE49-F238E27FC236}">
                <a16:creationId xmlns:a16="http://schemas.microsoft.com/office/drawing/2014/main" id="{0E3CA5E1-F4CA-4DDF-8E59-AD05D9953FA6}"/>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Graphik"/>
            </a:endParaRPr>
          </a:p>
        </p:txBody>
      </p:sp>
      <p:pic>
        <p:nvPicPr>
          <p:cNvPr id="7" name="Picture 6">
            <a:extLst>
              <a:ext uri="{FF2B5EF4-FFF2-40B4-BE49-F238E27FC236}">
                <a16:creationId xmlns:a16="http://schemas.microsoft.com/office/drawing/2014/main" id="{9E1307EB-B4CE-4493-9C89-F2CB43A22AC9}"/>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304DE99F-FA48-C76E-C521-E8B7B83F134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906598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8C4A-B9C4-8BAE-7B7F-855756F6590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2830784-D06B-A9BF-72C5-CBF19D7B283B}"/>
              </a:ext>
            </a:extLst>
          </p:cNvPr>
          <p:cNvPicPr>
            <a:picLocks noChangeAspect="1"/>
          </p:cNvPicPr>
          <p:nvPr/>
        </p:nvPicPr>
        <p:blipFill>
          <a:blip r:embed="rId3" cstate="print">
            <a:extLst>
              <a:ext uri="{28A0092B-C50C-407E-A947-70E740481C1C}">
                <a14:useLocalDpi xmlns:a14="http://schemas.microsoft.com/office/drawing/2010/main" val="0"/>
              </a:ext>
            </a:extLst>
          </a:blip>
          <a:srcRect l="30318" b="22188"/>
          <a:stretch>
            <a:fillRect/>
          </a:stretch>
        </p:blipFill>
        <p:spPr>
          <a:xfrm>
            <a:off x="0" y="157092"/>
            <a:ext cx="18142968" cy="10129908"/>
          </a:xfrm>
          <a:prstGeom prst="rect">
            <a:avLst/>
          </a:prstGeom>
        </p:spPr>
      </p:pic>
      <p:pic>
        <p:nvPicPr>
          <p:cNvPr id="6" name="Picture 6">
            <a:extLst>
              <a:ext uri="{FF2B5EF4-FFF2-40B4-BE49-F238E27FC236}">
                <a16:creationId xmlns:a16="http://schemas.microsoft.com/office/drawing/2014/main" id="{CF8ACC7F-ACFE-A074-98DD-F3D44AFEFECB}"/>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B903A9FE-7302-1A35-722D-41611901AA9E}"/>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3" name="HELP YOURSELF &amp; OTHERS HEAL WITH EFT">
            <a:extLst>
              <a:ext uri="{FF2B5EF4-FFF2-40B4-BE49-F238E27FC236}">
                <a16:creationId xmlns:a16="http://schemas.microsoft.com/office/drawing/2014/main" id="{C3B797E0-6148-5F55-45D3-2941A5690F01}"/>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3EA4487C-4AE6-8173-13EA-13F500A621D9}"/>
              </a:ext>
            </a:extLst>
          </p:cNvPr>
          <p:cNvSpPr txBox="1"/>
          <p:nvPr/>
        </p:nvSpPr>
        <p:spPr>
          <a:xfrm>
            <a:off x="863080" y="852224"/>
            <a:ext cx="6768752" cy="3914918"/>
          </a:xfrm>
          <a:prstGeom prst="rect">
            <a:avLst/>
          </a:prstGeom>
          <a:noFill/>
        </p:spPr>
        <p:txBody>
          <a:bodyPr wrap="square">
            <a:spAutoFit/>
          </a:bodyPr>
          <a:lstStyle/>
          <a:p>
            <a:pPr defTabSz="1828709" fontAlgn="base">
              <a:lnSpc>
                <a:spcPct val="90000"/>
              </a:lnSpc>
              <a:spcBef>
                <a:spcPct val="0"/>
              </a:spcBef>
            </a:pPr>
            <a:r>
              <a:rPr lang="en-US" sz="4600" dirty="0">
                <a:latin typeface="Calibri"/>
                <a:ea typeface="+mj-ea"/>
                <a:cs typeface="Calibri"/>
              </a:rPr>
              <a:t>Reducing stress is important because it protects your mental and physical health, helping you stay calm, focused, and resilient.</a:t>
            </a:r>
          </a:p>
        </p:txBody>
      </p:sp>
    </p:spTree>
    <p:extLst>
      <p:ext uri="{BB962C8B-B14F-4D97-AF65-F5344CB8AC3E}">
        <p14:creationId xmlns:p14="http://schemas.microsoft.com/office/powerpoint/2010/main" val="55136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1DDB8-F60E-3E08-3B29-14F3CEC08F50}"/>
              </a:ext>
            </a:extLst>
          </p:cNvPr>
          <p:cNvPicPr>
            <a:picLocks noChangeAspect="1"/>
          </p:cNvPicPr>
          <p:nvPr/>
        </p:nvPicPr>
        <p:blipFill>
          <a:blip r:embed="rId3"/>
          <a:srcRect l="38" t="11753" r="72" b="33658"/>
          <a:stretch>
            <a:fillRect/>
          </a:stretch>
        </p:blipFill>
        <p:spPr>
          <a:xfrm>
            <a:off x="287016" y="285794"/>
            <a:ext cx="17733537" cy="9719875"/>
          </a:xfrm>
          <a:prstGeom prst="rect">
            <a:avLst/>
          </a:prstGeom>
        </p:spPr>
      </p:pic>
      <p:sp>
        <p:nvSpPr>
          <p:cNvPr id="3" name="Google Shape;789;p72">
            <a:extLst>
              <a:ext uri="{FF2B5EF4-FFF2-40B4-BE49-F238E27FC236}">
                <a16:creationId xmlns:a16="http://schemas.microsoft.com/office/drawing/2014/main" id="{EFC5367D-13F9-49E4-BFEF-21F543391EB8}"/>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sz="1800">
              <a:solidFill>
                <a:prstClr val="black"/>
              </a:solidFill>
              <a:latin typeface="Calibri"/>
              <a:sym typeface="Graphik"/>
            </a:endParaRPr>
          </a:p>
        </p:txBody>
      </p:sp>
      <p:sp>
        <p:nvSpPr>
          <p:cNvPr id="10" name="of illness is Stress!">
            <a:extLst>
              <a:ext uri="{FF2B5EF4-FFF2-40B4-BE49-F238E27FC236}">
                <a16:creationId xmlns:a16="http://schemas.microsoft.com/office/drawing/2014/main" id="{8302D0B3-D16D-4905-A402-590906175D7F}"/>
              </a:ext>
            </a:extLst>
          </p:cNvPr>
          <p:cNvSpPr txBox="1">
            <a:spLocks/>
          </p:cNvSpPr>
          <p:nvPr/>
        </p:nvSpPr>
        <p:spPr>
          <a:xfrm>
            <a:off x="991668" y="3199284"/>
            <a:ext cx="3456384" cy="122413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8580" tIns="34290" rIns="68580" bIns="34290" rtlCol="0">
            <a:normAutofit/>
          </a:bodyPr>
          <a:lstStyle>
            <a:lvl1pPr marL="457189" indent="-457189" algn="l" defTabSz="1731263" rtl="0" eaLnBrk="1" latinLnBrk="0" hangingPunct="1">
              <a:lnSpc>
                <a:spcPct val="80000"/>
              </a:lnSpc>
              <a:spcBef>
                <a:spcPct val="20000"/>
              </a:spcBef>
              <a:buFont typeface="Arial" pitchFamily="34" charset="0"/>
              <a:buChar char="•"/>
              <a:defRPr sz="7100" kern="1200" spc="-142">
                <a:gradFill flip="none" rotWithShape="1">
                  <a:gsLst>
                    <a:gs pos="0">
                      <a:schemeClr val="accent1">
                        <a:lumOff val="13575"/>
                      </a:schemeClr>
                    </a:gs>
                    <a:gs pos="100000">
                      <a:schemeClr val="accent4"/>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298447">
              <a:buNone/>
            </a:pPr>
            <a:r>
              <a:rPr lang="en-GB" sz="4000" spc="-107" dirty="0">
                <a:solidFill>
                  <a:schemeClr val="bg1"/>
                </a:solidFill>
                <a:latin typeface="Calibri" panose="020F0502020204030204" pitchFamily="34" charset="0"/>
                <a:cs typeface="Calibri" panose="020F0502020204030204" pitchFamily="34" charset="0"/>
              </a:rPr>
              <a:t>of illness is </a:t>
            </a:r>
          </a:p>
          <a:p>
            <a:pPr marL="0" indent="0" defTabSz="1298447">
              <a:buNone/>
            </a:pPr>
            <a:r>
              <a:rPr lang="en-GB" sz="4000" spc="-107" dirty="0">
                <a:solidFill>
                  <a:schemeClr val="bg1"/>
                </a:solidFill>
                <a:latin typeface="Calibri" panose="020F0502020204030204" pitchFamily="34" charset="0"/>
                <a:cs typeface="Calibri" panose="020F0502020204030204" pitchFamily="34" charset="0"/>
              </a:rPr>
              <a:t>stress related!</a:t>
            </a:r>
            <a:endParaRPr lang="en-GB" sz="4000" spc="-107" baseline="30000"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1C04965-A4AB-4EC6-AFA9-33AD7D08325E}"/>
              </a:ext>
            </a:extLst>
          </p:cNvPr>
          <p:cNvSpPr txBox="1"/>
          <p:nvPr/>
        </p:nvSpPr>
        <p:spPr>
          <a:xfrm>
            <a:off x="861939" y="529561"/>
            <a:ext cx="6911752" cy="2985433"/>
          </a:xfrm>
          <a:prstGeom prst="rect">
            <a:avLst/>
          </a:prstGeom>
          <a:noFill/>
        </p:spPr>
        <p:txBody>
          <a:bodyPr wrap="square" rtlCol="0">
            <a:spAutoFit/>
          </a:bodyPr>
          <a:lstStyle/>
          <a:p>
            <a:pPr defTabSz="619125" hangingPunct="0"/>
            <a:r>
              <a:rPr lang="en-US" sz="18800" kern="0" dirty="0">
                <a:solidFill>
                  <a:schemeClr val="bg1"/>
                </a:solidFill>
                <a:latin typeface="Calibri"/>
                <a:sym typeface="Graphik"/>
              </a:rPr>
              <a:t>85%</a:t>
            </a:r>
          </a:p>
        </p:txBody>
      </p:sp>
      <p:pic>
        <p:nvPicPr>
          <p:cNvPr id="4" name="Picture 3">
            <a:extLst>
              <a:ext uri="{FF2B5EF4-FFF2-40B4-BE49-F238E27FC236}">
                <a16:creationId xmlns:a16="http://schemas.microsoft.com/office/drawing/2014/main" id="{EFFF74FD-0DC1-D4CF-B7E2-D6C0AAC9B25A}"/>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5" name="TextBox 4">
            <a:extLst>
              <a:ext uri="{FF2B5EF4-FFF2-40B4-BE49-F238E27FC236}">
                <a16:creationId xmlns:a16="http://schemas.microsoft.com/office/drawing/2014/main" id="{13DE82B9-2AE7-BE07-6DBD-29CE5424FFC9}"/>
              </a:ext>
            </a:extLst>
          </p:cNvPr>
          <p:cNvSpPr txBox="1"/>
          <p:nvPr/>
        </p:nvSpPr>
        <p:spPr>
          <a:xfrm>
            <a:off x="7415107" y="9660840"/>
            <a:ext cx="831944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19125" hangingPunct="0"/>
            <a:r>
              <a:rPr lang="en-US" sz="1400" kern="0" dirty="0">
                <a:solidFill>
                  <a:schemeClr val="bg1"/>
                </a:solidFill>
                <a:sym typeface="Graphik"/>
              </a:rPr>
              <a:t>https://vitalitylivingcollege.info/how-emotional-stress-can-make-you-sick/ </a:t>
            </a:r>
          </a:p>
        </p:txBody>
      </p:sp>
      <p:sp>
        <p:nvSpPr>
          <p:cNvPr id="6" name="HELP YOURSELF &amp; OTHERS HEAL WITH EFT">
            <a:extLst>
              <a:ext uri="{FF2B5EF4-FFF2-40B4-BE49-F238E27FC236}">
                <a16:creationId xmlns:a16="http://schemas.microsoft.com/office/drawing/2014/main" id="{DAF81170-4759-D8F3-20E3-06B19779E308}"/>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81549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2EA927-FAB2-9FC6-BE6A-DAAF2AD574F7}"/>
              </a:ext>
            </a:extLst>
          </p:cNvPr>
          <p:cNvPicPr>
            <a:picLocks noChangeAspect="1"/>
          </p:cNvPicPr>
          <p:nvPr/>
        </p:nvPicPr>
        <p:blipFill>
          <a:blip r:embed="rId3" cstate="print">
            <a:extLst>
              <a:ext uri="{28A0092B-C50C-407E-A947-70E740481C1C}">
                <a14:useLocalDpi xmlns:a14="http://schemas.microsoft.com/office/drawing/2010/main" val="0"/>
              </a:ext>
            </a:extLst>
          </a:blip>
          <a:srcRect l="5507" t="6685" r="12501" b="3054"/>
          <a:stretch>
            <a:fillRect/>
          </a:stretch>
        </p:blipFill>
        <p:spPr>
          <a:xfrm>
            <a:off x="313235" y="284589"/>
            <a:ext cx="17661529" cy="9721080"/>
          </a:xfrm>
          <a:prstGeom prst="rect">
            <a:avLst/>
          </a:prstGeom>
        </p:spPr>
      </p:pic>
      <p:sp>
        <p:nvSpPr>
          <p:cNvPr id="3" name="Google Shape;789;p72">
            <a:extLst>
              <a:ext uri="{FF2B5EF4-FFF2-40B4-BE49-F238E27FC236}">
                <a16:creationId xmlns:a16="http://schemas.microsoft.com/office/drawing/2014/main" id="{EFC5367D-13F9-49E4-BFEF-21F543391EB8}"/>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sz="1800">
              <a:solidFill>
                <a:prstClr val="black"/>
              </a:solidFill>
              <a:latin typeface="Calibri"/>
              <a:sym typeface="Graphik"/>
            </a:endParaRPr>
          </a:p>
        </p:txBody>
      </p:sp>
      <p:pic>
        <p:nvPicPr>
          <p:cNvPr id="7" name="Picture 6">
            <a:extLst>
              <a:ext uri="{FF2B5EF4-FFF2-40B4-BE49-F238E27FC236}">
                <a16:creationId xmlns:a16="http://schemas.microsoft.com/office/drawing/2014/main" id="{C108C0F8-1D40-432F-9350-88E542C1144F}"/>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6" name="Rectangle 5">
            <a:extLst>
              <a:ext uri="{FF2B5EF4-FFF2-40B4-BE49-F238E27FC236}">
                <a16:creationId xmlns:a16="http://schemas.microsoft.com/office/drawing/2014/main" id="{2C205D3E-12D4-A744-5D8A-13F134B264CC}"/>
              </a:ext>
            </a:extLst>
          </p:cNvPr>
          <p:cNvSpPr/>
          <p:nvPr/>
        </p:nvSpPr>
        <p:spPr>
          <a:xfrm>
            <a:off x="9720064" y="967036"/>
            <a:ext cx="7632848" cy="6552728"/>
          </a:xfrm>
          <a:prstGeom prst="rect">
            <a:avLst/>
          </a:prstGeom>
          <a:solidFill>
            <a:schemeClr val="bg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f illness is Stress!">
            <a:extLst>
              <a:ext uri="{FF2B5EF4-FFF2-40B4-BE49-F238E27FC236}">
                <a16:creationId xmlns:a16="http://schemas.microsoft.com/office/drawing/2014/main" id="{8302D0B3-D16D-4905-A402-590906175D7F}"/>
              </a:ext>
            </a:extLst>
          </p:cNvPr>
          <p:cNvSpPr txBox="1">
            <a:spLocks/>
          </p:cNvSpPr>
          <p:nvPr/>
        </p:nvSpPr>
        <p:spPr>
          <a:xfrm>
            <a:off x="8639944" y="5072974"/>
            <a:ext cx="8018092" cy="17384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68580" tIns="34290" rIns="68580" bIns="34290" rtlCol="0">
            <a:normAutofit fontScale="92500" lnSpcReduction="20000"/>
          </a:bodyPr>
          <a:lstStyle>
            <a:lvl1pPr marL="457189" indent="-457189" algn="l" defTabSz="1731263" rtl="0" eaLnBrk="1" latinLnBrk="0" hangingPunct="1">
              <a:lnSpc>
                <a:spcPct val="80000"/>
              </a:lnSpc>
              <a:spcBef>
                <a:spcPct val="20000"/>
              </a:spcBef>
              <a:buFont typeface="Arial" pitchFamily="34" charset="0"/>
              <a:buChar char="•"/>
              <a:defRPr sz="7100" kern="1200" spc="-142">
                <a:gradFill flip="none" rotWithShape="1">
                  <a:gsLst>
                    <a:gs pos="0">
                      <a:schemeClr val="accent1">
                        <a:lumOff val="13575"/>
                      </a:schemeClr>
                    </a:gs>
                    <a:gs pos="100000">
                      <a:schemeClr val="accent4"/>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r" defTabSz="1298447">
              <a:buNone/>
            </a:pPr>
            <a:r>
              <a:rPr lang="en-US" sz="7200" spc="-107" dirty="0">
                <a:solidFill>
                  <a:srgbClr val="42B0FF"/>
                </a:solidFill>
                <a:latin typeface="Calibri" panose="020F0502020204030204" pitchFamily="34" charset="0"/>
                <a:cs typeface="Calibri" panose="020F0502020204030204" pitchFamily="34" charset="0"/>
              </a:rPr>
              <a:t>of doctor visits are</a:t>
            </a:r>
          </a:p>
          <a:p>
            <a:pPr marL="0" indent="0" algn="r" defTabSz="1298447">
              <a:buNone/>
            </a:pPr>
            <a:r>
              <a:rPr lang="en-US" sz="7200" spc="-107" dirty="0">
                <a:solidFill>
                  <a:srgbClr val="42B0FF"/>
                </a:solidFill>
                <a:latin typeface="Calibri" panose="020F0502020204030204" pitchFamily="34" charset="0"/>
                <a:cs typeface="Calibri" panose="020F0502020204030204" pitchFamily="34" charset="0"/>
              </a:rPr>
              <a:t>stress related!</a:t>
            </a:r>
          </a:p>
        </p:txBody>
      </p:sp>
      <p:sp>
        <p:nvSpPr>
          <p:cNvPr id="8" name="TextBox 7">
            <a:extLst>
              <a:ext uri="{FF2B5EF4-FFF2-40B4-BE49-F238E27FC236}">
                <a16:creationId xmlns:a16="http://schemas.microsoft.com/office/drawing/2014/main" id="{51C04965-A4AB-4EC6-AFA9-33AD7D08325E}"/>
              </a:ext>
            </a:extLst>
          </p:cNvPr>
          <p:cNvSpPr txBox="1"/>
          <p:nvPr/>
        </p:nvSpPr>
        <p:spPr>
          <a:xfrm>
            <a:off x="10008096" y="1254726"/>
            <a:ext cx="6649940" cy="3554819"/>
          </a:xfrm>
          <a:prstGeom prst="rect">
            <a:avLst/>
          </a:prstGeom>
          <a:noFill/>
        </p:spPr>
        <p:txBody>
          <a:bodyPr wrap="square" rtlCol="0">
            <a:spAutoFit/>
          </a:bodyPr>
          <a:lstStyle/>
          <a:p>
            <a:pPr algn="r" defTabSz="619125" hangingPunct="0"/>
            <a:r>
              <a:rPr lang="en-US" sz="22500" kern="0" dirty="0">
                <a:solidFill>
                  <a:srgbClr val="41B1FF"/>
                </a:solidFill>
                <a:latin typeface="Calibri"/>
                <a:sym typeface="Graphik"/>
              </a:rPr>
              <a:t>90%</a:t>
            </a:r>
          </a:p>
        </p:txBody>
      </p:sp>
      <p:sp>
        <p:nvSpPr>
          <p:cNvPr id="2" name="TextBox 1">
            <a:extLst>
              <a:ext uri="{FF2B5EF4-FFF2-40B4-BE49-F238E27FC236}">
                <a16:creationId xmlns:a16="http://schemas.microsoft.com/office/drawing/2014/main" id="{4FA62F19-635B-C5EC-9B26-E628A1B486A3}"/>
              </a:ext>
            </a:extLst>
          </p:cNvPr>
          <p:cNvSpPr txBox="1"/>
          <p:nvPr/>
        </p:nvSpPr>
        <p:spPr>
          <a:xfrm>
            <a:off x="6141422" y="9658542"/>
            <a:ext cx="831944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19125" hangingPunct="0"/>
            <a:r>
              <a:rPr lang="en-US" sz="1400" kern="0" dirty="0">
                <a:solidFill>
                  <a:schemeClr val="tx1">
                    <a:lumMod val="75000"/>
                    <a:lumOff val="25000"/>
                  </a:schemeClr>
                </a:solidFill>
                <a:sym typeface="Graphik"/>
              </a:rPr>
              <a:t>https://vitalitylivingcollege.info/how-emotional-stress-can-make-you-sick/ </a:t>
            </a:r>
          </a:p>
        </p:txBody>
      </p:sp>
      <p:sp>
        <p:nvSpPr>
          <p:cNvPr id="4" name="HELP YOURSELF &amp; OTHERS HEAL WITH EFT">
            <a:extLst>
              <a:ext uri="{FF2B5EF4-FFF2-40B4-BE49-F238E27FC236}">
                <a16:creationId xmlns:a16="http://schemas.microsoft.com/office/drawing/2014/main" id="{289670CE-3464-4693-B3EB-ECD5D49A1D3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029399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7DAF0-696A-98B5-EA77-C80C8CE1BEB1}"/>
              </a:ext>
            </a:extLst>
          </p:cNvPr>
          <p:cNvPicPr>
            <a:picLocks noChangeAspect="1"/>
          </p:cNvPicPr>
          <p:nvPr/>
        </p:nvPicPr>
        <p:blipFill>
          <a:blip r:embed="rId3" cstate="print">
            <a:extLst>
              <a:ext uri="{28A0092B-C50C-407E-A947-70E740481C1C}">
                <a14:useLocalDpi xmlns:a14="http://schemas.microsoft.com/office/drawing/2010/main" val="0"/>
              </a:ext>
            </a:extLst>
          </a:blip>
          <a:srcRect l="-1" t="8250" r="29075" b="13788"/>
          <a:stretch>
            <a:fillRect/>
          </a:stretch>
        </p:blipFill>
        <p:spPr>
          <a:xfrm>
            <a:off x="287016" y="281331"/>
            <a:ext cx="17733537" cy="9721080"/>
          </a:xfrm>
          <a:prstGeom prst="rect">
            <a:avLst/>
          </a:prstGeom>
        </p:spPr>
      </p:pic>
      <p:sp>
        <p:nvSpPr>
          <p:cNvPr id="3" name="Google Shape;789;p72">
            <a:extLst>
              <a:ext uri="{FF2B5EF4-FFF2-40B4-BE49-F238E27FC236}">
                <a16:creationId xmlns:a16="http://schemas.microsoft.com/office/drawing/2014/main" id="{EFC5367D-13F9-49E4-BFEF-21F543391EB8}"/>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sz="1800">
              <a:solidFill>
                <a:prstClr val="black"/>
              </a:solidFill>
              <a:latin typeface="Calibri"/>
              <a:sym typeface="Graphik"/>
            </a:endParaRPr>
          </a:p>
        </p:txBody>
      </p:sp>
      <p:pic>
        <p:nvPicPr>
          <p:cNvPr id="7" name="Picture 6">
            <a:extLst>
              <a:ext uri="{FF2B5EF4-FFF2-40B4-BE49-F238E27FC236}">
                <a16:creationId xmlns:a16="http://schemas.microsoft.com/office/drawing/2014/main" id="{C108C0F8-1D40-432F-9350-88E542C1144F}"/>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9" name="85%">
            <a:extLst>
              <a:ext uri="{FF2B5EF4-FFF2-40B4-BE49-F238E27FC236}">
                <a16:creationId xmlns:a16="http://schemas.microsoft.com/office/drawing/2014/main" id="{C6CEC3A8-6586-4D99-A167-FEF479933D18}"/>
              </a:ext>
            </a:extLst>
          </p:cNvPr>
          <p:cNvSpPr txBox="1">
            <a:spLocks/>
          </p:cNvSpPr>
          <p:nvPr/>
        </p:nvSpPr>
        <p:spPr>
          <a:xfrm>
            <a:off x="919089" y="873983"/>
            <a:ext cx="6624736" cy="2613333"/>
          </a:xfrm>
          <a:prstGeom prst="rect">
            <a:avLst/>
          </a:prstGeom>
        </p:spPr>
        <p:txBody>
          <a:bodyPr vert="horz" lIns="68580" tIns="34290" rIns="68580" bIns="34290" rtlCol="0">
            <a:normAutofit fontScale="92500" lnSpcReduction="10000"/>
          </a:bodyPr>
          <a:lstStyle>
            <a:lvl1pPr marL="457189" indent="-457189" algn="l" defTabSz="1219170" rtl="0" eaLnBrk="1" latinLnBrk="0" hangingPunct="1">
              <a:spcBef>
                <a:spcPct val="20000"/>
              </a:spcBef>
              <a:buFont typeface="Arial" pitchFamily="34" charset="0"/>
              <a:buChar char="•"/>
              <a:defRPr sz="4267" kern="1200">
                <a:gradFill flip="none" rotWithShape="1">
                  <a:gsLst>
                    <a:gs pos="0">
                      <a:schemeClr val="accent1">
                        <a:lumOff val="13575"/>
                      </a:schemeClr>
                    </a:gs>
                    <a:gs pos="100000">
                      <a:schemeClr val="accent1"/>
                    </a:gs>
                  </a:gsLst>
                  <a:lin ang="3960000" scaled="0"/>
                </a:gra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914378">
              <a:buNone/>
            </a:pPr>
            <a:r>
              <a:rPr lang="en-GB" sz="9600" dirty="0">
                <a:solidFill>
                  <a:schemeClr val="bg1"/>
                </a:solidFill>
                <a:latin typeface="Calibri" panose="020F0502020204030204" pitchFamily="34" charset="0"/>
                <a:cs typeface="Calibri" panose="020F0502020204030204" pitchFamily="34" charset="0"/>
                <a:sym typeface="Graphik"/>
              </a:rPr>
              <a:t>LEADING CAUSE</a:t>
            </a:r>
          </a:p>
        </p:txBody>
      </p:sp>
      <p:sp>
        <p:nvSpPr>
          <p:cNvPr id="11" name="of Doctor Visits are Stress Related!">
            <a:extLst>
              <a:ext uri="{FF2B5EF4-FFF2-40B4-BE49-F238E27FC236}">
                <a16:creationId xmlns:a16="http://schemas.microsoft.com/office/drawing/2014/main" id="{40EC1998-980E-4EFB-964E-E97FDFFAA7A7}"/>
              </a:ext>
            </a:extLst>
          </p:cNvPr>
          <p:cNvSpPr txBox="1">
            <a:spLocks/>
          </p:cNvSpPr>
          <p:nvPr/>
        </p:nvSpPr>
        <p:spPr>
          <a:xfrm>
            <a:off x="919088" y="3487316"/>
            <a:ext cx="4320481" cy="18483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68580" tIns="34290" rIns="68580" bIns="34290" rtlCol="0">
            <a:noAutofit/>
          </a:bodyPr>
          <a:lstStyle>
            <a:lvl1pPr marL="457189" indent="-457189" algn="l" defTabSz="1560575" rtl="0" eaLnBrk="1" latinLnBrk="0" hangingPunct="1">
              <a:lnSpc>
                <a:spcPct val="80000"/>
              </a:lnSpc>
              <a:spcBef>
                <a:spcPct val="20000"/>
              </a:spcBef>
              <a:buFont typeface="Arial" pitchFamily="34" charset="0"/>
              <a:buChar char="•"/>
              <a:defRPr sz="5376" kern="1200" spc="-107">
                <a:gradFill flip="none" rotWithShape="1">
                  <a:gsLst>
                    <a:gs pos="0">
                      <a:schemeClr val="accent1">
                        <a:lumOff val="13575"/>
                      </a:schemeClr>
                    </a:gs>
                    <a:gs pos="100000">
                      <a:schemeClr val="accent4">
                        <a:hueOff val="-1109407"/>
                        <a:satOff val="-1495"/>
                        <a:lumOff val="-6330"/>
                      </a:schemeClr>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170431">
              <a:lnSpc>
                <a:spcPct val="90000"/>
              </a:lnSpc>
              <a:spcAft>
                <a:spcPts val="600"/>
              </a:spcAft>
              <a:buNone/>
            </a:pPr>
            <a:r>
              <a:rPr lang="en-US" sz="4400" spc="-80" dirty="0">
                <a:solidFill>
                  <a:schemeClr val="bg1"/>
                </a:solidFill>
                <a:latin typeface="Calibri" panose="020F0502020204030204" pitchFamily="34" charset="0"/>
                <a:cs typeface="Calibri" panose="020F0502020204030204" pitchFamily="34" charset="0"/>
              </a:rPr>
              <a:t>of divorce, weight gain, obesity &amp; addictions  </a:t>
            </a:r>
          </a:p>
        </p:txBody>
      </p:sp>
      <p:sp>
        <p:nvSpPr>
          <p:cNvPr id="2" name="TextBox 1">
            <a:extLst>
              <a:ext uri="{FF2B5EF4-FFF2-40B4-BE49-F238E27FC236}">
                <a16:creationId xmlns:a16="http://schemas.microsoft.com/office/drawing/2014/main" id="{7D72348A-6BAB-5AF3-90AE-BF5036AE719A}"/>
              </a:ext>
            </a:extLst>
          </p:cNvPr>
          <p:cNvSpPr txBox="1"/>
          <p:nvPr/>
        </p:nvSpPr>
        <p:spPr>
          <a:xfrm>
            <a:off x="7530396" y="9647001"/>
            <a:ext cx="831944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19125" hangingPunct="0"/>
            <a:r>
              <a:rPr lang="en-US" sz="1400" kern="0" dirty="0">
                <a:solidFill>
                  <a:schemeClr val="bg1"/>
                </a:solidFill>
                <a:sym typeface="Graphik"/>
              </a:rPr>
              <a:t>https://vitalitylivingcollege.info/how-emotional-stress-can-make-you-sick/ </a:t>
            </a:r>
          </a:p>
        </p:txBody>
      </p:sp>
      <p:sp>
        <p:nvSpPr>
          <p:cNvPr id="8" name="HELP YOURSELF &amp; OTHERS HEAL WITH EFT">
            <a:extLst>
              <a:ext uri="{FF2B5EF4-FFF2-40B4-BE49-F238E27FC236}">
                <a16:creationId xmlns:a16="http://schemas.microsoft.com/office/drawing/2014/main" id="{D9238E56-B81E-F56C-411B-6CE9E86F19D5}"/>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707539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4A9717-4755-AD68-2CC3-E11D9E1359A2}"/>
              </a:ext>
            </a:extLst>
          </p:cNvPr>
          <p:cNvSpPr/>
          <p:nvPr/>
        </p:nvSpPr>
        <p:spPr>
          <a:xfrm>
            <a:off x="287016" y="284590"/>
            <a:ext cx="17713968" cy="97178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89;p72">
            <a:extLst>
              <a:ext uri="{FF2B5EF4-FFF2-40B4-BE49-F238E27FC236}">
                <a16:creationId xmlns:a16="http://schemas.microsoft.com/office/drawing/2014/main" id="{945D68D9-3768-4BC4-91E4-A1D26ADB5B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sz="1800">
              <a:solidFill>
                <a:prstClr val="black"/>
              </a:solidFill>
              <a:latin typeface="Calibri"/>
              <a:sym typeface="Graphik"/>
            </a:endParaRPr>
          </a:p>
        </p:txBody>
      </p:sp>
      <p:pic>
        <p:nvPicPr>
          <p:cNvPr id="3" name="Picture 2">
            <a:extLst>
              <a:ext uri="{FF2B5EF4-FFF2-40B4-BE49-F238E27FC236}">
                <a16:creationId xmlns:a16="http://schemas.microsoft.com/office/drawing/2014/main" id="{853F3E79-8B71-65BA-63F2-BA4F330A71E4}"/>
              </a:ext>
            </a:extLst>
          </p:cNvPr>
          <p:cNvPicPr>
            <a:picLocks noChangeAspect="1"/>
          </p:cNvPicPr>
          <p:nvPr/>
        </p:nvPicPr>
        <p:blipFill>
          <a:blip r:embed="rId3" cstate="print">
            <a:extLst>
              <a:ext uri="{28A0092B-C50C-407E-A947-70E740481C1C}">
                <a14:useLocalDpi xmlns:a14="http://schemas.microsoft.com/office/drawing/2010/main" val="0"/>
              </a:ext>
            </a:extLst>
          </a:blip>
          <a:srcRect r="28488" b="541"/>
          <a:stretch>
            <a:fillRect/>
          </a:stretch>
        </p:blipFill>
        <p:spPr>
          <a:xfrm>
            <a:off x="5031249" y="291575"/>
            <a:ext cx="12059070" cy="8385785"/>
          </a:xfrm>
          <a:prstGeom prst="rect">
            <a:avLst/>
          </a:prstGeom>
        </p:spPr>
      </p:pic>
      <p:pic>
        <p:nvPicPr>
          <p:cNvPr id="10" name="Picture 6">
            <a:extLst>
              <a:ext uri="{FF2B5EF4-FFF2-40B4-BE49-F238E27FC236}">
                <a16:creationId xmlns:a16="http://schemas.microsoft.com/office/drawing/2014/main" id="{9B25095E-0EE7-4135-A87B-64B6F4AD1E48}"/>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8" name="85%">
            <a:extLst>
              <a:ext uri="{FF2B5EF4-FFF2-40B4-BE49-F238E27FC236}">
                <a16:creationId xmlns:a16="http://schemas.microsoft.com/office/drawing/2014/main" id="{2FEAC8C3-7F72-4D3D-90E2-55C3F14E5FEF}"/>
              </a:ext>
            </a:extLst>
          </p:cNvPr>
          <p:cNvSpPr txBox="1">
            <a:spLocks/>
          </p:cNvSpPr>
          <p:nvPr/>
        </p:nvSpPr>
        <p:spPr>
          <a:xfrm>
            <a:off x="746498" y="821989"/>
            <a:ext cx="6480720" cy="1924933"/>
          </a:xfrm>
          <a:prstGeom prst="rect">
            <a:avLst/>
          </a:prstGeom>
        </p:spPr>
        <p:txBody>
          <a:bodyPr vert="horz" lIns="68580" tIns="34290" rIns="68580" bIns="34290" rtlCol="0">
            <a:normAutofit lnSpcReduction="10000"/>
          </a:bodyPr>
          <a:lstStyle>
            <a:lvl1pPr marL="457189" indent="-457189" algn="l" defTabSz="1219170" rtl="0" eaLnBrk="1" latinLnBrk="0" hangingPunct="1">
              <a:spcBef>
                <a:spcPct val="20000"/>
              </a:spcBef>
              <a:buFont typeface="Arial" pitchFamily="34" charset="0"/>
              <a:buChar char="•"/>
              <a:defRPr sz="4267" kern="1200">
                <a:gradFill flip="none" rotWithShape="1">
                  <a:gsLst>
                    <a:gs pos="0">
                      <a:schemeClr val="accent1">
                        <a:lumOff val="13575"/>
                      </a:schemeClr>
                    </a:gs>
                    <a:gs pos="100000">
                      <a:schemeClr val="accent1"/>
                    </a:gs>
                  </a:gsLst>
                  <a:lin ang="3960000" scaled="0"/>
                </a:gra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914378">
              <a:spcBef>
                <a:spcPts val="0"/>
              </a:spcBef>
              <a:buNone/>
            </a:pPr>
            <a:r>
              <a:rPr lang="en-GB" sz="6600" dirty="0">
                <a:solidFill>
                  <a:schemeClr val="bg1"/>
                </a:solidFill>
                <a:latin typeface="Calibri"/>
                <a:cs typeface="Calibri"/>
                <a:sym typeface="Graphik"/>
              </a:rPr>
              <a:t>SUPPRESSED</a:t>
            </a:r>
          </a:p>
          <a:p>
            <a:pPr marL="0" indent="0" defTabSz="914378">
              <a:spcBef>
                <a:spcPts val="0"/>
              </a:spcBef>
              <a:buNone/>
            </a:pPr>
            <a:r>
              <a:rPr lang="en-GB" sz="6600" dirty="0">
                <a:solidFill>
                  <a:schemeClr val="bg1"/>
                </a:solidFill>
                <a:latin typeface="Calibri"/>
                <a:cs typeface="Calibri"/>
                <a:sym typeface="Graphik"/>
              </a:rPr>
              <a:t>EMOTIONS</a:t>
            </a:r>
          </a:p>
        </p:txBody>
      </p:sp>
      <p:sp>
        <p:nvSpPr>
          <p:cNvPr id="9" name="of Doctor Visits are Stress Related!">
            <a:extLst>
              <a:ext uri="{FF2B5EF4-FFF2-40B4-BE49-F238E27FC236}">
                <a16:creationId xmlns:a16="http://schemas.microsoft.com/office/drawing/2014/main" id="{D5540C5F-9625-423F-B5CD-E587D7D57624}"/>
              </a:ext>
            </a:extLst>
          </p:cNvPr>
          <p:cNvSpPr txBox="1">
            <a:spLocks/>
          </p:cNvSpPr>
          <p:nvPr/>
        </p:nvSpPr>
        <p:spPr>
          <a:xfrm>
            <a:off x="791072" y="3022285"/>
            <a:ext cx="3352160" cy="11913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8580" tIns="34290" rIns="68580" bIns="34290" rtlCol="0">
            <a:noAutofit/>
          </a:bodyPr>
          <a:lstStyle>
            <a:lvl1pPr marL="457189" indent="-457189" algn="l" defTabSz="1560575" rtl="0" eaLnBrk="1" latinLnBrk="0" hangingPunct="1">
              <a:lnSpc>
                <a:spcPct val="80000"/>
              </a:lnSpc>
              <a:spcBef>
                <a:spcPct val="20000"/>
              </a:spcBef>
              <a:buFont typeface="Arial" pitchFamily="34" charset="0"/>
              <a:buChar char="•"/>
              <a:defRPr sz="5376" kern="1200" spc="-107">
                <a:gradFill flip="none" rotWithShape="1">
                  <a:gsLst>
                    <a:gs pos="0">
                      <a:schemeClr val="accent1">
                        <a:lumOff val="13575"/>
                      </a:schemeClr>
                    </a:gs>
                    <a:gs pos="100000">
                      <a:schemeClr val="accent4">
                        <a:hueOff val="-1109407"/>
                        <a:satOff val="-1495"/>
                        <a:lumOff val="-6330"/>
                      </a:schemeClr>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170431">
              <a:buNone/>
            </a:pPr>
            <a:r>
              <a:rPr lang="en-US" sz="4000" spc="-80" dirty="0">
                <a:solidFill>
                  <a:schemeClr val="bg1"/>
                </a:solidFill>
                <a:latin typeface="Calibri" panose="020F0502020204030204" pitchFamily="34" charset="0"/>
                <a:cs typeface="Calibri" panose="020F0502020204030204" pitchFamily="34" charset="0"/>
              </a:rPr>
              <a:t>increase risk of cancer by 70%</a:t>
            </a:r>
          </a:p>
        </p:txBody>
      </p:sp>
      <p:sp>
        <p:nvSpPr>
          <p:cNvPr id="12" name="of Doctor Visits are Stress Related!">
            <a:extLst>
              <a:ext uri="{FF2B5EF4-FFF2-40B4-BE49-F238E27FC236}">
                <a16:creationId xmlns:a16="http://schemas.microsoft.com/office/drawing/2014/main" id="{ABBA8E84-71B3-4C93-93F4-E857AAC589D2}"/>
              </a:ext>
            </a:extLst>
          </p:cNvPr>
          <p:cNvSpPr txBox="1">
            <a:spLocks/>
          </p:cNvSpPr>
          <p:nvPr/>
        </p:nvSpPr>
        <p:spPr>
          <a:xfrm>
            <a:off x="791072" y="4213598"/>
            <a:ext cx="3379602" cy="1924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0" marR="0" indent="0" algn="ctr" defTabSz="1560575" rtl="0" latinLnBrk="0">
              <a:lnSpc>
                <a:spcPct val="80000"/>
              </a:lnSpc>
              <a:spcBef>
                <a:spcPts val="0"/>
              </a:spcBef>
              <a:spcAft>
                <a:spcPts val="0"/>
              </a:spcAft>
              <a:buClrTx/>
              <a:buSzTx/>
              <a:buFontTx/>
              <a:buNone/>
              <a:tabLst/>
              <a:defRPr sz="5376" b="0" i="0" u="none" strike="noStrike" cap="none" spc="-107" baseline="0">
                <a:gradFill flip="none" rotWithShape="1">
                  <a:gsLst>
                    <a:gs pos="0">
                      <a:schemeClr val="accent1">
                        <a:lumOff val="13575"/>
                      </a:schemeClr>
                    </a:gs>
                    <a:gs pos="100000">
                      <a:schemeClr val="accent4">
                        <a:hueOff val="-1109407"/>
                        <a:satOff val="-1495"/>
                        <a:lumOff val="-6330"/>
                      </a:schemeClr>
                    </a:gs>
                  </a:gsLst>
                  <a:lin ang="3960000" scaled="0"/>
                </a:gradFill>
                <a:uFillTx/>
                <a:latin typeface="+mn-lt"/>
                <a:ea typeface="+mn-ea"/>
                <a:cs typeface="+mn-cs"/>
                <a:sym typeface="Graphik Semibold"/>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a:lstStyle>
          <a:p>
            <a:pPr algn="l" defTabSz="1170431"/>
            <a:r>
              <a:rPr lang="en-GB" sz="4000" kern="0" spc="-80" dirty="0">
                <a:solidFill>
                  <a:schemeClr val="bg1"/>
                </a:solidFill>
                <a:latin typeface="Calibri" panose="020F0502020204030204" pitchFamily="34" charset="0"/>
                <a:cs typeface="Calibri" panose="020F0502020204030204" pitchFamily="34" charset="0"/>
              </a:rPr>
              <a:t>and heart disease by 47%</a:t>
            </a:r>
          </a:p>
        </p:txBody>
      </p:sp>
      <p:sp>
        <p:nvSpPr>
          <p:cNvPr id="15" name="TextBox 14">
            <a:extLst>
              <a:ext uri="{FF2B5EF4-FFF2-40B4-BE49-F238E27FC236}">
                <a16:creationId xmlns:a16="http://schemas.microsoft.com/office/drawing/2014/main" id="{10E95B29-96FA-406A-BE9C-E28F137F0CC8}"/>
              </a:ext>
            </a:extLst>
          </p:cNvPr>
          <p:cNvSpPr txBox="1"/>
          <p:nvPr/>
        </p:nvSpPr>
        <p:spPr>
          <a:xfrm>
            <a:off x="6911988" y="9647001"/>
            <a:ext cx="831944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19125" hangingPunct="0"/>
            <a:r>
              <a:rPr lang="en-US" sz="1400" kern="0" dirty="0">
                <a:solidFill>
                  <a:schemeClr val="bg1"/>
                </a:solidFill>
                <a:sym typeface="Graphik"/>
                <a:hlinkClick r:id="rId5">
                  <a:extLst>
                    <a:ext uri="{A12FA001-AC4F-418D-AE19-62706E023703}">
                      <ahyp:hlinkClr xmlns:ahyp="http://schemas.microsoft.com/office/drawing/2018/hyperlinkcolor" val="tx"/>
                    </a:ext>
                  </a:extLst>
                </a:hlinkClick>
              </a:rPr>
              <a:t>https://vitalitylivingcollege.info/the-5-reasons-why-shutting-down-emotions-can-harm-you/</a:t>
            </a:r>
            <a:r>
              <a:rPr lang="en-US" sz="1400" kern="0" dirty="0">
                <a:solidFill>
                  <a:schemeClr val="bg1"/>
                </a:solidFill>
                <a:sym typeface="Graphik"/>
              </a:rPr>
              <a:t/>
            </a:r>
          </a:p>
        </p:txBody>
      </p:sp>
      <p:sp>
        <p:nvSpPr>
          <p:cNvPr id="4" name="HELP YOURSELF &amp; OTHERS HEAL WITH EFT">
            <a:extLst>
              <a:ext uri="{FF2B5EF4-FFF2-40B4-BE49-F238E27FC236}">
                <a16:creationId xmlns:a16="http://schemas.microsoft.com/office/drawing/2014/main" id="{DA901453-6B1D-502E-E4E4-34C47BB2616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594973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296795-46D3-3C98-05F7-84B3CF619968}"/>
              </a:ext>
            </a:extLst>
          </p:cNvPr>
          <p:cNvPicPr>
            <a:picLocks noChangeAspect="1"/>
          </p:cNvPicPr>
          <p:nvPr/>
        </p:nvPicPr>
        <p:blipFill>
          <a:blip r:embed="rId3" cstate="print">
            <a:extLst>
              <a:ext uri="{28A0092B-C50C-407E-A947-70E740481C1C}">
                <a14:useLocalDpi xmlns:a14="http://schemas.microsoft.com/office/drawing/2010/main" val="0"/>
              </a:ext>
            </a:extLst>
          </a:blip>
          <a:srcRect t="7182" b="10594"/>
          <a:stretch>
            <a:fillRect/>
          </a:stretch>
        </p:blipFill>
        <p:spPr>
          <a:xfrm>
            <a:off x="285969" y="281331"/>
            <a:ext cx="17733537" cy="9721080"/>
          </a:xfrm>
          <a:prstGeom prst="rect">
            <a:avLst/>
          </a:prstGeom>
        </p:spPr>
      </p:pic>
      <p:sp>
        <p:nvSpPr>
          <p:cNvPr id="5" name="Google Shape;789;p72">
            <a:extLst>
              <a:ext uri="{FF2B5EF4-FFF2-40B4-BE49-F238E27FC236}">
                <a16:creationId xmlns:a16="http://schemas.microsoft.com/office/drawing/2014/main" id="{945D68D9-3768-4BC4-91E4-A1D26ADB5B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sz="1800">
              <a:solidFill>
                <a:prstClr val="black"/>
              </a:solidFill>
              <a:latin typeface="Calibri"/>
              <a:sym typeface="Graphik"/>
            </a:endParaRPr>
          </a:p>
        </p:txBody>
      </p:sp>
      <p:pic>
        <p:nvPicPr>
          <p:cNvPr id="10" name="Picture 6">
            <a:extLst>
              <a:ext uri="{FF2B5EF4-FFF2-40B4-BE49-F238E27FC236}">
                <a16:creationId xmlns:a16="http://schemas.microsoft.com/office/drawing/2014/main" id="{9B25095E-0EE7-4135-A87B-64B6F4AD1E48}"/>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3" name="85%">
            <a:extLst>
              <a:ext uri="{FF2B5EF4-FFF2-40B4-BE49-F238E27FC236}">
                <a16:creationId xmlns:a16="http://schemas.microsoft.com/office/drawing/2014/main" id="{530D9DB8-D2F2-44A6-8465-1983E4265CA4}"/>
              </a:ext>
            </a:extLst>
          </p:cNvPr>
          <p:cNvSpPr txBox="1">
            <a:spLocks/>
          </p:cNvSpPr>
          <p:nvPr/>
        </p:nvSpPr>
        <p:spPr>
          <a:xfrm>
            <a:off x="846992" y="7255993"/>
            <a:ext cx="7864960" cy="1398638"/>
          </a:xfrm>
          <a:prstGeom prst="rect">
            <a:avLst/>
          </a:prstGeom>
        </p:spPr>
        <p:txBody>
          <a:bodyPr vert="horz" lIns="68580" tIns="34290" rIns="68580" bIns="34290" rtlCol="0">
            <a:normAutofit lnSpcReduction="10000"/>
          </a:bodyPr>
          <a:lstStyle>
            <a:lvl1pPr marL="457189" indent="-457189" algn="l" defTabSz="1219170" rtl="0" eaLnBrk="1" latinLnBrk="0" hangingPunct="1">
              <a:spcBef>
                <a:spcPct val="20000"/>
              </a:spcBef>
              <a:buFont typeface="Arial" pitchFamily="34" charset="0"/>
              <a:buChar char="•"/>
              <a:defRPr sz="4267" kern="1200">
                <a:gradFill flip="none" rotWithShape="1">
                  <a:gsLst>
                    <a:gs pos="0">
                      <a:schemeClr val="accent1">
                        <a:lumOff val="13575"/>
                      </a:schemeClr>
                    </a:gs>
                    <a:gs pos="100000">
                      <a:schemeClr val="accent1"/>
                    </a:gs>
                  </a:gsLst>
                  <a:lin ang="3960000" scaled="0"/>
                </a:gra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914378">
              <a:buNone/>
            </a:pPr>
            <a:r>
              <a:rPr lang="en-GB" sz="9600" dirty="0">
                <a:solidFill>
                  <a:schemeClr val="bg1"/>
                </a:solidFill>
                <a:latin typeface="Calibri" panose="020F0502020204030204" pitchFamily="34" charset="0"/>
                <a:cs typeface="Calibri" panose="020F0502020204030204" pitchFamily="34" charset="0"/>
                <a:sym typeface="Graphik"/>
              </a:rPr>
              <a:t>UNRESOLVED</a:t>
            </a:r>
          </a:p>
        </p:txBody>
      </p:sp>
      <p:sp>
        <p:nvSpPr>
          <p:cNvPr id="14" name="of Doctor Visits are Stress Related!">
            <a:extLst>
              <a:ext uri="{FF2B5EF4-FFF2-40B4-BE49-F238E27FC236}">
                <a16:creationId xmlns:a16="http://schemas.microsoft.com/office/drawing/2014/main" id="{E3FB191D-A9C8-4D48-AD6F-C03DC0E3B599}"/>
              </a:ext>
            </a:extLst>
          </p:cNvPr>
          <p:cNvSpPr txBox="1">
            <a:spLocks/>
          </p:cNvSpPr>
          <p:nvPr/>
        </p:nvSpPr>
        <p:spPr>
          <a:xfrm>
            <a:off x="935088" y="8705626"/>
            <a:ext cx="8136904" cy="12457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8580" tIns="34290" rIns="68580" bIns="34290" rtlCol="0">
            <a:normAutofit/>
          </a:bodyPr>
          <a:lstStyle>
            <a:lvl1pPr marL="457189" indent="-457189" algn="l" defTabSz="1560575" rtl="0" eaLnBrk="1" latinLnBrk="0" hangingPunct="1">
              <a:lnSpc>
                <a:spcPct val="80000"/>
              </a:lnSpc>
              <a:spcBef>
                <a:spcPct val="20000"/>
              </a:spcBef>
              <a:buFont typeface="Arial" pitchFamily="34" charset="0"/>
              <a:buChar char="•"/>
              <a:defRPr sz="5376" kern="1200" spc="-107">
                <a:gradFill flip="none" rotWithShape="1">
                  <a:gsLst>
                    <a:gs pos="0">
                      <a:schemeClr val="accent1">
                        <a:lumOff val="13575"/>
                      </a:schemeClr>
                    </a:gs>
                    <a:gs pos="100000">
                      <a:schemeClr val="accent4">
                        <a:hueOff val="-1109407"/>
                        <a:satOff val="-1495"/>
                        <a:lumOff val="-6330"/>
                      </a:schemeClr>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170431">
              <a:buNone/>
            </a:pPr>
            <a:r>
              <a:rPr lang="en-US" sz="4400" spc="-80" dirty="0">
                <a:solidFill>
                  <a:schemeClr val="bg1"/>
                </a:solidFill>
                <a:latin typeface="Calibri" panose="020F0502020204030204" pitchFamily="34" charset="0"/>
                <a:cs typeface="Calibri" panose="020F0502020204030204" pitchFamily="34" charset="0"/>
              </a:rPr>
              <a:t>past trauma can lead to illness</a:t>
            </a:r>
          </a:p>
        </p:txBody>
      </p:sp>
      <p:sp>
        <p:nvSpPr>
          <p:cNvPr id="2" name="HELP YOURSELF &amp; OTHERS HEAL WITH EFT">
            <a:extLst>
              <a:ext uri="{FF2B5EF4-FFF2-40B4-BE49-F238E27FC236}">
                <a16:creationId xmlns:a16="http://schemas.microsoft.com/office/drawing/2014/main" id="{9E9397C8-82CE-744B-2E94-27C7A91696C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7913489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E109FB-3128-1242-C188-F4B0A4604B5C}"/>
              </a:ext>
            </a:extLst>
          </p:cNvPr>
          <p:cNvPicPr>
            <a:picLocks noChangeAspect="1"/>
          </p:cNvPicPr>
          <p:nvPr/>
        </p:nvPicPr>
        <p:blipFill>
          <a:blip r:embed="rId3" cstate="print">
            <a:extLst>
              <a:ext uri="{28A0092B-C50C-407E-A947-70E740481C1C}">
                <a14:useLocalDpi xmlns:a14="http://schemas.microsoft.com/office/drawing/2010/main" val="0"/>
              </a:ext>
            </a:extLst>
          </a:blip>
          <a:srcRect t="15339" b="2435"/>
          <a:stretch>
            <a:fillRect/>
          </a:stretch>
        </p:blipFill>
        <p:spPr>
          <a:xfrm>
            <a:off x="287016" y="278073"/>
            <a:ext cx="17733537" cy="9721080"/>
          </a:xfrm>
          <a:prstGeom prst="rect">
            <a:avLst/>
          </a:prstGeom>
        </p:spPr>
      </p:pic>
      <p:sp>
        <p:nvSpPr>
          <p:cNvPr id="203" name="85%"/>
          <p:cNvSpPr txBox="1">
            <a:spLocks noGrp="1"/>
          </p:cNvSpPr>
          <p:nvPr>
            <p:ph type="body" sz="half" idx="1"/>
          </p:nvPr>
        </p:nvSpPr>
        <p:spPr>
          <a:xfrm>
            <a:off x="647057" y="804350"/>
            <a:ext cx="6048672" cy="2287118"/>
          </a:xfrm>
          <a:prstGeom prst="rect">
            <a:avLst/>
          </a:prstGeom>
        </p:spPr>
        <p:txBody>
          <a:bodyPr>
            <a:normAutofit/>
          </a:bodyPr>
          <a:lstStyle>
            <a:lvl1pPr>
              <a:defRPr>
                <a:gradFill flip="none" rotWithShape="1">
                  <a:gsLst>
                    <a:gs pos="0">
                      <a:schemeClr val="accent1">
                        <a:lumOff val="13575"/>
                      </a:schemeClr>
                    </a:gs>
                    <a:gs pos="100000">
                      <a:schemeClr val="accent1"/>
                    </a:gs>
                  </a:gsLst>
                  <a:lin ang="3960000" scaled="0"/>
                </a:gradFill>
              </a:defRPr>
            </a:lvl1pPr>
          </a:lstStyle>
          <a:p>
            <a:pPr algn="l"/>
            <a:r>
              <a:rPr lang="en-GB" sz="8000" dirty="0">
                <a:solidFill>
                  <a:schemeClr val="tx1"/>
                </a:solidFill>
              </a:rPr>
              <a:t>UNEXPRESSED ANGER</a:t>
            </a:r>
            <a:endParaRPr sz="8000" dirty="0">
              <a:solidFill>
                <a:schemeClr val="tx1"/>
              </a:solidFill>
            </a:endParaRPr>
          </a:p>
        </p:txBody>
      </p:sp>
      <p:sp>
        <p:nvSpPr>
          <p:cNvPr id="7" name="of Doctor Visits are Stress Related!">
            <a:extLst>
              <a:ext uri="{FF2B5EF4-FFF2-40B4-BE49-F238E27FC236}">
                <a16:creationId xmlns:a16="http://schemas.microsoft.com/office/drawing/2014/main" id="{B4E036A7-3231-6648-98CE-7C8FE5164364}"/>
              </a:ext>
            </a:extLst>
          </p:cNvPr>
          <p:cNvSpPr txBox="1">
            <a:spLocks noGrp="1"/>
          </p:cNvSpPr>
          <p:nvPr>
            <p:ph type="body" idx="21"/>
          </p:nvPr>
        </p:nvSpPr>
        <p:spPr>
          <a:xfrm>
            <a:off x="647057" y="3091468"/>
            <a:ext cx="5400600" cy="6652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lvl1pPr defTabSz="1560575">
              <a:lnSpc>
                <a:spcPct val="80000"/>
              </a:lnSpc>
              <a:defRPr sz="5376" spc="-107">
                <a:gradFill flip="none" rotWithShape="1">
                  <a:gsLst>
                    <a:gs pos="0">
                      <a:schemeClr val="accent1">
                        <a:lumOff val="13575"/>
                      </a:schemeClr>
                    </a:gs>
                    <a:gs pos="100000">
                      <a:schemeClr val="accent4">
                        <a:hueOff val="-1109407"/>
                        <a:satOff val="-1495"/>
                        <a:lumOff val="-6330"/>
                      </a:schemeClr>
                    </a:gs>
                  </a:gsLst>
                  <a:lin ang="3960000" scaled="0"/>
                </a:gradFill>
                <a:latin typeface="+mn-lt"/>
                <a:ea typeface="+mn-ea"/>
                <a:cs typeface="+mn-cs"/>
                <a:sym typeface="Graphik Semibold"/>
              </a:defRPr>
            </a:lvl1pPr>
          </a:lstStyle>
          <a:p>
            <a:pPr algn="l"/>
            <a:r>
              <a:rPr lang="en-GB" sz="4800" dirty="0">
                <a:solidFill>
                  <a:schemeClr val="tx1"/>
                </a:solidFill>
                <a:latin typeface="Calibri" panose="020F0502020204030204" pitchFamily="34" charset="0"/>
                <a:cs typeface="Calibri" panose="020F0502020204030204" pitchFamily="34" charset="0"/>
              </a:rPr>
              <a:t>is known to be linked to cancer</a:t>
            </a:r>
            <a:endParaRPr sz="4800"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A44FB6-11FF-1C3B-9920-CC8A41E5B0F7}"/>
              </a:ext>
            </a:extLst>
          </p:cNvPr>
          <p:cNvSpPr txBox="1"/>
          <p:nvPr/>
        </p:nvSpPr>
        <p:spPr>
          <a:xfrm>
            <a:off x="3678555" y="9625710"/>
            <a:ext cx="13026490"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914378"/>
            <a:r>
              <a:rPr lang="en-US" sz="1350" dirty="0">
                <a:latin typeface="Calibri" panose="020F0502020204030204" pitchFamily="34" charset="0"/>
                <a:cs typeface="Calibri" panose="020F0502020204030204" pitchFamily="34" charset="0"/>
                <a:sym typeface="Graphik"/>
                <a:hlinkClick r:id="rId4">
                  <a:extLst>
                    <a:ext uri="{A12FA001-AC4F-418D-AE19-62706E023703}">
                      <ahyp:hlinkClr xmlns:ahyp="http://schemas.microsoft.com/office/drawing/2018/hyperlinkcolor" val="tx"/>
                    </a:ext>
                  </a:extLst>
                </a:hlinkClick>
              </a:rPr>
              <a:t>https://vitalitylivingcollege.info/the-5-reasons-why-shutting-down-emotions-can-harm-you/</a:t>
            </a:r>
            <a:r>
              <a:rPr lang="en-US" sz="1350" dirty="0">
                <a:latin typeface="Calibri" panose="020F0502020204030204" pitchFamily="34" charset="0"/>
                <a:cs typeface="Calibri" panose="020F0502020204030204" pitchFamily="34" charset="0"/>
                <a:sym typeface="Graphik"/>
              </a:rPr>
              <a:t/>
            </a:r>
          </a:p>
        </p:txBody>
      </p:sp>
      <p:sp>
        <p:nvSpPr>
          <p:cNvPr id="5" name="Google Shape;789;p72">
            <a:extLst>
              <a:ext uri="{FF2B5EF4-FFF2-40B4-BE49-F238E27FC236}">
                <a16:creationId xmlns:a16="http://schemas.microsoft.com/office/drawing/2014/main" id="{945D68D9-3768-4BC4-91E4-A1D26ADB5B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sz="1800">
              <a:solidFill>
                <a:prstClr val="black"/>
              </a:solidFill>
              <a:latin typeface="Calibri"/>
              <a:sym typeface="Graphik"/>
            </a:endParaRPr>
          </a:p>
        </p:txBody>
      </p:sp>
      <p:pic>
        <p:nvPicPr>
          <p:cNvPr id="10" name="Picture 6">
            <a:extLst>
              <a:ext uri="{FF2B5EF4-FFF2-40B4-BE49-F238E27FC236}">
                <a16:creationId xmlns:a16="http://schemas.microsoft.com/office/drawing/2014/main" id="{9B25095E-0EE7-4135-A87B-64B6F4AD1E48}"/>
              </a:ext>
            </a:extLst>
          </p:cNvPr>
          <p:cNvPicPr>
            <a:picLocks noChangeAspect="1"/>
          </p:cNvPicPr>
          <p:nvPr/>
        </p:nvPicPr>
        <p:blipFill>
          <a:blip r:embed="rId5"/>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EA4DA92B-1B58-67F6-7CC4-77B4CD1D63E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6"/>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1489739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9E54B-A9CF-783D-96EE-25D7538628D7}"/>
              </a:ext>
            </a:extLst>
          </p:cNvPr>
          <p:cNvPicPr>
            <a:picLocks noChangeAspect="1"/>
          </p:cNvPicPr>
          <p:nvPr/>
        </p:nvPicPr>
        <p:blipFill>
          <a:blip r:embed="rId3" cstate="print">
            <a:extLst>
              <a:ext uri="{28A0092B-C50C-407E-A947-70E740481C1C}">
                <a14:useLocalDpi xmlns:a14="http://schemas.microsoft.com/office/drawing/2010/main" val="0"/>
              </a:ext>
            </a:extLst>
          </a:blip>
          <a:srcRect l="83" t="2410" r="24917" b="15300"/>
          <a:stretch>
            <a:fillRect/>
          </a:stretch>
        </p:blipFill>
        <p:spPr>
          <a:xfrm>
            <a:off x="287016" y="284589"/>
            <a:ext cx="17713968" cy="9717822"/>
          </a:xfrm>
          <a:prstGeom prst="rect">
            <a:avLst/>
          </a:prstGeom>
        </p:spPr>
      </p:pic>
      <p:sp>
        <p:nvSpPr>
          <p:cNvPr id="5" name="Google Shape;789;p72">
            <a:extLst>
              <a:ext uri="{FF2B5EF4-FFF2-40B4-BE49-F238E27FC236}">
                <a16:creationId xmlns:a16="http://schemas.microsoft.com/office/drawing/2014/main" id="{945D68D9-3768-4BC4-91E4-A1D26ADB5B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sz="1800">
              <a:solidFill>
                <a:prstClr val="black"/>
              </a:solidFill>
              <a:latin typeface="Calibri"/>
              <a:sym typeface="Graphik"/>
            </a:endParaRPr>
          </a:p>
        </p:txBody>
      </p:sp>
      <p:pic>
        <p:nvPicPr>
          <p:cNvPr id="10" name="Picture 6">
            <a:extLst>
              <a:ext uri="{FF2B5EF4-FFF2-40B4-BE49-F238E27FC236}">
                <a16:creationId xmlns:a16="http://schemas.microsoft.com/office/drawing/2014/main" id="{9B25095E-0EE7-4135-A87B-64B6F4AD1E48}"/>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8" name="85%">
            <a:extLst>
              <a:ext uri="{FF2B5EF4-FFF2-40B4-BE49-F238E27FC236}">
                <a16:creationId xmlns:a16="http://schemas.microsoft.com/office/drawing/2014/main" id="{18B278C0-E4A5-45C7-99C6-8C8A2FE186BB}"/>
              </a:ext>
            </a:extLst>
          </p:cNvPr>
          <p:cNvSpPr txBox="1">
            <a:spLocks/>
          </p:cNvSpPr>
          <p:nvPr/>
        </p:nvSpPr>
        <p:spPr>
          <a:xfrm>
            <a:off x="9417744" y="893802"/>
            <a:ext cx="7920880" cy="3366453"/>
          </a:xfrm>
          <a:prstGeom prst="rect">
            <a:avLst/>
          </a:prstGeom>
        </p:spPr>
        <p:txBody>
          <a:bodyPr vert="horz" lIns="68580" tIns="34290" rIns="68580" bIns="34290" rtlCol="0">
            <a:normAutofit/>
          </a:bodyPr>
          <a:lstStyle>
            <a:lvl1pPr marL="457189" indent="-457189" algn="l" defTabSz="1219170" rtl="0" eaLnBrk="1" latinLnBrk="0" hangingPunct="1">
              <a:spcBef>
                <a:spcPct val="20000"/>
              </a:spcBef>
              <a:buFont typeface="Arial" pitchFamily="34" charset="0"/>
              <a:buChar char="•"/>
              <a:defRPr sz="4267" kern="1200">
                <a:gradFill flip="none" rotWithShape="1">
                  <a:gsLst>
                    <a:gs pos="0">
                      <a:schemeClr val="accent1">
                        <a:lumOff val="13575"/>
                      </a:schemeClr>
                    </a:gs>
                    <a:gs pos="100000">
                      <a:schemeClr val="accent1"/>
                    </a:gs>
                  </a:gsLst>
                  <a:lin ang="3960000" scaled="0"/>
                </a:gra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r" defTabSz="914378">
              <a:buNone/>
            </a:pPr>
            <a:r>
              <a:rPr lang="en-GB" sz="8800" dirty="0">
                <a:solidFill>
                  <a:schemeClr val="bg1"/>
                </a:solidFill>
                <a:latin typeface="Calibri" panose="020F0502020204030204" pitchFamily="34" charset="0"/>
                <a:cs typeface="Calibri" panose="020F0502020204030204" pitchFamily="34" charset="0"/>
                <a:sym typeface="Graphik"/>
              </a:rPr>
              <a:t>UNFORGIVENESS</a:t>
            </a:r>
          </a:p>
        </p:txBody>
      </p:sp>
      <p:sp>
        <p:nvSpPr>
          <p:cNvPr id="9" name="of Doctor Visits are Stress Related!">
            <a:extLst>
              <a:ext uri="{FF2B5EF4-FFF2-40B4-BE49-F238E27FC236}">
                <a16:creationId xmlns:a16="http://schemas.microsoft.com/office/drawing/2014/main" id="{A43C559A-7A76-4A13-9C9A-B0C465EDB9B9}"/>
              </a:ext>
            </a:extLst>
          </p:cNvPr>
          <p:cNvSpPr txBox="1">
            <a:spLocks/>
          </p:cNvSpPr>
          <p:nvPr/>
        </p:nvSpPr>
        <p:spPr>
          <a:xfrm>
            <a:off x="10080674" y="2423766"/>
            <a:ext cx="7200800" cy="9712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8580" tIns="34290" rIns="68580" bIns="34290" rtlCol="0">
            <a:noAutofit/>
          </a:bodyPr>
          <a:lstStyle>
            <a:lvl1pPr marL="457189" indent="-457189" algn="l" defTabSz="1560575" rtl="0" eaLnBrk="1" latinLnBrk="0" hangingPunct="1">
              <a:lnSpc>
                <a:spcPct val="80000"/>
              </a:lnSpc>
              <a:spcBef>
                <a:spcPct val="20000"/>
              </a:spcBef>
              <a:buFont typeface="Arial" pitchFamily="34" charset="0"/>
              <a:buChar char="•"/>
              <a:defRPr sz="5376" kern="1200" spc="-107">
                <a:gradFill flip="none" rotWithShape="1">
                  <a:gsLst>
                    <a:gs pos="0">
                      <a:schemeClr val="accent1">
                        <a:lumOff val="13575"/>
                      </a:schemeClr>
                    </a:gs>
                    <a:gs pos="100000">
                      <a:schemeClr val="accent4">
                        <a:hueOff val="-1109407"/>
                        <a:satOff val="-1495"/>
                        <a:lumOff val="-6330"/>
                      </a:schemeClr>
                    </a:gs>
                  </a:gsLst>
                  <a:lin ang="3960000" scaled="0"/>
                </a:gradFill>
                <a:latin typeface="+mn-lt"/>
                <a:ea typeface="+mn-ea"/>
                <a:cs typeface="+mn-cs"/>
                <a:sym typeface="Graphik Semibold"/>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r" defTabSz="1170431">
              <a:buNone/>
            </a:pPr>
            <a:r>
              <a:rPr lang="en-US" sz="4800" spc="-80" dirty="0">
                <a:solidFill>
                  <a:schemeClr val="bg1"/>
                </a:solidFill>
                <a:latin typeface="Calibri" panose="020F0502020204030204" pitchFamily="34" charset="0"/>
                <a:cs typeface="Calibri" panose="020F0502020204030204" pitchFamily="34" charset="0"/>
              </a:rPr>
              <a:t>can lead to diabetes, pain and heart attack </a:t>
            </a:r>
          </a:p>
        </p:txBody>
      </p:sp>
      <p:sp>
        <p:nvSpPr>
          <p:cNvPr id="4" name="TextBox 3">
            <a:extLst>
              <a:ext uri="{FF2B5EF4-FFF2-40B4-BE49-F238E27FC236}">
                <a16:creationId xmlns:a16="http://schemas.microsoft.com/office/drawing/2014/main" id="{C830E90A-0C28-2809-92B5-C46E9C0427CB}"/>
              </a:ext>
            </a:extLst>
          </p:cNvPr>
          <p:cNvSpPr txBox="1"/>
          <p:nvPr/>
        </p:nvSpPr>
        <p:spPr>
          <a:xfrm>
            <a:off x="6861267" y="9607996"/>
            <a:ext cx="9144000" cy="523220"/>
          </a:xfrm>
          <a:prstGeom prst="rect">
            <a:avLst/>
          </a:prstGeom>
          <a:noFill/>
        </p:spPr>
        <p:txBody>
          <a:bodyPr wrap="square">
            <a:spAutoFit/>
          </a:bodyPr>
          <a:lstStyle/>
          <a:p>
            <a:r>
              <a:rPr lang="en-US" sz="1400" dirty="0">
                <a:solidFill>
                  <a:schemeClr val="bg1"/>
                </a:solidFill>
                <a:hlinkClick r:id="rId5">
                  <a:extLst>
                    <a:ext uri="{A12FA001-AC4F-418D-AE19-62706E023703}">
                      <ahyp:hlinkClr xmlns:ahyp="http://schemas.microsoft.com/office/drawing/2018/hyperlinkcolor" val="tx"/>
                    </a:ext>
                  </a:extLst>
                </a:hlinkClick>
              </a:rPr>
              <a:t>https://vitalitylivingcollege.info/the-5-reasons-why-shutting-down-emotions-can-harm-you/</a:t>
            </a:r>
            <a:r>
              <a:rPr lang="en-US" sz="1400" dirty="0">
                <a:solidFill>
                  <a:schemeClr val="bg1"/>
                </a:solidFill>
              </a:rPr>
              <a:t/>
            </a:r>
          </a:p>
          <a:p>
            <a:endParaRPr lang="en-US" sz="1400" dirty="0">
              <a:solidFill>
                <a:schemeClr val="bg1"/>
              </a:solidFill>
            </a:endParaRPr>
          </a:p>
        </p:txBody>
      </p:sp>
      <p:sp>
        <p:nvSpPr>
          <p:cNvPr id="2" name="HELP YOURSELF &amp; OTHERS HEAL WITH EFT">
            <a:extLst>
              <a:ext uri="{FF2B5EF4-FFF2-40B4-BE49-F238E27FC236}">
                <a16:creationId xmlns:a16="http://schemas.microsoft.com/office/drawing/2014/main" id="{8D05B54D-384D-2EDA-11A7-DFA17DD7E91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6664242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85%"/>
          <p:cNvSpPr txBox="1">
            <a:spLocks noGrp="1"/>
          </p:cNvSpPr>
          <p:nvPr>
            <p:ph type="body" sz="half" idx="1"/>
          </p:nvPr>
        </p:nvSpPr>
        <p:spPr>
          <a:xfrm>
            <a:off x="0" y="2197920"/>
            <a:ext cx="18288000" cy="5743333"/>
          </a:xfrm>
          <a:prstGeom prst="rect">
            <a:avLst/>
          </a:prstGeom>
        </p:spPr>
        <p:txBody>
          <a:bodyPr>
            <a:normAutofit fontScale="70000" lnSpcReduction="20000"/>
          </a:bodyPr>
          <a:lstStyle>
            <a:lvl1pPr>
              <a:defRPr>
                <a:gradFill flip="none" rotWithShape="1">
                  <a:gsLst>
                    <a:gs pos="0">
                      <a:schemeClr val="accent1">
                        <a:lumOff val="13575"/>
                      </a:schemeClr>
                    </a:gs>
                    <a:gs pos="100000">
                      <a:schemeClr val="accent1"/>
                    </a:gs>
                  </a:gsLst>
                  <a:lin ang="3960000" scaled="0"/>
                </a:gradFill>
              </a:defRPr>
            </a:lvl1pPr>
          </a:lstStyle>
          <a:p>
            <a:pPr>
              <a:lnSpc>
                <a:spcPct val="120000"/>
              </a:lnSpc>
            </a:pPr>
            <a:r>
              <a:rPr lang="en-US" sz="7200" spc="0" dirty="0">
                <a:solidFill>
                  <a:schemeClr val="tx1">
                    <a:lumMod val="65000"/>
                    <a:lumOff val="35000"/>
                  </a:schemeClr>
                </a:solidFill>
              </a:rPr>
              <a:t>You might be stuck in an</a:t>
            </a:r>
            <a:br>
              <a:rPr lang="en-US" sz="7200" spc="0" dirty="0">
                <a:solidFill>
                  <a:schemeClr val="tx1">
                    <a:lumMod val="65000"/>
                    <a:lumOff val="35000"/>
                  </a:schemeClr>
                </a:solidFill>
              </a:rPr>
            </a:br>
            <a:r>
              <a:rPr lang="en-US" sz="7200" spc="0" dirty="0">
                <a:solidFill>
                  <a:srgbClr val="42B0FF"/>
                </a:solidFill>
              </a:rPr>
              <a:t>“</a:t>
            </a:r>
            <a:r>
              <a:rPr lang="en-US" sz="7200" b="1" spc="0" dirty="0">
                <a:solidFill>
                  <a:srgbClr val="42B0FF"/>
                </a:solidFill>
              </a:rPr>
              <a:t>Old No Control Model</a:t>
            </a:r>
            <a:r>
              <a:rPr lang="en-US" sz="7200" spc="0" dirty="0">
                <a:solidFill>
                  <a:srgbClr val="42B0FF"/>
                </a:solidFill>
              </a:rPr>
              <a:t>” </a:t>
            </a:r>
            <a:r>
              <a:rPr lang="en-US" sz="7200" spc="0" dirty="0">
                <a:solidFill>
                  <a:schemeClr val="tx1">
                    <a:lumMod val="65000"/>
                    <a:lumOff val="35000"/>
                  </a:schemeClr>
                </a:solidFill>
              </a:rPr>
              <a:t>of stress, bouncing </a:t>
            </a:r>
          </a:p>
          <a:p>
            <a:pPr>
              <a:lnSpc>
                <a:spcPct val="120000"/>
              </a:lnSpc>
            </a:pPr>
            <a:r>
              <a:rPr lang="en-US" sz="7200" spc="0" dirty="0">
                <a:solidFill>
                  <a:schemeClr val="tx1">
                    <a:lumMod val="65000"/>
                    <a:lumOff val="35000"/>
                  </a:schemeClr>
                </a:solidFill>
              </a:rPr>
              <a:t>between feeling overwhelmed, irritable, and anxious </a:t>
            </a:r>
          </a:p>
          <a:p>
            <a:pPr>
              <a:lnSpc>
                <a:spcPct val="120000"/>
              </a:lnSpc>
            </a:pPr>
            <a:r>
              <a:rPr lang="en-US" sz="7200" spc="0" dirty="0">
                <a:solidFill>
                  <a:schemeClr val="tx1">
                    <a:lumMod val="65000"/>
                    <a:lumOff val="35000"/>
                  </a:schemeClr>
                </a:solidFill>
              </a:rPr>
              <a:t>or trying to keep it all bottled up, and have </a:t>
            </a:r>
          </a:p>
          <a:p>
            <a:pPr>
              <a:lnSpc>
                <a:spcPct val="120000"/>
              </a:lnSpc>
            </a:pPr>
            <a:r>
              <a:rPr lang="en-US" sz="7200" spc="0" dirty="0">
                <a:solidFill>
                  <a:schemeClr val="tx1">
                    <a:lumMod val="65000"/>
                    <a:lumOff val="35000"/>
                  </a:schemeClr>
                </a:solidFill>
              </a:rPr>
              <a:t>not moved to the </a:t>
            </a:r>
            <a:r>
              <a:rPr lang="en-US" sz="7200" spc="0" dirty="0">
                <a:solidFill>
                  <a:srgbClr val="42B0FF"/>
                </a:solidFill>
              </a:rPr>
              <a:t>“</a:t>
            </a:r>
            <a:r>
              <a:rPr lang="en-US" sz="7200" b="1" spc="0" dirty="0">
                <a:solidFill>
                  <a:srgbClr val="42B0FF"/>
                </a:solidFill>
              </a:rPr>
              <a:t>New FREEDOM Model</a:t>
            </a:r>
            <a:r>
              <a:rPr lang="en-US" sz="7200" spc="0" dirty="0">
                <a:solidFill>
                  <a:srgbClr val="42B0FF"/>
                </a:solidFill>
              </a:rPr>
              <a:t>” </a:t>
            </a:r>
            <a:r>
              <a:rPr lang="en-US" sz="7200" spc="0" dirty="0">
                <a:solidFill>
                  <a:schemeClr val="tx1">
                    <a:lumMod val="65000"/>
                    <a:lumOff val="35000"/>
                  </a:schemeClr>
                </a:solidFill>
              </a:rPr>
              <a:t>where </a:t>
            </a:r>
          </a:p>
          <a:p>
            <a:pPr>
              <a:lnSpc>
                <a:spcPct val="120000"/>
              </a:lnSpc>
            </a:pPr>
            <a:r>
              <a:rPr lang="en-US" sz="7200" spc="0" dirty="0">
                <a:solidFill>
                  <a:schemeClr val="tx1">
                    <a:lumMod val="65000"/>
                    <a:lumOff val="35000"/>
                  </a:schemeClr>
                </a:solidFill>
              </a:rPr>
              <a:t>you release stress, regulate emotions, resolve the past, </a:t>
            </a:r>
          </a:p>
          <a:p>
            <a:pPr>
              <a:lnSpc>
                <a:spcPct val="120000"/>
              </a:lnSpc>
            </a:pPr>
            <a:r>
              <a:rPr lang="en-US" sz="7200" spc="0" dirty="0">
                <a:solidFill>
                  <a:schemeClr val="tx1">
                    <a:lumMod val="65000"/>
                    <a:lumOff val="35000"/>
                  </a:schemeClr>
                </a:solidFill>
              </a:rPr>
              <a:t>express emotions and forgive with ease.</a:t>
            </a:r>
            <a:endParaRPr sz="7200" spc="0" dirty="0">
              <a:solidFill>
                <a:schemeClr val="tx1">
                  <a:lumMod val="65000"/>
                  <a:lumOff val="35000"/>
                </a:schemeClr>
              </a:solidFill>
            </a:endParaRPr>
          </a:p>
        </p:txBody>
      </p:sp>
      <p:sp>
        <p:nvSpPr>
          <p:cNvPr id="5" name="Google Shape;789;p72">
            <a:extLst>
              <a:ext uri="{FF2B5EF4-FFF2-40B4-BE49-F238E27FC236}">
                <a16:creationId xmlns:a16="http://schemas.microsoft.com/office/drawing/2014/main" id="{945D68D9-3768-4BC4-91E4-A1D26ADB5B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endParaRPr lang="en-US"/>
          </a:p>
        </p:txBody>
      </p:sp>
      <p:sp>
        <p:nvSpPr>
          <p:cNvPr id="6" name="Shape 180">
            <a:extLst>
              <a:ext uri="{FF2B5EF4-FFF2-40B4-BE49-F238E27FC236}">
                <a16:creationId xmlns:a16="http://schemas.microsoft.com/office/drawing/2014/main" id="{A94CF90D-068C-43F4-B9AB-CC48403425C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78">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10" name="Picture 6">
            <a:extLst>
              <a:ext uri="{FF2B5EF4-FFF2-40B4-BE49-F238E27FC236}">
                <a16:creationId xmlns:a16="http://schemas.microsoft.com/office/drawing/2014/main" id="{9B25095E-0EE7-4135-A87B-64B6F4AD1E48}"/>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A08F3603-B25A-D4F9-50C2-47C3800DD5D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5DFC505D-8431-7726-D9E6-3BDF60BAF91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0703502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47D159-30E9-B5E5-2AA5-508D484BD36B}"/>
              </a:ext>
            </a:extLst>
          </p:cNvPr>
          <p:cNvPicPr>
            <a:picLocks noChangeAspect="1"/>
          </p:cNvPicPr>
          <p:nvPr/>
        </p:nvPicPr>
        <p:blipFill>
          <a:blip r:embed="rId3"/>
          <a:srcRect t="6927" r="1538" b="9866"/>
          <a:stretch/>
        </p:blipFill>
        <p:spPr>
          <a:xfrm>
            <a:off x="1" y="0"/>
            <a:ext cx="18288000" cy="102870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1510B54B-8453-A9FC-FA7B-5700059972E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27429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0"/>
            <a:ext cx="167640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MY BLOOD PRESSURE STABILISED AND I LOST W</a:t>
            </a:r>
            <a:r>
              <a:rPr lang="en-US" sz="5400" b="1" dirty="0">
                <a:solidFill>
                  <a:srgbClr val="42B0FF"/>
                </a:solidFill>
                <a:latin typeface="Calibri" panose="020F0502020204030204" pitchFamily="34" charset="0"/>
                <a:cs typeface="Calibri" panose="020F0502020204030204" pitchFamily="34" charset="0"/>
              </a:rPr>
              <a:t>EI</a:t>
            </a:r>
            <a:r>
              <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GTH</a:t>
            </a:r>
          </a:p>
        </p:txBody>
      </p:sp>
      <p:sp>
        <p:nvSpPr>
          <p:cNvPr id="13" name="Rectangle 12">
            <a:extLst>
              <a:ext uri="{FF2B5EF4-FFF2-40B4-BE49-F238E27FC236}">
                <a16:creationId xmlns:a16="http://schemas.microsoft.com/office/drawing/2014/main" id="{12657E57-7E6B-CE9B-C4F1-97957ABA16C6}"/>
              </a:ext>
            </a:extLst>
          </p:cNvPr>
          <p:cNvSpPr/>
          <p:nvPr/>
        </p:nvSpPr>
        <p:spPr>
          <a:xfrm>
            <a:off x="5879655" y="3041311"/>
            <a:ext cx="11113217"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125"/>
              </a:spcAft>
              <a:buClrTx/>
              <a:buSzTx/>
              <a:buFontTx/>
              <a:buNone/>
              <a:tabLst/>
              <a:defRPr/>
            </a:pPr>
            <a:r>
              <a:rPr kumimoji="0" lang="en-US" sz="40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"My blood pressure </a:t>
            </a:r>
            <a:r>
              <a:rPr kumimoji="0" lang="en-US" sz="4000" i="1"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stabilised</a:t>
            </a:r>
            <a:r>
              <a:rPr kumimoji="0" lang="en-US" sz="40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by </a:t>
            </a:r>
            <a:r>
              <a:rPr kumimoji="0" lang="en-US" sz="4000" b="1"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letting go of stressful emotions that were holding me back</a:t>
            </a:r>
            <a:r>
              <a:rPr kumimoji="0" lang="en-US" sz="40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using the methods I learned during the program. Plus, I </a:t>
            </a:r>
            <a:r>
              <a:rPr kumimoji="0" lang="en-US" sz="4000"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shed a significant amount of unwanted weight by letting go of the toxic emotions</a:t>
            </a:r>
            <a:r>
              <a:rPr kumimoji="0" lang="en-US" sz="40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that were holding me back."</a:t>
            </a:r>
          </a:p>
        </p:txBody>
      </p:sp>
      <p:sp>
        <p:nvSpPr>
          <p:cNvPr id="16" name="TextBox 15">
            <a:extLst>
              <a:ext uri="{FF2B5EF4-FFF2-40B4-BE49-F238E27FC236}">
                <a16:creationId xmlns:a16="http://schemas.microsoft.com/office/drawing/2014/main" id="{18905089-3460-8F85-A317-B71CBD41F29C}"/>
              </a:ext>
            </a:extLst>
          </p:cNvPr>
          <p:cNvSpPr txBox="1"/>
          <p:nvPr/>
        </p:nvSpPr>
        <p:spPr>
          <a:xfrm>
            <a:off x="5912025" y="7894904"/>
            <a:ext cx="827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3600" dirty="0" err="1">
                <a:solidFill>
                  <a:prstClr val="black"/>
                </a:solidFill>
                <a:latin typeface="Calibri"/>
                <a:cs typeface="Myriad Pro 3" charset="0"/>
              </a:rPr>
              <a:t>Babita</a:t>
            </a:r>
            <a:r>
              <a:rPr lang="it-IT" sz="3600" dirty="0">
                <a:solidFill>
                  <a:prstClr val="black"/>
                </a:solidFill>
                <a:latin typeface="Calibri"/>
                <a:cs typeface="Myriad Pro 3" charset="0"/>
              </a:rPr>
              <a:t> Kapoor</a:t>
            </a:r>
            <a:r>
              <a:rPr kumimoji="0" lang="it-IT" sz="3600" b="0" i="0" u="none" strike="noStrike" kern="1200" cap="none" spc="0" normalizeH="0" baseline="0" noProof="0" dirty="0">
                <a:ln>
                  <a:noFill/>
                </a:ln>
                <a:solidFill>
                  <a:prstClr val="black"/>
                </a:solidFill>
                <a:effectLst/>
                <a:uLnTx/>
                <a:uFillTx/>
                <a:latin typeface="Calibri"/>
                <a:ea typeface="+mn-ea"/>
                <a:cs typeface="Myriad Pro 3" charset="0"/>
              </a:rPr>
              <a:t>, </a:t>
            </a:r>
            <a:r>
              <a:rPr kumimoji="0" lang="it-IT" sz="3600" b="0" i="0" u="none" strike="noStrike" kern="1200" cap="none" spc="0" normalizeH="0" baseline="0" noProof="0" dirty="0" err="1">
                <a:ln>
                  <a:noFill/>
                </a:ln>
                <a:solidFill>
                  <a:prstClr val="black"/>
                </a:solidFill>
                <a:effectLst/>
                <a:uLnTx/>
                <a:uFillTx/>
                <a:latin typeface="Calibri"/>
                <a:ea typeface="+mn-ea"/>
                <a:cs typeface="Myriad Pro 3" charset="0"/>
              </a:rPr>
              <a:t>Therapist</a:t>
            </a:r>
            <a:r>
              <a:rPr kumimoji="0" lang="it-IT" sz="3600" b="0" i="0" u="none" strike="noStrike" kern="1200" cap="none" spc="0" normalizeH="0" baseline="0" noProof="0" dirty="0">
                <a:ln>
                  <a:noFill/>
                </a:ln>
                <a:solidFill>
                  <a:prstClr val="black"/>
                </a:solidFill>
                <a:effectLst/>
                <a:uLnTx/>
                <a:uFillTx/>
                <a:latin typeface="Calibri"/>
                <a:ea typeface="+mn-ea"/>
                <a:cs typeface="Myriad Pro 3" charset="0"/>
              </a:rPr>
              <a:t>, India</a:t>
            </a: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pic>
        <p:nvPicPr>
          <p:cNvPr id="2" name="Picture 1">
            <a:extLst>
              <a:ext uri="{FF2B5EF4-FFF2-40B4-BE49-F238E27FC236}">
                <a16:creationId xmlns:a16="http://schemas.microsoft.com/office/drawing/2014/main" id="{0336AC11-6EA9-9961-872D-74E574152B77}"/>
              </a:ext>
            </a:extLst>
          </p:cNvPr>
          <p:cNvPicPr>
            <a:picLocks noChangeAspect="1"/>
          </p:cNvPicPr>
          <p:nvPr/>
        </p:nvPicPr>
        <p:blipFill>
          <a:blip r:embed="rId4"/>
          <a:stretch>
            <a:fillRect/>
          </a:stretch>
        </p:blipFill>
        <p:spPr>
          <a:xfrm>
            <a:off x="1546920" y="3067078"/>
            <a:ext cx="3960440" cy="5412601"/>
          </a:xfrm>
          <a:prstGeom prst="rect">
            <a:avLst/>
          </a:prstGeom>
        </p:spPr>
      </p:pic>
      <p:sp>
        <p:nvSpPr>
          <p:cNvPr id="3" name="HELP YOURSELF &amp; OTHERS HEAL WITH EFT">
            <a:extLst>
              <a:ext uri="{FF2B5EF4-FFF2-40B4-BE49-F238E27FC236}">
                <a16:creationId xmlns:a16="http://schemas.microsoft.com/office/drawing/2014/main" id="{2E04EE77-3369-D43E-792A-3AC7FC3A910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DEB3735-1DEA-E0F5-CAF4-66A381FEFA0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4261612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0"/>
            <a:ext cx="147828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17 YEARS OF TENSION MELTED AWAY IN 1 SESSION</a:t>
            </a:r>
          </a:p>
        </p:txBody>
      </p:sp>
      <p:sp>
        <p:nvSpPr>
          <p:cNvPr id="13" name="Rectangle 12">
            <a:extLst>
              <a:ext uri="{FF2B5EF4-FFF2-40B4-BE49-F238E27FC236}">
                <a16:creationId xmlns:a16="http://schemas.microsoft.com/office/drawing/2014/main" id="{12657E57-7E6B-CE9B-C4F1-97957ABA16C6}"/>
              </a:ext>
            </a:extLst>
          </p:cNvPr>
          <p:cNvSpPr/>
          <p:nvPr/>
        </p:nvSpPr>
        <p:spPr>
          <a:xfrm>
            <a:off x="7487816" y="3236496"/>
            <a:ext cx="10082301" cy="42791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125"/>
              </a:spcAft>
              <a:buClrTx/>
              <a:buSzTx/>
              <a:buFontTx/>
              <a:buNone/>
              <a:tabLst/>
              <a:defRPr/>
            </a:pPr>
            <a:r>
              <a:rPr kumimoji="0" lang="en-US" sz="3401"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“I felt like a ticking time bomb. Work stress bled into my home life, and I'd snap at my family over the smallest things. The guilt ate at me, but I couldn't seem to break the cycle. After the program, </a:t>
            </a:r>
            <a:r>
              <a:rPr kumimoji="0" lang="en-US" sz="3401"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I </a:t>
            </a:r>
            <a:r>
              <a:rPr lang="en-US" sz="3401" b="1" i="1" dirty="0">
                <a:solidFill>
                  <a:prstClr val="black"/>
                </a:solidFill>
                <a:latin typeface="Calibri"/>
                <a:ea typeface="Times New Roman" panose="02020603050405020304" pitchFamily="18" charset="0"/>
                <a:cs typeface="Calibri" panose="020F0502020204030204" pitchFamily="34" charset="0"/>
              </a:rPr>
              <a:t>was shocked to find 17 years of tension </a:t>
            </a:r>
            <a:r>
              <a:rPr kumimoji="0" lang="en-US" sz="3401"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melt away in one session</a:t>
            </a:r>
            <a:r>
              <a:rPr kumimoji="0" lang="en-US" sz="3401"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I </a:t>
            </a:r>
            <a:r>
              <a:rPr kumimoji="0" lang="en-US" sz="3401"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can finally show my family my love and enjoy quality time together</a:t>
            </a:r>
            <a:r>
              <a:rPr kumimoji="0" lang="en-US" sz="3401"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Now I have the tools to handle my stress -  calmly and with a smile.”</a:t>
            </a:r>
          </a:p>
        </p:txBody>
      </p:sp>
      <p:sp>
        <p:nvSpPr>
          <p:cNvPr id="16" name="TextBox 15">
            <a:extLst>
              <a:ext uri="{FF2B5EF4-FFF2-40B4-BE49-F238E27FC236}">
                <a16:creationId xmlns:a16="http://schemas.microsoft.com/office/drawing/2014/main" id="{18905089-3460-8F85-A317-B71CBD41F29C}"/>
              </a:ext>
            </a:extLst>
          </p:cNvPr>
          <p:cNvSpPr txBox="1"/>
          <p:nvPr/>
        </p:nvSpPr>
        <p:spPr>
          <a:xfrm>
            <a:off x="7487815" y="8006549"/>
            <a:ext cx="731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yriad Pro 3" charset="0"/>
              </a:rPr>
              <a:t>Sam Josef, </a:t>
            </a:r>
            <a:r>
              <a:rPr lang="it-IT" sz="3200" dirty="0">
                <a:solidFill>
                  <a:prstClr val="black"/>
                </a:solidFill>
                <a:latin typeface="Calibri"/>
                <a:cs typeface="Myriad Pro 3" charset="0"/>
              </a:rPr>
              <a:t>Chief E</a:t>
            </a:r>
            <a:r>
              <a:rPr kumimoji="0" lang="it-IT" sz="3200" b="0" i="0" u="none" strike="noStrike" kern="1200" cap="none" spc="0" normalizeH="0" baseline="0" noProof="0" dirty="0">
                <a:ln>
                  <a:noFill/>
                </a:ln>
                <a:solidFill>
                  <a:prstClr val="black"/>
                </a:solidFill>
                <a:effectLst/>
                <a:uLnTx/>
                <a:uFillTx/>
                <a:latin typeface="Calibri"/>
                <a:ea typeface="+mn-ea"/>
                <a:cs typeface="Myriad Pro 3" charset="0"/>
              </a:rPr>
              <a:t>xecutive, USA</a:t>
            </a: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pic>
        <p:nvPicPr>
          <p:cNvPr id="9" name="Picture 8">
            <a:extLst>
              <a:ext uri="{FF2B5EF4-FFF2-40B4-BE49-F238E27FC236}">
                <a16:creationId xmlns:a16="http://schemas.microsoft.com/office/drawing/2014/main" id="{BC55F074-64A3-2928-A291-FFB0AA393B72}"/>
              </a:ext>
            </a:extLst>
          </p:cNvPr>
          <p:cNvPicPr>
            <a:picLocks noChangeAspect="1"/>
          </p:cNvPicPr>
          <p:nvPr/>
        </p:nvPicPr>
        <p:blipFill>
          <a:blip r:embed="rId4"/>
          <a:stretch>
            <a:fillRect/>
          </a:stretch>
        </p:blipFill>
        <p:spPr>
          <a:xfrm>
            <a:off x="1523999" y="3236493"/>
            <a:ext cx="5524059" cy="5354831"/>
          </a:xfrm>
          <a:prstGeom prst="rect">
            <a:avLst/>
          </a:prstGeom>
        </p:spPr>
      </p:pic>
      <p:sp>
        <p:nvSpPr>
          <p:cNvPr id="2" name="HELP YOURSELF &amp; OTHERS HEAL WITH EFT">
            <a:extLst>
              <a:ext uri="{FF2B5EF4-FFF2-40B4-BE49-F238E27FC236}">
                <a16:creationId xmlns:a16="http://schemas.microsoft.com/office/drawing/2014/main" id="{A3539B90-CD95-C67F-700C-36F873A43D1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360595C5-1EAA-FF0A-B962-FA9B46749BB2}"/>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567419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1"/>
            <a:ext cx="14782800" cy="1208088"/>
          </a:xfrm>
          <a:prstGeom prst="rect">
            <a:avLst/>
          </a:prstGeom>
        </p:spPr>
        <p:txBody>
          <a:bodyPr wrap="square">
            <a:spAutoFit/>
          </a:bodyPr>
          <a:lstStyle/>
          <a:p>
            <a:pPr defTabSz="914378">
              <a:lnSpc>
                <a:spcPts val="9713"/>
              </a:lnSpc>
            </a:pPr>
            <a:r>
              <a:rPr lang="en-US" sz="5400" b="1" dirty="0">
                <a:solidFill>
                  <a:srgbClr val="42B0FF"/>
                </a:solidFill>
                <a:latin typeface="Calibri" panose="020F0502020204030204" pitchFamily="34" charset="0"/>
                <a:cs typeface="Calibri" panose="020F0502020204030204" pitchFamily="34" charset="0"/>
                <a:sym typeface="Graphik"/>
              </a:rPr>
              <a:t>HAPPIER RELATIONSHIP WITH HUSBAND</a:t>
            </a:r>
          </a:p>
        </p:txBody>
      </p:sp>
      <p:pic>
        <p:nvPicPr>
          <p:cNvPr id="7" name="Picture 6">
            <a:extLst>
              <a:ext uri="{FF2B5EF4-FFF2-40B4-BE49-F238E27FC236}">
                <a16:creationId xmlns:a16="http://schemas.microsoft.com/office/drawing/2014/main" id="{AD6B2A75-4603-64DE-AE1E-0894D16BA6C7}"/>
              </a:ext>
            </a:extLst>
          </p:cNvPr>
          <p:cNvPicPr>
            <a:picLocks noChangeAspect="1"/>
          </p:cNvPicPr>
          <p:nvPr/>
        </p:nvPicPr>
        <p:blipFill rotWithShape="1">
          <a:blip r:embed="rId4"/>
          <a:srcRect l="5049" r="5049"/>
          <a:stretch/>
        </p:blipFill>
        <p:spPr>
          <a:xfrm>
            <a:off x="1524000" y="3269738"/>
            <a:ext cx="5542241" cy="5321590"/>
          </a:xfrm>
          <a:prstGeom prst="rect">
            <a:avLst/>
          </a:prstGeom>
        </p:spPr>
      </p:pic>
      <p:sp>
        <p:nvSpPr>
          <p:cNvPr id="13" name="Rectangle 12">
            <a:extLst>
              <a:ext uri="{FF2B5EF4-FFF2-40B4-BE49-F238E27FC236}">
                <a16:creationId xmlns:a16="http://schemas.microsoft.com/office/drawing/2014/main" id="{12657E57-7E6B-CE9B-C4F1-97957ABA16C6}"/>
              </a:ext>
            </a:extLst>
          </p:cNvPr>
          <p:cNvSpPr/>
          <p:nvPr/>
        </p:nvSpPr>
        <p:spPr>
          <a:xfrm>
            <a:off x="7487816" y="3236497"/>
            <a:ext cx="10082301" cy="3755772"/>
          </a:xfrm>
          <a:prstGeom prst="rect">
            <a:avLst/>
          </a:prstGeom>
        </p:spPr>
        <p:txBody>
          <a:bodyPr wrap="square">
            <a:spAutoFit/>
          </a:bodyPr>
          <a:lstStyle/>
          <a:p>
            <a:pPr defTabSz="914378">
              <a:spcAft>
                <a:spcPts val="1125"/>
              </a:spcAft>
            </a:pPr>
            <a:r>
              <a:rPr lang="en-US" sz="3401" i="1" dirty="0">
                <a:solidFill>
                  <a:prstClr val="black"/>
                </a:solidFill>
                <a:latin typeface="Calibri"/>
                <a:ea typeface="Times New Roman" panose="02020603050405020304" pitchFamily="18" charset="0"/>
                <a:cs typeface="Calibri" panose="020F0502020204030204" pitchFamily="34" charset="0"/>
                <a:sym typeface="Graphik"/>
              </a:rPr>
              <a:t>“I changed my relationship with stress overnight, </a:t>
            </a:r>
            <a:r>
              <a:rPr lang="en-US" sz="3401" b="1" i="1" dirty="0">
                <a:solidFill>
                  <a:prstClr val="black"/>
                </a:solidFill>
                <a:latin typeface="Calibri"/>
                <a:ea typeface="Times New Roman" panose="02020603050405020304" pitchFamily="18" charset="0"/>
                <a:cs typeface="Calibri" panose="020F0502020204030204" pitchFamily="34" charset="0"/>
                <a:sym typeface="Graphik"/>
              </a:rPr>
              <a:t>from feeling overwhelmed to feeling in control</a:t>
            </a:r>
            <a:r>
              <a:rPr lang="en-US" sz="3401" i="1" dirty="0">
                <a:solidFill>
                  <a:prstClr val="black"/>
                </a:solidFill>
                <a:latin typeface="Calibri"/>
                <a:ea typeface="Times New Roman" panose="02020603050405020304" pitchFamily="18" charset="0"/>
                <a:cs typeface="Calibri" panose="020F0502020204030204" pitchFamily="34" charset="0"/>
                <a:sym typeface="Graphik"/>
              </a:rPr>
              <a:t>. The practical techniques and insights on stress that I acquired have empowered me to manage my stress and lessen its impact on my health and relationships, where </a:t>
            </a:r>
            <a:r>
              <a:rPr lang="en-US" sz="3401" b="1" i="1" dirty="0">
                <a:solidFill>
                  <a:prstClr val="black"/>
                </a:solidFill>
                <a:latin typeface="Calibri"/>
                <a:ea typeface="Times New Roman" panose="02020603050405020304" pitchFamily="18" charset="0"/>
                <a:cs typeface="Calibri" panose="020F0502020204030204" pitchFamily="34" charset="0"/>
                <a:sym typeface="Graphik"/>
              </a:rPr>
              <a:t>I have a happier relationship with my husband</a:t>
            </a:r>
            <a:r>
              <a:rPr lang="en-US" sz="3401" i="1" dirty="0">
                <a:solidFill>
                  <a:prstClr val="black"/>
                </a:solidFill>
                <a:latin typeface="Calibri"/>
                <a:ea typeface="Times New Roman" panose="02020603050405020304" pitchFamily="18" charset="0"/>
                <a:cs typeface="Calibri" panose="020F0502020204030204" pitchFamily="34" charset="0"/>
                <a:sym typeface="Graphik"/>
              </a:rPr>
              <a:t>. I'm grateful for the journey and the positive impact it's had on my life.”</a:t>
            </a:r>
          </a:p>
        </p:txBody>
      </p:sp>
      <p:sp>
        <p:nvSpPr>
          <p:cNvPr id="16" name="TextBox 15">
            <a:extLst>
              <a:ext uri="{FF2B5EF4-FFF2-40B4-BE49-F238E27FC236}">
                <a16:creationId xmlns:a16="http://schemas.microsoft.com/office/drawing/2014/main" id="{18905089-3460-8F85-A317-B71CBD41F29C}"/>
              </a:ext>
            </a:extLst>
          </p:cNvPr>
          <p:cNvSpPr txBox="1"/>
          <p:nvPr/>
        </p:nvSpPr>
        <p:spPr>
          <a:xfrm>
            <a:off x="7487816" y="8039101"/>
            <a:ext cx="8056984" cy="584775"/>
          </a:xfrm>
          <a:prstGeom prst="rect">
            <a:avLst/>
          </a:prstGeom>
          <a:noFill/>
        </p:spPr>
        <p:txBody>
          <a:bodyPr wrap="square" rtlCol="0">
            <a:spAutoFit/>
          </a:bodyPr>
          <a:lstStyle/>
          <a:p>
            <a:pPr defTabSz="914378"/>
            <a:r>
              <a:rPr lang="it-IT" sz="3200" dirty="0">
                <a:solidFill>
                  <a:prstClr val="black"/>
                </a:solidFill>
                <a:latin typeface="Calibri"/>
                <a:cs typeface="Myriad Pro 3" charset="0"/>
                <a:sym typeface="Graphik"/>
              </a:rPr>
              <a:t>Mary Lu, VP Marketing, Thailand</a:t>
            </a: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2" name="HELP YOURSELF &amp; OTHERS HEAL WITH EFT">
            <a:extLst>
              <a:ext uri="{FF2B5EF4-FFF2-40B4-BE49-F238E27FC236}">
                <a16:creationId xmlns:a16="http://schemas.microsoft.com/office/drawing/2014/main" id="{3D1EB182-B3DD-57BF-EEE8-F216CDF13462}"/>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C4585A17-2D14-D957-6012-F32DB1D2D84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101115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0"/>
            <a:ext cx="147828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lang="en-US" sz="5400" b="1" dirty="0">
                <a:solidFill>
                  <a:srgbClr val="42B0FF"/>
                </a:solidFill>
                <a:latin typeface="Calibri" panose="020F0502020204030204" pitchFamily="34" charset="0"/>
                <a:cs typeface="Calibri" panose="020F0502020204030204" pitchFamily="34" charset="0"/>
              </a:rPr>
              <a:t>FEEL GENUINELY “ZEN” VERSUS FAKING IT!</a:t>
            </a:r>
            <a:endPar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12657E57-7E6B-CE9B-C4F1-97957ABA16C6}"/>
              </a:ext>
            </a:extLst>
          </p:cNvPr>
          <p:cNvSpPr/>
          <p:nvPr/>
        </p:nvSpPr>
        <p:spPr>
          <a:xfrm>
            <a:off x="7271792" y="3236496"/>
            <a:ext cx="10298325"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125"/>
              </a:spcAft>
              <a:buClrTx/>
              <a:buSzTx/>
              <a:buFontTx/>
              <a:buNone/>
              <a:tabLst/>
              <a:defRPr/>
            </a:pPr>
            <a:r>
              <a:rPr kumimoji="0" lang="en-US" sz="32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“As a yoga instructor, I always thought I handled stress well. But lately, the pressure to be "</a:t>
            </a:r>
            <a:r>
              <a:rPr kumimoji="0" lang="en-US" sz="3200" i="1"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zen</a:t>
            </a:r>
            <a:r>
              <a:rPr kumimoji="0" lang="en-US" sz="32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for everyone else took its toll. Even at home, I felt like I was constantly performing. My anxiety skyrocketed, and even sleep meditations weren't helping. With EFT &amp; Energy Flow® I was </a:t>
            </a:r>
            <a:r>
              <a:rPr kumimoji="0" lang="en-US" sz="3200"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able to identify my triggers before they take over</a:t>
            </a:r>
            <a:r>
              <a:rPr kumimoji="0" lang="en-US" sz="3200"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and I also </a:t>
            </a:r>
            <a:r>
              <a:rPr kumimoji="0" lang="en-US" sz="3200"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found the root cause behind my anxiety</a:t>
            </a:r>
            <a:r>
              <a:rPr kumimoji="0" lang="en-US" sz="3200"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It feels amazing to be genuinely </a:t>
            </a:r>
            <a:r>
              <a:rPr kumimoji="0" lang="en-US" sz="3200" i="1"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zen</a:t>
            </a:r>
            <a:r>
              <a:rPr kumimoji="0" lang="en-US" sz="3200"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r>
              <a:rPr kumimoji="0" lang="en-US" sz="32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not just pretend to be.”</a:t>
            </a:r>
          </a:p>
        </p:txBody>
      </p:sp>
      <p:sp>
        <p:nvSpPr>
          <p:cNvPr id="16" name="TextBox 15">
            <a:extLst>
              <a:ext uri="{FF2B5EF4-FFF2-40B4-BE49-F238E27FC236}">
                <a16:creationId xmlns:a16="http://schemas.microsoft.com/office/drawing/2014/main" id="{18905089-3460-8F85-A317-B71CBD41F29C}"/>
              </a:ext>
            </a:extLst>
          </p:cNvPr>
          <p:cNvSpPr txBox="1"/>
          <p:nvPr/>
        </p:nvSpPr>
        <p:spPr>
          <a:xfrm>
            <a:off x="7271792" y="8039100"/>
            <a:ext cx="82730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yriad Pro 3" charset="0"/>
              </a:rPr>
              <a:t>Sarah James, Yoga </a:t>
            </a:r>
            <a:r>
              <a:rPr kumimoji="0" lang="it-IT" sz="2800" b="0" i="0" u="none" strike="noStrike" kern="1200" cap="none" spc="0" normalizeH="0" baseline="0" noProof="0" dirty="0" err="1">
                <a:ln>
                  <a:noFill/>
                </a:ln>
                <a:solidFill>
                  <a:prstClr val="black"/>
                </a:solidFill>
                <a:effectLst/>
                <a:uLnTx/>
                <a:uFillTx/>
                <a:latin typeface="Calibri"/>
                <a:ea typeface="+mn-ea"/>
                <a:cs typeface="Myriad Pro 3" charset="0"/>
              </a:rPr>
              <a:t>Instructor</a:t>
            </a:r>
            <a:r>
              <a:rPr kumimoji="0" lang="it-IT" sz="2800" b="0" i="0" u="none" strike="noStrike" kern="1200" cap="none" spc="0" normalizeH="0" baseline="0" noProof="0" dirty="0">
                <a:ln>
                  <a:noFill/>
                </a:ln>
                <a:solidFill>
                  <a:prstClr val="black"/>
                </a:solidFill>
                <a:effectLst/>
                <a:uLnTx/>
                <a:uFillTx/>
                <a:latin typeface="Calibri"/>
                <a:ea typeface="+mn-ea"/>
                <a:cs typeface="Myriad Pro 3" charset="0"/>
              </a:rPr>
              <a:t>, UK</a:t>
            </a: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pic>
        <p:nvPicPr>
          <p:cNvPr id="8" name="Picture 7">
            <a:extLst>
              <a:ext uri="{FF2B5EF4-FFF2-40B4-BE49-F238E27FC236}">
                <a16:creationId xmlns:a16="http://schemas.microsoft.com/office/drawing/2014/main" id="{C8A75CC6-FD20-22A8-6694-79793B30642B}"/>
              </a:ext>
            </a:extLst>
          </p:cNvPr>
          <p:cNvPicPr>
            <a:picLocks noChangeAspect="1"/>
          </p:cNvPicPr>
          <p:nvPr/>
        </p:nvPicPr>
        <p:blipFill rotWithShape="1">
          <a:blip r:embed="rId4"/>
          <a:srcRect l="5700" r="10742"/>
          <a:stretch/>
        </p:blipFill>
        <p:spPr>
          <a:xfrm>
            <a:off x="1524000" y="3236494"/>
            <a:ext cx="5317941" cy="5354831"/>
          </a:xfrm>
          <a:prstGeom prst="rect">
            <a:avLst/>
          </a:prstGeom>
        </p:spPr>
      </p:pic>
      <p:sp>
        <p:nvSpPr>
          <p:cNvPr id="2" name="HELP YOURSELF &amp; OTHERS HEAL WITH EFT">
            <a:extLst>
              <a:ext uri="{FF2B5EF4-FFF2-40B4-BE49-F238E27FC236}">
                <a16:creationId xmlns:a16="http://schemas.microsoft.com/office/drawing/2014/main" id="{7E03B04C-E33A-8605-D96F-EBDF3FAA17C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F399D729-6AAE-4A16-FC90-98AE6938F14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999146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4" name="Rectangle 13">
            <a:extLst>
              <a:ext uri="{FF2B5EF4-FFF2-40B4-BE49-F238E27FC236}">
                <a16:creationId xmlns:a16="http://schemas.microsoft.com/office/drawing/2014/main" id="{78D8DEFA-573C-73AC-76E5-01FF24565055}"/>
              </a:ext>
            </a:extLst>
          </p:cNvPr>
          <p:cNvSpPr/>
          <p:nvPr/>
        </p:nvSpPr>
        <p:spPr>
          <a:xfrm>
            <a:off x="1524000" y="1485901"/>
            <a:ext cx="14782800" cy="1208088"/>
          </a:xfrm>
          <a:prstGeom prst="rect">
            <a:avLst/>
          </a:prstGeom>
        </p:spPr>
        <p:txBody>
          <a:bodyPr wrap="square">
            <a:spAutoFit/>
          </a:bodyPr>
          <a:lstStyle/>
          <a:p>
            <a:pPr>
              <a:lnSpc>
                <a:spcPts val="9713"/>
              </a:lnSpc>
            </a:pPr>
            <a:r>
              <a:rPr lang="en-US" sz="5400" b="1" dirty="0">
                <a:solidFill>
                  <a:srgbClr val="41B1FF"/>
                </a:solidFill>
                <a:latin typeface="+mj-lt"/>
                <a:cs typeface="Myriad Pro 1" panose="020B0604020202020204" charset="0"/>
              </a:rPr>
              <a:t>SUMMARY OF PAST SITUATION TO NEW SITUATION</a:t>
            </a:r>
          </a:p>
        </p:txBody>
      </p:sp>
      <p:sp>
        <p:nvSpPr>
          <p:cNvPr id="12" name="Rectangle 11">
            <a:extLst>
              <a:ext uri="{FF2B5EF4-FFF2-40B4-BE49-F238E27FC236}">
                <a16:creationId xmlns:a16="http://schemas.microsoft.com/office/drawing/2014/main" id="{3C241266-5939-1756-4F34-4A5811342475}"/>
              </a:ext>
            </a:extLst>
          </p:cNvPr>
          <p:cNvSpPr/>
          <p:nvPr/>
        </p:nvSpPr>
        <p:spPr>
          <a:xfrm>
            <a:off x="1676400" y="3238500"/>
            <a:ext cx="5638800" cy="5334000"/>
          </a:xfrm>
          <a:prstGeom prst="rect">
            <a:avLst/>
          </a:prstGeom>
          <a:solidFill>
            <a:srgbClr val="41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mj-lt"/>
                <a:cs typeface="Myriad Pro 1" charset="0"/>
              </a:rPr>
              <a:t>A front-facing picture </a:t>
            </a:r>
          </a:p>
          <a:p>
            <a:pPr algn="ctr"/>
            <a:r>
              <a:rPr lang="en-US" sz="3600" dirty="0">
                <a:latin typeface="+mj-lt"/>
                <a:cs typeface="Myriad Pro 1" charset="0"/>
              </a:rPr>
              <a:t>with good lighting </a:t>
            </a:r>
          </a:p>
          <a:p>
            <a:pPr algn="ctr"/>
            <a:r>
              <a:rPr lang="en-US" sz="3600" dirty="0">
                <a:latin typeface="+mj-lt"/>
                <a:cs typeface="Myriad Pro 1" charset="0"/>
              </a:rPr>
              <a:t>is best.</a:t>
            </a:r>
          </a:p>
        </p:txBody>
      </p:sp>
      <p:sp>
        <p:nvSpPr>
          <p:cNvPr id="13" name="Rectangle 12">
            <a:extLst>
              <a:ext uri="{FF2B5EF4-FFF2-40B4-BE49-F238E27FC236}">
                <a16:creationId xmlns:a16="http://schemas.microsoft.com/office/drawing/2014/main" id="{12657E57-7E6B-CE9B-C4F1-97957ABA16C6}"/>
              </a:ext>
            </a:extLst>
          </p:cNvPr>
          <p:cNvSpPr/>
          <p:nvPr/>
        </p:nvSpPr>
        <p:spPr>
          <a:xfrm>
            <a:off x="8229600" y="3238500"/>
            <a:ext cx="8907288" cy="4279120"/>
          </a:xfrm>
          <a:prstGeom prst="rect">
            <a:avLst/>
          </a:prstGeom>
        </p:spPr>
        <p:txBody>
          <a:bodyPr wrap="square">
            <a:spAutoFit/>
          </a:bodyPr>
          <a:lstStyle/>
          <a:p>
            <a:pPr>
              <a:spcAft>
                <a:spcPts val="1125"/>
              </a:spcAft>
            </a:pPr>
            <a:r>
              <a:rPr lang="en-IN" sz="3401" dirty="0">
                <a:latin typeface="+mj-lt"/>
                <a:ea typeface="Times New Roman" panose="02020603050405020304" pitchFamily="18" charset="0"/>
                <a:cs typeface="Myriad Pro 1" panose="020B0604020202020204" charset="0"/>
              </a:rPr>
              <a:t>“</a:t>
            </a:r>
            <a:r>
              <a:rPr lang="en-IN" sz="3401" i="1" dirty="0">
                <a:latin typeface="+mj-lt"/>
                <a:ea typeface="Times New Roman" panose="02020603050405020304" pitchFamily="18" charset="0"/>
                <a:cs typeface="Myriad Pro 1" panose="020B0604020202020204" charset="0"/>
              </a:rPr>
              <a:t>Their quote in italics, pick the parts that relate to what the presentation is about. </a:t>
            </a:r>
            <a:r>
              <a:rPr lang="en-IN" sz="3401" b="1" i="1" dirty="0">
                <a:latin typeface="+mj-lt"/>
                <a:ea typeface="Times New Roman" panose="02020603050405020304" pitchFamily="18" charset="0"/>
                <a:cs typeface="Myriad Pro 1" panose="020B0604020202020204" charset="0"/>
              </a:rPr>
              <a:t>Make sure the spelling and grammar are correct</a:t>
            </a:r>
            <a:r>
              <a:rPr lang="en-IN" sz="3401" i="1" dirty="0">
                <a:latin typeface="+mj-lt"/>
                <a:ea typeface="Times New Roman" panose="02020603050405020304" pitchFamily="18" charset="0"/>
                <a:cs typeface="Myriad Pro 1" panose="020B0604020202020204" charset="0"/>
              </a:rPr>
              <a:t> and delete parts that do not relate. This must relate to your audience and begin with them and not about you. So, if the testimonial started with, [YOUR NAME] was fantastic, delete it. You can keep that for a later section, if needed.”</a:t>
            </a:r>
          </a:p>
        </p:txBody>
      </p:sp>
      <p:sp>
        <p:nvSpPr>
          <p:cNvPr id="16" name="TextBox 15">
            <a:extLst>
              <a:ext uri="{FF2B5EF4-FFF2-40B4-BE49-F238E27FC236}">
                <a16:creationId xmlns:a16="http://schemas.microsoft.com/office/drawing/2014/main" id="{18905089-3460-8F85-A317-B71CBD41F29C}"/>
              </a:ext>
            </a:extLst>
          </p:cNvPr>
          <p:cNvSpPr txBox="1"/>
          <p:nvPr/>
        </p:nvSpPr>
        <p:spPr>
          <a:xfrm>
            <a:off x="8229600" y="8039100"/>
            <a:ext cx="7315200" cy="584775"/>
          </a:xfrm>
          <a:prstGeom prst="rect">
            <a:avLst/>
          </a:prstGeom>
          <a:noFill/>
        </p:spPr>
        <p:txBody>
          <a:bodyPr wrap="square" rtlCol="0">
            <a:spAutoFit/>
          </a:bodyPr>
          <a:lstStyle/>
          <a:p>
            <a:r>
              <a:rPr lang="en-IN" sz="3200" dirty="0">
                <a:latin typeface="+mj-lt"/>
                <a:cs typeface="Myriad Pro 1" panose="020B0604020202020204" charset="0"/>
              </a:rPr>
              <a:t>Name, Designation, City, Country </a:t>
            </a:r>
            <a:endParaRPr lang="en-US" sz="3200" dirty="0">
              <a:latin typeface="+mj-lt"/>
              <a:cs typeface="Myriad Pro 1" panose="020B0604020202020204" charset="0"/>
            </a:endParaRPr>
          </a:p>
        </p:txBody>
      </p:sp>
      <p:sp>
        <p:nvSpPr>
          <p:cNvPr id="17" name="Google Shape;789;p72">
            <a:extLst>
              <a:ext uri="{FF2B5EF4-FFF2-40B4-BE49-F238E27FC236}">
                <a16:creationId xmlns:a16="http://schemas.microsoft.com/office/drawing/2014/main" id="{D9B7A453-E308-46AB-A6FC-22CBE5D2A5E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1B1FF"/>
          </a:solidFill>
          <a:ln>
            <a:noFill/>
          </a:ln>
        </p:spPr>
        <p:txBody>
          <a:bodyPr/>
          <a:lstStyle/>
          <a:p>
            <a:endParaRPr lang="en-US"/>
          </a:p>
        </p:txBody>
      </p:sp>
      <p:sp>
        <p:nvSpPr>
          <p:cNvPr id="18" name="Shape 180">
            <a:extLst>
              <a:ext uri="{FF2B5EF4-FFF2-40B4-BE49-F238E27FC236}">
                <a16:creationId xmlns:a16="http://schemas.microsoft.com/office/drawing/2014/main" id="{AE778301-79FF-47C2-AE9E-A2E7D80EA05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a:defRPr>
                <a:solidFill>
                  <a:srgbClr val="FFFFFF"/>
                </a:solidFill>
                <a:latin typeface="+mn-lt"/>
                <a:ea typeface="+mn-ea"/>
                <a:cs typeface="+mn-cs"/>
                <a:sym typeface="Helvetica"/>
              </a:defRPr>
            </a:pPr>
            <a:endParaRPr>
              <a:solidFill>
                <a:srgbClr val="42B0FF"/>
              </a:solidFill>
            </a:endParaRPr>
          </a:p>
        </p:txBody>
      </p:sp>
      <p:sp>
        <p:nvSpPr>
          <p:cNvPr id="4" name="HELP YOURSELF &amp; OTHERS HEAL WITH EFT">
            <a:extLst>
              <a:ext uri="{FF2B5EF4-FFF2-40B4-BE49-F238E27FC236}">
                <a16:creationId xmlns:a16="http://schemas.microsoft.com/office/drawing/2014/main" id="{A23B2233-015C-66D6-2B90-A32F4359F034}"/>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322AC5B6-CAD7-D714-CF6A-8F1BBFD5EC4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968645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1"/>
            <a:ext cx="147828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2B0FF"/>
                </a:solidFill>
                <a:effectLst/>
                <a:uLnTx/>
                <a:uFillTx/>
                <a:latin typeface="Calibri"/>
                <a:ea typeface="+mn-ea"/>
                <a:cs typeface="+mn-cs"/>
              </a:rPr>
              <a:t>ONCE YOU MOVE TO THE NEW MODEL, YOU WILL:</a:t>
            </a:r>
          </a:p>
        </p:txBody>
      </p:sp>
      <p:sp>
        <p:nvSpPr>
          <p:cNvPr id="15" name="TextBox 5">
            <a:extLst>
              <a:ext uri="{FF2B5EF4-FFF2-40B4-BE49-F238E27FC236}">
                <a16:creationId xmlns:a16="http://schemas.microsoft.com/office/drawing/2014/main" id="{EDEF3C91-CA56-5476-4834-50C2236788BA}"/>
              </a:ext>
            </a:extLst>
          </p:cNvPr>
          <p:cNvSpPr txBox="1"/>
          <p:nvPr/>
        </p:nvSpPr>
        <p:spPr>
          <a:xfrm>
            <a:off x="1676232" y="3117645"/>
            <a:ext cx="15532664" cy="4801314"/>
          </a:xfrm>
          <a:prstGeom prst="rect">
            <a:avLst/>
          </a:prstGeom>
        </p:spPr>
        <p:txBody>
          <a:bodyPr wrap="square" lIns="0" tIns="0" rIns="0" bIns="0" rtlCol="0" anchor="t">
            <a:spAutoFit/>
          </a:bodyPr>
          <a:lstStyle/>
          <a:p>
            <a:pPr marL="504000" marR="0" lvl="0" indent="-504000" algn="l" defTabSz="914400" rtl="0" eaLnBrk="1" fontAlgn="auto" latinLnBrk="0" hangingPunct="1">
              <a:spcBef>
                <a:spcPts val="600"/>
              </a:spcBef>
              <a:spcAft>
                <a:spcPts val="600"/>
              </a:spcAft>
              <a:buClrTx/>
              <a:buSzTx/>
              <a:buFont typeface="Arial" panose="020B0604020202020204" pitchFamily="34" charset="0"/>
              <a:buChar char="•"/>
              <a:tabLst/>
              <a:defRPr/>
            </a:pPr>
            <a:r>
              <a:rPr lang="en-US" sz="3600" dirty="0">
                <a:solidFill>
                  <a:prstClr val="black"/>
                </a:solidFill>
                <a:latin typeface="Calibri"/>
              </a:rPr>
              <a:t>L</a:t>
            </a:r>
            <a:r>
              <a:rPr kumimoji="0" lang="en-US" sz="3600" b="0" i="0" u="none" strike="noStrike" kern="1200" cap="none" normalizeH="0" baseline="0" noProof="0" dirty="0">
                <a:ln>
                  <a:noFill/>
                </a:ln>
                <a:solidFill>
                  <a:prstClr val="black"/>
                </a:solidFill>
                <a:effectLst/>
                <a:uLnTx/>
                <a:uFillTx/>
                <a:latin typeface="Calibri"/>
                <a:ea typeface="+mn-ea"/>
                <a:cs typeface="+mn-cs"/>
              </a:rPr>
              <a:t>earn to work with your nervous system, not against it.</a:t>
            </a:r>
          </a:p>
          <a:p>
            <a:pPr marL="504000" marR="0" lvl="0" indent="-504000" algn="l" defTabSz="914400" rtl="0" eaLnBrk="1" fontAlgn="auto" latinLnBrk="0" hangingPunct="1">
              <a:spcBef>
                <a:spcPts val="600"/>
              </a:spcBef>
              <a:spcAft>
                <a:spcPts val="600"/>
              </a:spcAft>
              <a:buClrTx/>
              <a:buSzTx/>
              <a:buFont typeface="Arial" panose="020B0604020202020204" pitchFamily="34" charset="0"/>
              <a:buChar char="•"/>
              <a:tabLst/>
              <a:defRPr/>
            </a:pPr>
            <a:r>
              <a:rPr lang="en-US" sz="3600" dirty="0">
                <a:solidFill>
                  <a:prstClr val="black"/>
                </a:solidFill>
                <a:latin typeface="Calibri"/>
              </a:rPr>
              <a:t>R</a:t>
            </a:r>
            <a:r>
              <a:rPr kumimoji="0" lang="en-US" sz="3600" b="0" i="0" u="none" strike="noStrike" kern="1200" cap="none" normalizeH="0" baseline="0" noProof="0" dirty="0" err="1">
                <a:ln>
                  <a:noFill/>
                </a:ln>
                <a:solidFill>
                  <a:prstClr val="black"/>
                </a:solidFill>
                <a:effectLst/>
                <a:uLnTx/>
                <a:uFillTx/>
                <a:latin typeface="Calibri"/>
                <a:ea typeface="+mn-ea"/>
                <a:cs typeface="+mn-cs"/>
              </a:rPr>
              <a:t>egulate</a:t>
            </a:r>
            <a:r>
              <a:rPr kumimoji="0" lang="en-US" sz="3600" b="0" i="0" u="none" strike="noStrike" kern="1200" cap="none" normalizeH="0" baseline="0" noProof="0" dirty="0">
                <a:ln>
                  <a:noFill/>
                </a:ln>
                <a:solidFill>
                  <a:prstClr val="black"/>
                </a:solidFill>
                <a:effectLst/>
                <a:uLnTx/>
                <a:uFillTx/>
                <a:latin typeface="Calibri"/>
                <a:ea typeface="+mn-ea"/>
                <a:cs typeface="+mn-cs"/>
              </a:rPr>
              <a:t> your emotions instead of suppressing them.</a:t>
            </a:r>
          </a:p>
          <a:p>
            <a:pPr marL="504000" indent="-504000" defTabSz="914400">
              <a:spcBef>
                <a:spcPts val="600"/>
              </a:spcBef>
              <a:spcAft>
                <a:spcPts val="600"/>
              </a:spcAft>
              <a:buFont typeface="Arial" panose="020B0604020202020204" pitchFamily="34" charset="0"/>
              <a:buChar char="•"/>
              <a:defRPr/>
            </a:pPr>
            <a:r>
              <a:rPr lang="en-US" sz="3600" dirty="0">
                <a:solidFill>
                  <a:prstClr val="black"/>
                </a:solidFill>
              </a:rPr>
              <a:t>Find your body feels safe enough to relax.</a:t>
            </a:r>
          </a:p>
          <a:p>
            <a:pPr marL="504000" indent="-504000" defTabSz="914400">
              <a:spcBef>
                <a:spcPts val="600"/>
              </a:spcBef>
              <a:spcAft>
                <a:spcPts val="600"/>
              </a:spcAft>
              <a:buFont typeface="Arial" panose="020B0604020202020204" pitchFamily="34" charset="0"/>
              <a:buChar char="•"/>
              <a:defRPr/>
            </a:pPr>
            <a:r>
              <a:rPr lang="en-US" sz="3600" dirty="0">
                <a:solidFill>
                  <a:prstClr val="black"/>
                </a:solidFill>
              </a:rPr>
              <a:t>Explore the underpinning root causes of stress.</a:t>
            </a:r>
          </a:p>
          <a:p>
            <a:pPr marL="504000" marR="0" lvl="0" indent="-504000" algn="l" defTabSz="914400" rtl="0" eaLnBrk="1" fontAlgn="auto" latinLnBrk="0" hangingPunct="1">
              <a:spcBef>
                <a:spcPts val="600"/>
              </a:spcBef>
              <a:spcAft>
                <a:spcPts val="600"/>
              </a:spcAft>
              <a:buClrTx/>
              <a:buSzTx/>
              <a:buFont typeface="Arial" panose="020B0604020202020204" pitchFamily="34" charset="0"/>
              <a:buChar char="•"/>
              <a:tabLst/>
              <a:defRPr/>
            </a:pPr>
            <a:r>
              <a:rPr lang="en-US" sz="3600" dirty="0">
                <a:solidFill>
                  <a:prstClr val="black"/>
                </a:solidFill>
                <a:latin typeface="Calibri"/>
              </a:rPr>
              <a:t>Actively release stress and lay the foundation for wellness versus illness.</a:t>
            </a:r>
          </a:p>
          <a:p>
            <a:pPr marL="504000" marR="0" lvl="0" indent="-504000" algn="l" defTabSz="914400" rtl="0" eaLnBrk="1" fontAlgn="auto" latinLnBrk="0" hangingPunct="1">
              <a:spcBef>
                <a:spcPts val="600"/>
              </a:spcBef>
              <a:spcAft>
                <a:spcPts val="600"/>
              </a:spcAft>
              <a:buClrTx/>
              <a:buSzTx/>
              <a:buFont typeface="Arial" panose="020B0604020202020204" pitchFamily="34" charset="0"/>
              <a:buChar char="•"/>
              <a:tabLst/>
              <a:defRPr/>
            </a:pPr>
            <a:r>
              <a:rPr lang="en-US" sz="3600" dirty="0">
                <a:solidFill>
                  <a:prstClr val="black"/>
                </a:solidFill>
                <a:latin typeface="Calibri"/>
              </a:rPr>
              <a:t>F</a:t>
            </a:r>
            <a:r>
              <a:rPr kumimoji="0" lang="en-US" sz="3600" b="0" i="0" u="none" strike="noStrike" kern="1200" cap="none" normalizeH="0" baseline="0" noProof="0" dirty="0">
                <a:ln>
                  <a:noFill/>
                </a:ln>
                <a:solidFill>
                  <a:prstClr val="black"/>
                </a:solidFill>
                <a:effectLst/>
                <a:uLnTx/>
                <a:uFillTx/>
                <a:latin typeface="Calibri"/>
                <a:ea typeface="+mn-ea"/>
                <a:cs typeface="+mn-cs"/>
              </a:rPr>
              <a:t>eel at peace — not because life got easier, but because you got freer.</a:t>
            </a:r>
          </a:p>
          <a:p>
            <a:pPr marL="504000" marR="0" lvl="0" indent="-504000" algn="l" defTabSz="914400" rtl="0" eaLnBrk="1" fontAlgn="auto" latinLnBrk="0" hangingPunct="1">
              <a:spcBef>
                <a:spcPts val="600"/>
              </a:spcBef>
              <a:spcAft>
                <a:spcPts val="600"/>
              </a:spcAft>
              <a:buClrTx/>
              <a:buSzTx/>
              <a:buFont typeface="Arial" panose="020B0604020202020204" pitchFamily="34" charset="0"/>
              <a:buChar char="•"/>
              <a:tabLst/>
              <a:defRPr/>
            </a:pPr>
            <a:r>
              <a:rPr lang="en-US" sz="3600" dirty="0">
                <a:solidFill>
                  <a:prstClr val="black"/>
                </a:solidFill>
                <a:latin typeface="Calibri"/>
              </a:rPr>
              <a:t>N</a:t>
            </a:r>
            <a:r>
              <a:rPr kumimoji="0" lang="en-US" sz="3600" b="0" i="0" u="none" strike="noStrike" kern="1200" cap="none" normalizeH="0" baseline="0" noProof="0" dirty="0">
                <a:ln>
                  <a:noFill/>
                </a:ln>
                <a:solidFill>
                  <a:prstClr val="black"/>
                </a:solidFill>
                <a:effectLst/>
                <a:uLnTx/>
                <a:uFillTx/>
                <a:latin typeface="Calibri"/>
                <a:ea typeface="+mn-ea"/>
                <a:cs typeface="+mn-cs"/>
              </a:rPr>
              <a:t>o longer wait for calm — you create it from within.</a:t>
            </a:r>
          </a:p>
        </p:txBody>
      </p:sp>
      <p:sp>
        <p:nvSpPr>
          <p:cNvPr id="2" name="HELP YOURSELF &amp; OTHERS HEAL WITH EFT">
            <a:extLst>
              <a:ext uri="{FF2B5EF4-FFF2-40B4-BE49-F238E27FC236}">
                <a16:creationId xmlns:a16="http://schemas.microsoft.com/office/drawing/2014/main" id="{C68CF920-6CC8-7EAD-78F6-26B4AC4DB5C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1F690633-9B33-59A3-7D03-BD9827DFFB2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593012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Dr Rangana Chaudhari">
            <a:extLst>
              <a:ext uri="{FF2B5EF4-FFF2-40B4-BE49-F238E27FC236}">
                <a16:creationId xmlns:a16="http://schemas.microsoft.com/office/drawing/2014/main" id="{BF3FB8A9-5236-45F4-A715-3C9F1C61038A}"/>
              </a:ext>
            </a:extLst>
          </p:cNvPr>
          <p:cNvSpPr txBox="1">
            <a:spLocks/>
          </p:cNvSpPr>
          <p:nvPr/>
        </p:nvSpPr>
        <p:spPr>
          <a:xfrm>
            <a:off x="9144000" y="1655790"/>
            <a:ext cx="7239001" cy="928763"/>
          </a:xfrm>
          <a:prstGeom prst="rect">
            <a:avLst/>
          </a:prstGeom>
        </p:spPr>
        <p:txBody>
          <a:bodyPr>
            <a:normAutofit lnSpcReduction="10000"/>
          </a:bodyPr>
          <a:lstStyle>
            <a:lvl1pPr algn="ctr" defTabSz="718184" rtl="0" eaLnBrk="1" latinLnBrk="0" hangingPunct="1">
              <a:spcBef>
                <a:spcPct val="0"/>
              </a:spcBef>
              <a:buNone/>
              <a:defRPr sz="7308" kern="1200" spc="-219">
                <a:gradFill flip="none" rotWithShape="1">
                  <a:gsLst>
                    <a:gs pos="0">
                      <a:schemeClr val="accent1">
                        <a:lumOff val="13575"/>
                      </a:schemeClr>
                    </a:gs>
                    <a:gs pos="100000">
                      <a:schemeClr val="accent1">
                        <a:lumOff val="13575"/>
                      </a:schemeClr>
                    </a:gs>
                  </a:gsLst>
                  <a:lin ang="3960000" scaled="0"/>
                </a:gradFill>
                <a:latin typeface="+mj-lt"/>
                <a:ea typeface="+mj-ea"/>
                <a:cs typeface="+mj-cs"/>
              </a:defRPr>
            </a:lvl1pPr>
          </a:lstStyle>
          <a:p>
            <a:pPr algn="l" defTabSz="538638"/>
            <a:r>
              <a:rPr lang="en-GB" sz="6000" b="1" spc="-164" dirty="0">
                <a:solidFill>
                  <a:srgbClr val="41B1FF"/>
                </a:solidFill>
                <a:latin typeface="Calibri"/>
                <a:cs typeface="Calibri"/>
                <a:sym typeface="Graphik"/>
              </a:rPr>
              <a:t>YOUR NAME</a:t>
            </a:r>
          </a:p>
        </p:txBody>
      </p:sp>
      <p:sp>
        <p:nvSpPr>
          <p:cNvPr id="17" name="Diagnosed with Cancer in 2001, then self healed with alternate therapy and coaching…">
            <a:extLst>
              <a:ext uri="{FF2B5EF4-FFF2-40B4-BE49-F238E27FC236}">
                <a16:creationId xmlns:a16="http://schemas.microsoft.com/office/drawing/2014/main" id="{B46B800C-591A-4D7E-93E7-49D4B2EC093F}"/>
              </a:ext>
            </a:extLst>
          </p:cNvPr>
          <p:cNvSpPr txBox="1">
            <a:spLocks/>
          </p:cNvSpPr>
          <p:nvPr/>
        </p:nvSpPr>
        <p:spPr>
          <a:xfrm>
            <a:off x="9123267" y="2991139"/>
            <a:ext cx="8201104" cy="3510245"/>
          </a:xfrm>
          <a:prstGeom prst="rect">
            <a:avLst/>
          </a:prstGeom>
        </p:spPr>
        <p:txBody>
          <a:bodyPr lIns="38100" tIns="38100" rIns="38100" bIns="38100" anchor="t">
            <a:normAutofit/>
          </a:bodyPr>
          <a:lstStyle>
            <a:lvl1pPr marL="558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a:lstStyle>
          <a:p>
            <a:pPr marL="419100" indent="-419100" defTabSz="1426463">
              <a:spcBef>
                <a:spcPts val="1350"/>
              </a:spcBef>
              <a:buFont typeface="Arial" panose="020B0604020202020204" pitchFamily="34" charset="0"/>
              <a:buChar char="•"/>
              <a:defRPr sz="3743"/>
            </a:pPr>
            <a:r>
              <a:rPr lang="en-GB" sz="3300" kern="0" dirty="0"/>
              <a:t>Your past situation (woe).</a:t>
            </a:r>
          </a:p>
          <a:p>
            <a:pPr marL="419100" indent="-419100" defTabSz="1426463">
              <a:spcBef>
                <a:spcPts val="1350"/>
              </a:spcBef>
              <a:buFont typeface="Arial" panose="020B0604020202020204" pitchFamily="34" charset="0"/>
              <a:buChar char="•"/>
              <a:defRPr sz="3743"/>
            </a:pPr>
            <a:r>
              <a:rPr lang="en-GB" sz="3300" kern="0" dirty="0"/>
              <a:t>Your changed situation with EFT Tapping (wow).</a:t>
            </a:r>
          </a:p>
          <a:p>
            <a:pPr marL="419100" indent="-419100" defTabSz="1426463">
              <a:spcBef>
                <a:spcPts val="1350"/>
              </a:spcBef>
              <a:buFont typeface="Arial" panose="020B0604020202020204" pitchFamily="34" charset="0"/>
              <a:buChar char="•"/>
              <a:defRPr sz="3743"/>
            </a:pPr>
            <a:r>
              <a:rPr lang="en-GB" sz="3300" kern="0" dirty="0"/>
              <a:t>What you do now (information on credibility and reputation).</a:t>
            </a:r>
          </a:p>
        </p:txBody>
      </p:sp>
      <p:pic>
        <p:nvPicPr>
          <p:cNvPr id="20" name="Picture 19" descr="Diagram&#10;&#10;Description automatically generated">
            <a:extLst>
              <a:ext uri="{FF2B5EF4-FFF2-40B4-BE49-F238E27FC236}">
                <a16:creationId xmlns:a16="http://schemas.microsoft.com/office/drawing/2014/main" id="{B64082B3-D054-497F-AFA7-DB0F25630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734" y="7651242"/>
            <a:ext cx="1447800" cy="1438275"/>
          </a:xfrm>
          <a:prstGeom prst="rect">
            <a:avLst/>
          </a:prstGeom>
        </p:spPr>
      </p:pic>
      <p:pic>
        <p:nvPicPr>
          <p:cNvPr id="26" name="Picture 25" descr="Diagram&#10;&#10;Description automatically generated">
            <a:extLst>
              <a:ext uri="{FF2B5EF4-FFF2-40B4-BE49-F238E27FC236}">
                <a16:creationId xmlns:a16="http://schemas.microsoft.com/office/drawing/2014/main" id="{346B74EF-9F0D-4A9E-9BA5-9117144EB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5808" y="7660767"/>
            <a:ext cx="1447800" cy="1447800"/>
          </a:xfrm>
          <a:prstGeom prst="rect">
            <a:avLst/>
          </a:prstGeom>
        </p:spPr>
      </p:pic>
      <p:pic>
        <p:nvPicPr>
          <p:cNvPr id="27" name="Picture 26" descr="Diagram&#10;&#10;Description automatically generated">
            <a:extLst>
              <a:ext uri="{FF2B5EF4-FFF2-40B4-BE49-F238E27FC236}">
                <a16:creationId xmlns:a16="http://schemas.microsoft.com/office/drawing/2014/main" id="{CBB1CFCE-FFD3-4808-8ABA-FFACCBAF5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3271" y="7660767"/>
            <a:ext cx="1447800" cy="1438275"/>
          </a:xfrm>
          <a:prstGeom prst="rect">
            <a:avLst/>
          </a:prstGeom>
        </p:spPr>
      </p:pic>
      <p:pic>
        <p:nvPicPr>
          <p:cNvPr id="28" name="Picture 27" descr="Diagram&#10;&#10;Description automatically generated">
            <a:extLst>
              <a:ext uri="{FF2B5EF4-FFF2-40B4-BE49-F238E27FC236}">
                <a16:creationId xmlns:a16="http://schemas.microsoft.com/office/drawing/2014/main" id="{2059F2F2-5782-4807-866A-4915F508E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8345" y="7660768"/>
            <a:ext cx="1472665" cy="1457324"/>
          </a:xfrm>
          <a:prstGeom prst="rect">
            <a:avLst/>
          </a:prstGeom>
        </p:spPr>
      </p:pic>
      <p:sp>
        <p:nvSpPr>
          <p:cNvPr id="29" name="Rectangle 28">
            <a:extLst>
              <a:ext uri="{FF2B5EF4-FFF2-40B4-BE49-F238E27FC236}">
                <a16:creationId xmlns:a16="http://schemas.microsoft.com/office/drawing/2014/main" id="{542A3534-0070-4336-93F7-622229AD95D4}"/>
              </a:ext>
            </a:extLst>
          </p:cNvPr>
          <p:cNvSpPr/>
          <p:nvPr/>
        </p:nvSpPr>
        <p:spPr>
          <a:xfrm>
            <a:off x="703848" y="5014310"/>
            <a:ext cx="7742321" cy="446276"/>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defRPr/>
            </a:pPr>
            <a:endParaRPr lang="en-US" sz="2400" kern="0">
              <a:solidFill>
                <a:srgbClr val="FFFFFF"/>
              </a:solidFill>
              <a:latin typeface="Graphik-Medium"/>
              <a:ea typeface="Graphik-Medium"/>
              <a:cs typeface="Graphik-Medium"/>
              <a:sym typeface="Graphik Medium"/>
            </a:endParaRPr>
          </a:p>
        </p:txBody>
      </p:sp>
      <p:pic>
        <p:nvPicPr>
          <p:cNvPr id="6" name="Picture 6"/>
          <p:cNvPicPr>
            <a:picLocks noChangeAspect="1"/>
          </p:cNvPicPr>
          <p:nvPr/>
        </p:nvPicPr>
        <p:blipFill>
          <a:blip r:embed="rId7"/>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sz="1800">
              <a:solidFill>
                <a:prstClr val="black"/>
              </a:solidFill>
              <a:latin typeface="Calibri"/>
              <a:sym typeface="Graphik"/>
            </a:endParaRPr>
          </a:p>
        </p:txBody>
      </p:sp>
      <p:sp>
        <p:nvSpPr>
          <p:cNvPr id="14" name="Shape 180">
            <a:extLst>
              <a:ext uri="{FF2B5EF4-FFF2-40B4-BE49-F238E27FC236}">
                <a16:creationId xmlns:a16="http://schemas.microsoft.com/office/drawing/2014/main" id="{6318D7B8-57DD-BEBC-1FF0-529A685B37A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sz="1800">
              <a:solidFill>
                <a:srgbClr val="FFFFFF"/>
              </a:solidFill>
              <a:latin typeface="Calibri"/>
              <a:sym typeface="Helvetica"/>
            </a:endParaRPr>
          </a:p>
        </p:txBody>
      </p:sp>
      <p:sp>
        <p:nvSpPr>
          <p:cNvPr id="18" name="Rectangle 17">
            <a:extLst>
              <a:ext uri="{FF2B5EF4-FFF2-40B4-BE49-F238E27FC236}">
                <a16:creationId xmlns:a16="http://schemas.microsoft.com/office/drawing/2014/main" id="{C90A9709-BE1B-45C9-AC96-F80B9E3C2D3A}"/>
              </a:ext>
            </a:extLst>
          </p:cNvPr>
          <p:cNvSpPr/>
          <p:nvPr/>
        </p:nvSpPr>
        <p:spPr>
          <a:xfrm>
            <a:off x="703846" y="1655790"/>
            <a:ext cx="7742323" cy="6624736"/>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raphik-Medium"/>
              <a:ea typeface="Graphik-Medium"/>
              <a:cs typeface="Graphik-Medium"/>
              <a:sym typeface="Graphik Medium"/>
            </a:endParaRPr>
          </a:p>
        </p:txBody>
      </p:sp>
      <p:sp>
        <p:nvSpPr>
          <p:cNvPr id="19" name="Rectangle 18">
            <a:extLst>
              <a:ext uri="{FF2B5EF4-FFF2-40B4-BE49-F238E27FC236}">
                <a16:creationId xmlns:a16="http://schemas.microsoft.com/office/drawing/2014/main" id="{9580EF4F-4FB4-48FC-A3CC-8673C264DE9E}"/>
              </a:ext>
            </a:extLst>
          </p:cNvPr>
          <p:cNvSpPr/>
          <p:nvPr/>
        </p:nvSpPr>
        <p:spPr>
          <a:xfrm>
            <a:off x="703848" y="4375688"/>
            <a:ext cx="7742321" cy="1184940"/>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342900" hangingPunct="0"/>
            <a:r>
              <a:rPr lang="en-US" sz="7200" kern="0" dirty="0">
                <a:solidFill>
                  <a:prstClr val="black"/>
                </a:solidFill>
                <a:latin typeface="Graphik-Medium"/>
                <a:ea typeface="Graphik-Medium"/>
                <a:cs typeface="Graphik-Medium"/>
                <a:sym typeface="Graphik Medium"/>
              </a:rPr>
              <a:t>YOUR PIC </a:t>
            </a:r>
          </a:p>
        </p:txBody>
      </p:sp>
      <p:sp>
        <p:nvSpPr>
          <p:cNvPr id="3" name="HELP YOURSELF &amp; OTHERS HEAL WITH EFT">
            <a:extLst>
              <a:ext uri="{FF2B5EF4-FFF2-40B4-BE49-F238E27FC236}">
                <a16:creationId xmlns:a16="http://schemas.microsoft.com/office/drawing/2014/main" id="{1EEB88E5-FF9F-C61E-DEB7-9E2838BD153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8"/>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5BE1F0DB-5081-5CDC-8278-64ED2901422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878929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4" name="Shape 180">
            <a:extLst>
              <a:ext uri="{FF2B5EF4-FFF2-40B4-BE49-F238E27FC236}">
                <a16:creationId xmlns:a16="http://schemas.microsoft.com/office/drawing/2014/main" id="{6318D7B8-57DD-BEBC-1FF0-529A685B37A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5" name="Dr Rangana Chaudhari">
            <a:extLst>
              <a:ext uri="{FF2B5EF4-FFF2-40B4-BE49-F238E27FC236}">
                <a16:creationId xmlns:a16="http://schemas.microsoft.com/office/drawing/2014/main" id="{947C133A-63E9-4FB1-98FA-CDA06ECD59E3}"/>
              </a:ext>
            </a:extLst>
          </p:cNvPr>
          <p:cNvSpPr txBox="1">
            <a:spLocks/>
          </p:cNvSpPr>
          <p:nvPr/>
        </p:nvSpPr>
        <p:spPr>
          <a:xfrm>
            <a:off x="8517612" y="1583083"/>
            <a:ext cx="9225422" cy="928762"/>
          </a:xfrm>
          <a:prstGeom prst="rect">
            <a:avLst/>
          </a:prstGeom>
        </p:spPr>
        <p:txBody>
          <a:bodyPr>
            <a:noAutofit/>
          </a:bodyPr>
          <a:lstStyle>
            <a:lvl1pPr algn="ctr" defTabSz="718184" rtl="0" eaLnBrk="1" latinLnBrk="0" hangingPunct="1">
              <a:spcBef>
                <a:spcPct val="0"/>
              </a:spcBef>
              <a:buNone/>
              <a:defRPr sz="7308" kern="1200" spc="-219">
                <a:gradFill flip="none" rotWithShape="1">
                  <a:gsLst>
                    <a:gs pos="0">
                      <a:schemeClr val="accent1">
                        <a:lumOff val="13575"/>
                      </a:schemeClr>
                    </a:gs>
                    <a:gs pos="100000">
                      <a:schemeClr val="accent1">
                        <a:lumOff val="13575"/>
                      </a:schemeClr>
                    </a:gs>
                  </a:gsLst>
                  <a:lin ang="3960000" scaled="0"/>
                </a:gradFill>
                <a:latin typeface="+mj-lt"/>
                <a:ea typeface="+mj-ea"/>
                <a:cs typeface="+mj-cs"/>
              </a:defRPr>
            </a:lvl1pPr>
          </a:lstStyle>
          <a:p>
            <a:pPr algn="l" defTabSz="538638"/>
            <a:r>
              <a:rPr lang="en-GB" sz="4350" b="1" spc="-164">
                <a:solidFill>
                  <a:srgbClr val="41B1FF"/>
                </a:solidFill>
                <a:latin typeface="Calibri"/>
                <a:cs typeface="Calibri"/>
                <a:sym typeface="Graphik"/>
              </a:rPr>
              <a:t>DR RANGANA RUPAVI CHOUDHURI (PHD)</a:t>
            </a:r>
            <a:endParaRPr lang="en-GB" sz="4350" b="1" spc="-164" dirty="0">
              <a:solidFill>
                <a:srgbClr val="41B1FF"/>
              </a:solidFill>
              <a:latin typeface="Calibri"/>
              <a:cs typeface="Calibri"/>
              <a:sym typeface="Graphik"/>
            </a:endParaRPr>
          </a:p>
        </p:txBody>
      </p:sp>
      <p:pic>
        <p:nvPicPr>
          <p:cNvPr id="18" name="Picture 17" descr="Diagram&#10;&#10;Description automatically generated">
            <a:extLst>
              <a:ext uri="{FF2B5EF4-FFF2-40B4-BE49-F238E27FC236}">
                <a16:creationId xmlns:a16="http://schemas.microsoft.com/office/drawing/2014/main" id="{B25FE5C2-2371-43A8-A8FA-E7181E65B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642" y="7878798"/>
            <a:ext cx="1447800" cy="1438275"/>
          </a:xfrm>
          <a:prstGeom prst="rect">
            <a:avLst/>
          </a:prstGeom>
        </p:spPr>
      </p:pic>
      <p:pic>
        <p:nvPicPr>
          <p:cNvPr id="21" name="Picture 20" descr="Diagram&#10;&#10;Description automatically generated">
            <a:extLst>
              <a:ext uri="{FF2B5EF4-FFF2-40B4-BE49-F238E27FC236}">
                <a16:creationId xmlns:a16="http://schemas.microsoft.com/office/drawing/2014/main" id="{9615CED9-8531-4849-B19F-58214AA33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17716" y="7888323"/>
            <a:ext cx="1447800" cy="1447800"/>
          </a:xfrm>
          <a:prstGeom prst="rect">
            <a:avLst/>
          </a:prstGeom>
        </p:spPr>
      </p:pic>
      <p:pic>
        <p:nvPicPr>
          <p:cNvPr id="22" name="Picture 21" descr="Diagram&#10;&#10;Description automatically generated">
            <a:extLst>
              <a:ext uri="{FF2B5EF4-FFF2-40B4-BE49-F238E27FC236}">
                <a16:creationId xmlns:a16="http://schemas.microsoft.com/office/drawing/2014/main" id="{9BBA1D58-0147-4B38-ABB6-45AF8DE8A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5179" y="7888323"/>
            <a:ext cx="1447800" cy="1438275"/>
          </a:xfrm>
          <a:prstGeom prst="rect">
            <a:avLst/>
          </a:prstGeom>
        </p:spPr>
      </p:pic>
      <p:pic>
        <p:nvPicPr>
          <p:cNvPr id="23" name="Picture 22" descr="Diagram&#10;&#10;Description automatically generated">
            <a:extLst>
              <a:ext uri="{FF2B5EF4-FFF2-40B4-BE49-F238E27FC236}">
                <a16:creationId xmlns:a16="http://schemas.microsoft.com/office/drawing/2014/main" id="{547B0E4E-2F05-4ABF-BFBB-A09FF1892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30254" y="7888324"/>
            <a:ext cx="1472665" cy="1457324"/>
          </a:xfrm>
          <a:prstGeom prst="rect">
            <a:avLst/>
          </a:prstGeom>
        </p:spPr>
      </p:pic>
      <p:pic>
        <p:nvPicPr>
          <p:cNvPr id="24" name="Two jellyfish against a pink background" descr="Two jellyfish against a pink background">
            <a:extLst>
              <a:ext uri="{FF2B5EF4-FFF2-40B4-BE49-F238E27FC236}">
                <a16:creationId xmlns:a16="http://schemas.microsoft.com/office/drawing/2014/main" id="{F3D2559C-1830-414B-92D9-74F9DE20F79C}"/>
              </a:ext>
            </a:extLst>
          </p:cNvPr>
          <p:cNvPicPr>
            <a:picLocks noChangeAspect="1"/>
          </p:cNvPicPr>
          <p:nvPr/>
        </p:nvPicPr>
        <p:blipFill>
          <a:blip r:embed="rId8"/>
          <a:srcRect l="40740"/>
          <a:stretch>
            <a:fillRect/>
          </a:stretch>
        </p:blipFill>
        <p:spPr>
          <a:xfrm>
            <a:off x="1252327" y="1586683"/>
            <a:ext cx="6646126" cy="7476892"/>
          </a:xfrm>
          <a:prstGeom prst="rect">
            <a:avLst/>
          </a:prstGeom>
        </p:spPr>
      </p:pic>
      <p:sp>
        <p:nvSpPr>
          <p:cNvPr id="30" name="Diagnosed with Cancer in 2001, then self healed with alternate therapy and coaching…">
            <a:extLst>
              <a:ext uri="{FF2B5EF4-FFF2-40B4-BE49-F238E27FC236}">
                <a16:creationId xmlns:a16="http://schemas.microsoft.com/office/drawing/2014/main" id="{3CF828E8-C786-48A3-BB0A-761DC09B7EFC}"/>
              </a:ext>
            </a:extLst>
          </p:cNvPr>
          <p:cNvSpPr txBox="1">
            <a:spLocks/>
          </p:cNvSpPr>
          <p:nvPr/>
        </p:nvSpPr>
        <p:spPr>
          <a:xfrm>
            <a:off x="8517612" y="2511845"/>
            <a:ext cx="8793575" cy="5997498"/>
          </a:xfrm>
          <a:prstGeom prst="rect">
            <a:avLst/>
          </a:prstGeom>
        </p:spPr>
        <p:txBody>
          <a:bodyPr lIns="38100" tIns="38100" rIns="38100" bIns="38100" anchor="t">
            <a:normAutofit/>
          </a:bodyPr>
          <a:lstStyle>
            <a:lvl1pPr marL="558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a:lstStyle>
          <a:p>
            <a:pPr marL="419100" indent="-419100" defTabSz="1426463">
              <a:spcBef>
                <a:spcPts val="1350"/>
              </a:spcBef>
              <a:buFont typeface="Arial" panose="020B0604020202020204" pitchFamily="34" charset="0"/>
              <a:buChar char="•"/>
              <a:defRPr sz="3743"/>
            </a:pPr>
            <a:r>
              <a:rPr lang="en-GB" sz="2925" kern="0" dirty="0">
                <a:latin typeface="Calibri"/>
                <a:cs typeface="Calibri"/>
              </a:rPr>
              <a:t>Diagnosed with Cancer in 2001, then self-healed with alternate therapy and coaching.</a:t>
            </a:r>
            <a:endParaRPr lang="en-GB" sz="2925" kern="0" dirty="0"/>
          </a:p>
          <a:p>
            <a:pPr marL="419100" indent="-419100" defTabSz="1426463">
              <a:spcBef>
                <a:spcPts val="1350"/>
              </a:spcBef>
              <a:buFont typeface="Arial" panose="020B0604020202020204" pitchFamily="34" charset="0"/>
              <a:buChar char="•"/>
              <a:defRPr sz="3743"/>
            </a:pPr>
            <a:r>
              <a:rPr lang="en-GB" sz="2925" kern="0" dirty="0">
                <a:latin typeface="Calibri"/>
                <a:cs typeface="Calibri"/>
              </a:rPr>
              <a:t>Used to get a daily migraine, debilitating pain in the neck and shoulders.</a:t>
            </a:r>
            <a:endParaRPr lang="en-GB" sz="2925" kern="0" dirty="0"/>
          </a:p>
          <a:p>
            <a:pPr marL="419100" indent="-419100" defTabSz="1426463">
              <a:spcBef>
                <a:spcPts val="1350"/>
              </a:spcBef>
              <a:buFont typeface="Arial" panose="020B0604020202020204" pitchFamily="34" charset="0"/>
              <a:buChar char="•"/>
              <a:defRPr sz="3743"/>
            </a:pPr>
            <a:r>
              <a:rPr lang="en-GB" sz="2925" kern="0" dirty="0">
                <a:latin typeface="Calibri"/>
                <a:cs typeface="Calibri"/>
              </a:rPr>
              <a:t>Learned a clinically proven technique, EFT Tapping, which calms down stress in seconds to have no more migraines.</a:t>
            </a:r>
            <a:endParaRPr lang="en-GB" sz="2925" kern="0" dirty="0"/>
          </a:p>
          <a:p>
            <a:pPr marL="419100" indent="-419100" defTabSz="1426463">
              <a:spcBef>
                <a:spcPts val="1350"/>
              </a:spcBef>
              <a:buFont typeface="Arial" panose="020B0604020202020204" pitchFamily="34" charset="0"/>
              <a:buChar char="•"/>
              <a:defRPr sz="3743"/>
            </a:pPr>
            <a:r>
              <a:rPr lang="en-GB" sz="2925" kern="0" dirty="0">
                <a:solidFill>
                  <a:schemeClr val="tx1"/>
                </a:solidFill>
                <a:latin typeface="Calibri"/>
                <a:cs typeface="Calibri"/>
              </a:rPr>
              <a:t>Have coached and supported 1000s of people in one-to-one sessions and trained over 43,000+ people to feel calm, healthy, happy and at peace.</a:t>
            </a:r>
            <a:endParaRPr lang="en-GB" sz="2925" kern="0" dirty="0">
              <a:solidFill>
                <a:schemeClr val="tx1"/>
              </a:solidFill>
            </a:endParaRPr>
          </a:p>
        </p:txBody>
      </p:sp>
      <p:sp>
        <p:nvSpPr>
          <p:cNvPr id="4" name="HELP YOURSELF &amp; OTHERS HEAL WITH EFT">
            <a:extLst>
              <a:ext uri="{FF2B5EF4-FFF2-40B4-BE49-F238E27FC236}">
                <a16:creationId xmlns:a16="http://schemas.microsoft.com/office/drawing/2014/main" id="{C5BB551D-2EBE-4EBC-2181-E63FB81F40B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9"/>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30A50E71-DA99-34D2-F9D8-7D6857E353C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346590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2"/>
            <a:ext cx="14782800" cy="1228413"/>
          </a:xfrm>
          <a:prstGeom prst="rect">
            <a:avLst/>
          </a:prstGeom>
        </p:spPr>
        <p:txBody>
          <a:bodyPr wrap="square">
            <a:spAutoFit/>
          </a:bodyPr>
          <a:lstStyle/>
          <a:p>
            <a:pPr defTabSz="914378">
              <a:lnSpc>
                <a:spcPts val="9713"/>
              </a:lnSpc>
            </a:pPr>
            <a:r>
              <a:rPr lang="en-US" sz="6000" b="1" dirty="0">
                <a:solidFill>
                  <a:srgbClr val="42B0FF"/>
                </a:solidFill>
                <a:latin typeface="Calibri"/>
                <a:sym typeface="Graphik"/>
              </a:rPr>
              <a:t>ABOUT VITALITY LIVING COLLEGE®</a:t>
            </a:r>
          </a:p>
        </p:txBody>
      </p:sp>
      <p:sp>
        <p:nvSpPr>
          <p:cNvPr id="15" name="TextBox 5">
            <a:extLst>
              <a:ext uri="{FF2B5EF4-FFF2-40B4-BE49-F238E27FC236}">
                <a16:creationId xmlns:a16="http://schemas.microsoft.com/office/drawing/2014/main" id="{EDEF3C91-CA56-5476-4834-50C2236788BA}"/>
              </a:ext>
            </a:extLst>
          </p:cNvPr>
          <p:cNvSpPr txBox="1"/>
          <p:nvPr/>
        </p:nvSpPr>
        <p:spPr>
          <a:xfrm>
            <a:off x="1661945" y="2958786"/>
            <a:ext cx="15335045" cy="3431709"/>
          </a:xfrm>
          <a:prstGeom prst="rect">
            <a:avLst/>
          </a:prstGeom>
        </p:spPr>
        <p:txBody>
          <a:bodyPr wrap="square" lIns="0" tIns="0" rIns="0" bIns="0" rtlCol="0" anchor="t">
            <a:spAutoFit/>
          </a:bodyPr>
          <a:lstStyle/>
          <a:p>
            <a:pPr defTabSz="914378"/>
            <a:r>
              <a:rPr lang="en-GB" sz="3600" b="1" dirty="0">
                <a:solidFill>
                  <a:prstClr val="black"/>
                </a:solidFill>
                <a:latin typeface="Calibri"/>
                <a:sym typeface="Graphik"/>
              </a:rPr>
              <a:t>Vision  </a:t>
            </a:r>
          </a:p>
          <a:p>
            <a:pPr defTabSz="914378"/>
            <a:r>
              <a:rPr lang="en-GB" sz="3600" dirty="0">
                <a:solidFill>
                  <a:prstClr val="black"/>
                </a:solidFill>
                <a:latin typeface="Calibri"/>
                <a:sym typeface="Graphik"/>
              </a:rPr>
              <a:t>To have a Practitioner or Coach in every educated household</a:t>
            </a:r>
          </a:p>
          <a:p>
            <a:pPr defTabSz="914378"/>
            <a:endParaRPr lang="en-GB" sz="3600" dirty="0">
              <a:solidFill>
                <a:prstClr val="black"/>
              </a:solidFill>
              <a:latin typeface="Calibri"/>
              <a:sym typeface="Graphik"/>
            </a:endParaRPr>
          </a:p>
          <a:p>
            <a:pPr defTabSz="914378"/>
            <a:r>
              <a:rPr lang="en-GB" sz="3600" b="1" dirty="0">
                <a:solidFill>
                  <a:prstClr val="black"/>
                </a:solidFill>
                <a:latin typeface="Calibri"/>
                <a:sym typeface="Graphik"/>
              </a:rPr>
              <a:t>Mission  </a:t>
            </a:r>
          </a:p>
          <a:p>
            <a:pPr defTabSz="914378"/>
            <a:r>
              <a:rPr lang="en-GB" sz="3600" dirty="0">
                <a:solidFill>
                  <a:prstClr val="black"/>
                </a:solidFill>
                <a:latin typeface="Calibri"/>
                <a:sym typeface="Graphik"/>
              </a:rPr>
              <a:t>To transform lives through emotional well-being Personal Development and Spiritual Growth Seminars, with training certifications</a:t>
            </a:r>
            <a:endParaRPr lang="en-GB" sz="1000" dirty="0">
              <a:solidFill>
                <a:prstClr val="black"/>
              </a:solidFill>
              <a:latin typeface="Candara" charset="0"/>
              <a:ea typeface="Candara" charset="0"/>
              <a:cs typeface="Candara" charset="0"/>
              <a:sym typeface="Graphik"/>
            </a:endParaRPr>
          </a:p>
          <a:p>
            <a:pPr defTabSz="914378"/>
            <a:endParaRPr lang="en-US" sz="700" dirty="0">
              <a:solidFill>
                <a:prstClr val="black"/>
              </a:solidFill>
              <a:latin typeface="Calibri"/>
              <a:sym typeface="Graphik"/>
            </a:endParaRPr>
          </a:p>
        </p:txBody>
      </p:sp>
      <p:sp>
        <p:nvSpPr>
          <p:cNvPr id="5" name="HELP YOURSELF &amp; OTHERS HEAL WITH EFT">
            <a:extLst>
              <a:ext uri="{FF2B5EF4-FFF2-40B4-BE49-F238E27FC236}">
                <a16:creationId xmlns:a16="http://schemas.microsoft.com/office/drawing/2014/main" id="{8E58A50E-4587-059E-15AA-EAE9CD77133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9ADC579A-BE15-721A-0B73-EBDB6220F94A}"/>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pic>
        <p:nvPicPr>
          <p:cNvPr id="12" name="Picture 11" descr="A few blue buildings with black text&#10;&#10;AI-generated content may be incorrect.">
            <a:extLst>
              <a:ext uri="{FF2B5EF4-FFF2-40B4-BE49-F238E27FC236}">
                <a16:creationId xmlns:a16="http://schemas.microsoft.com/office/drawing/2014/main" id="{BDFD317E-25BA-8585-08E2-1324E656DBF9}"/>
              </a:ext>
            </a:extLst>
          </p:cNvPr>
          <p:cNvPicPr>
            <a:picLocks noChangeAspect="1"/>
          </p:cNvPicPr>
          <p:nvPr/>
        </p:nvPicPr>
        <p:blipFill>
          <a:blip r:embed="rId5">
            <a:extLst>
              <a:ext uri="{28A0092B-C50C-407E-A947-70E740481C1C}">
                <a14:useLocalDpi xmlns:a14="http://schemas.microsoft.com/office/drawing/2010/main" val="0"/>
              </a:ext>
            </a:extLst>
          </a:blip>
          <a:srcRect l="3863" t="28264" r="5124" b="29337"/>
          <a:stretch>
            <a:fillRect/>
          </a:stretch>
        </p:blipFill>
        <p:spPr>
          <a:xfrm>
            <a:off x="1661945" y="6748832"/>
            <a:ext cx="11002938" cy="2562916"/>
          </a:xfrm>
          <a:prstGeom prst="rect">
            <a:avLst/>
          </a:prstGeom>
          <a:ln>
            <a:solidFill>
              <a:srgbClr val="42B0FF"/>
            </a:solidFill>
          </a:ln>
        </p:spPr>
      </p:pic>
    </p:spTree>
    <p:extLst>
      <p:ext uri="{BB962C8B-B14F-4D97-AF65-F5344CB8AC3E}">
        <p14:creationId xmlns:p14="http://schemas.microsoft.com/office/powerpoint/2010/main" val="1813081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hape 180">
            <a:extLst>
              <a:ext uri="{FF2B5EF4-FFF2-40B4-BE49-F238E27FC236}">
                <a16:creationId xmlns:a16="http://schemas.microsoft.com/office/drawing/2014/main" id="{71E0712C-2995-A078-A671-B46BF09C06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752600" y="2064461"/>
            <a:ext cx="14782800" cy="1228413"/>
          </a:xfrm>
          <a:prstGeom prst="rect">
            <a:avLst/>
          </a:prstGeom>
        </p:spPr>
        <p:txBody>
          <a:bodyPr wrap="square">
            <a:spAutoFit/>
          </a:bodyPr>
          <a:lstStyle/>
          <a:p>
            <a:pPr marL="0" marR="0" lvl="0" indent="0" algn="ctr" defTabSz="914400" rtl="0" eaLnBrk="1" fontAlgn="auto" latinLnBrk="0" hangingPunct="1">
              <a:lnSpc>
                <a:spcPts val="9713"/>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SO, WHAT’S THE NEW MODEL?</a:t>
            </a:r>
          </a:p>
        </p:txBody>
      </p:sp>
      <p:sp>
        <p:nvSpPr>
          <p:cNvPr id="15" name="TextBox 5">
            <a:extLst>
              <a:ext uri="{FF2B5EF4-FFF2-40B4-BE49-F238E27FC236}">
                <a16:creationId xmlns:a16="http://schemas.microsoft.com/office/drawing/2014/main" id="{EDEF3C91-CA56-5476-4834-50C2236788BA}"/>
              </a:ext>
            </a:extLst>
          </p:cNvPr>
          <p:cNvSpPr txBox="1"/>
          <p:nvPr/>
        </p:nvSpPr>
        <p:spPr>
          <a:xfrm>
            <a:off x="1476477" y="4209447"/>
            <a:ext cx="15335045"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There are </a:t>
            </a:r>
            <a:r>
              <a:rPr lang="en-US" sz="6000" b="1" u="sng" dirty="0">
                <a:solidFill>
                  <a:schemeClr val="tx1">
                    <a:lumMod val="65000"/>
                    <a:lumOff val="35000"/>
                  </a:schemeClr>
                </a:solidFill>
                <a:latin typeface="Calibri"/>
              </a:rPr>
              <a:t>4</a:t>
            </a:r>
            <a:r>
              <a:rPr kumimoji="0" lang="en-US" sz="6000" b="1" i="0" u="sng" strike="noStrike" kern="1200" cap="none" spc="0" normalizeH="0" baseline="0" noProof="0" dirty="0">
                <a:ln>
                  <a:noFill/>
                </a:ln>
                <a:solidFill>
                  <a:schemeClr val="tx1">
                    <a:lumMod val="65000"/>
                    <a:lumOff val="35000"/>
                  </a:schemeClr>
                </a:solidFill>
                <a:effectLst/>
                <a:uLnTx/>
                <a:uFillTx/>
                <a:latin typeface="Calibri"/>
                <a:ea typeface="+mn-ea"/>
                <a:cs typeface="+mn-cs"/>
              </a:rPr>
              <a:t> transformational</a:t>
            </a:r>
            <a:r>
              <a:rPr kumimoji="0" lang="en-US" sz="6000" b="1" i="0" strike="noStrike" kern="1200" cap="none" spc="0" normalizeH="0" baseline="0" noProof="0" dirty="0">
                <a:ln>
                  <a:noFill/>
                </a:ln>
                <a:solidFill>
                  <a:schemeClr val="tx1">
                    <a:lumMod val="65000"/>
                    <a:lumOff val="35000"/>
                  </a:schemeClr>
                </a:solidFill>
                <a:effectLst/>
                <a:uLnTx/>
                <a:uFillTx/>
                <a:latin typeface="Calibri"/>
                <a:ea typeface="+mn-ea"/>
                <a:cs typeface="+mn-cs"/>
              </a:rPr>
              <a:t/>
            </a:r>
            <a:r>
              <a:rPr kumimoji="0" lang="en-US" sz="60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ways to release stress, regulate emotions versus suppress, resolve the past, express emotions and forgive</a:t>
            </a:r>
            <a:r>
              <a:rPr kumimoji="0" lang="en-US" sz="6000" b="0" i="0" u="none" strike="noStrike" kern="1200" cap="none" spc="0" normalizeH="0" baseline="0" noProof="0" dirty="0">
                <a:ln>
                  <a:noFill/>
                </a:ln>
                <a:solidFill>
                  <a:schemeClr val="bg1"/>
                </a:solidFill>
                <a:effectLst/>
                <a:uLnTx/>
                <a:uFillTx/>
                <a:latin typeface="Calibri"/>
                <a:ea typeface="+mn-ea"/>
                <a:cs typeface="+mn-cs"/>
              </a:rPr>
              <a:t>. </a:t>
            </a:r>
          </a:p>
        </p:txBody>
      </p:sp>
      <p:sp>
        <p:nvSpPr>
          <p:cNvPr id="7" name="HELP YOURSELF &amp; OTHERS HEAL WITH EFT">
            <a:extLst>
              <a:ext uri="{FF2B5EF4-FFF2-40B4-BE49-F238E27FC236}">
                <a16:creationId xmlns:a16="http://schemas.microsoft.com/office/drawing/2014/main" id="{D8B0708E-684C-337A-243E-09ECCF74376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F63E818B-225A-695A-3F44-7AA76D80DEB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91914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70C08C-6F5C-253A-797B-67B7341B95E9}"/>
              </a:ext>
            </a:extLst>
          </p:cNvPr>
          <p:cNvPicPr>
            <a:picLocks noChangeAspect="1"/>
          </p:cNvPicPr>
          <p:nvPr/>
        </p:nvPicPr>
        <p:blipFill>
          <a:blip r:embed="rId3"/>
          <a:srcRect l="751" b="15971"/>
          <a:stretch/>
        </p:blipFill>
        <p:spPr>
          <a:xfrm>
            <a:off x="-1" y="0"/>
            <a:ext cx="18427445" cy="102873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D50174F6-2D4D-B191-8B78-A304EA1D6D62}"/>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18583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4765-D804-B4AE-F14B-2D731EDF50C1}"/>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28985115-EF71-978A-A9EE-60CA196161B3}"/>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26F5135C-D26E-BD5C-34C3-CB3414424EB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endParaRPr lang="en-US"/>
          </a:p>
        </p:txBody>
      </p:sp>
      <p:sp>
        <p:nvSpPr>
          <p:cNvPr id="7" name="TextBox 5">
            <a:extLst>
              <a:ext uri="{FF2B5EF4-FFF2-40B4-BE49-F238E27FC236}">
                <a16:creationId xmlns:a16="http://schemas.microsoft.com/office/drawing/2014/main" id="{8F2F7926-033E-9C50-A839-D18DA12093AD}"/>
              </a:ext>
            </a:extLst>
          </p:cNvPr>
          <p:cNvSpPr txBox="1"/>
          <p:nvPr/>
        </p:nvSpPr>
        <p:spPr>
          <a:xfrm>
            <a:off x="1185019" y="5143500"/>
            <a:ext cx="15515135" cy="1846659"/>
          </a:xfrm>
          <a:prstGeom prst="rect">
            <a:avLst/>
          </a:prstGeom>
        </p:spPr>
        <p:txBody>
          <a:bodyPr wrap="square" lIns="0" tIns="0" rIns="0" bIns="0" rtlCol="0" anchor="t">
            <a:spAutoFit/>
          </a:bodyPr>
          <a:lstStyle/>
          <a:p>
            <a:pPr algn="ctr"/>
            <a:r>
              <a:rPr lang="en-IN" sz="6000" dirty="0">
                <a:solidFill>
                  <a:srgbClr val="42B0FF"/>
                </a:solidFill>
              </a:rPr>
              <a:t>Learn how to release stress quickly </a:t>
            </a:r>
          </a:p>
          <a:p>
            <a:pPr algn="ctr"/>
            <a:r>
              <a:rPr lang="en-IN" sz="6000" dirty="0">
                <a:solidFill>
                  <a:srgbClr val="42B0FF"/>
                </a:solidFill>
              </a:rPr>
              <a:t>and safely with Energy Flow</a:t>
            </a:r>
            <a:r>
              <a:rPr lang="en-IN" sz="6000" dirty="0">
                <a:solidFill>
                  <a:srgbClr val="42B0FF"/>
                </a:solidFill>
                <a:latin typeface="Calibri" panose="020F0502020204030204" pitchFamily="34" charset="0"/>
                <a:ea typeface="Calibri" panose="020F0502020204030204" pitchFamily="34" charset="0"/>
                <a:cs typeface="Calibri" panose="020F0502020204030204" pitchFamily="34" charset="0"/>
              </a:rPr>
              <a:t>®</a:t>
            </a:r>
            <a:r>
              <a:rPr lang="en-IN" sz="6000" dirty="0">
                <a:solidFill>
                  <a:srgbClr val="42B0FF"/>
                </a:solidFill>
              </a:rPr>
              <a:t>.</a:t>
            </a:r>
          </a:p>
        </p:txBody>
      </p:sp>
      <p:sp>
        <p:nvSpPr>
          <p:cNvPr id="9" name="Rectangle 8">
            <a:extLst>
              <a:ext uri="{FF2B5EF4-FFF2-40B4-BE49-F238E27FC236}">
                <a16:creationId xmlns:a16="http://schemas.microsoft.com/office/drawing/2014/main" id="{0E820FEE-5FA2-DDF0-05DE-1FD10D515F31}"/>
              </a:ext>
            </a:extLst>
          </p:cNvPr>
          <p:cNvSpPr/>
          <p:nvPr/>
        </p:nvSpPr>
        <p:spPr>
          <a:xfrm>
            <a:off x="-16769" y="3436125"/>
            <a:ext cx="17642501" cy="1698991"/>
          </a:xfrm>
          <a:prstGeom prst="rect">
            <a:avLst/>
          </a:prstGeom>
        </p:spPr>
        <p:txBody>
          <a:bodyPr wrap="square">
            <a:spAutoFit/>
          </a:bodyPr>
          <a:lstStyle/>
          <a:p>
            <a:pPr algn="ctr">
              <a:lnSpc>
                <a:spcPts val="9713"/>
              </a:lnSpc>
            </a:pPr>
            <a:r>
              <a:rPr lang="en-US" sz="19900" dirty="0">
                <a:solidFill>
                  <a:srgbClr val="42B0FF"/>
                </a:solidFill>
                <a:latin typeface="+mj-lt"/>
              </a:rPr>
              <a:t>1</a:t>
            </a:r>
          </a:p>
        </p:txBody>
      </p:sp>
      <p:sp>
        <p:nvSpPr>
          <p:cNvPr id="8" name="Shape 180">
            <a:extLst>
              <a:ext uri="{FF2B5EF4-FFF2-40B4-BE49-F238E27FC236}">
                <a16:creationId xmlns:a16="http://schemas.microsoft.com/office/drawing/2014/main" id="{FDC3EC41-3F35-6A03-67B3-C4B9A6E6843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a:defRPr>
                <a:solidFill>
                  <a:srgbClr val="FFFFFF"/>
                </a:solidFill>
                <a:latin typeface="+mn-lt"/>
                <a:ea typeface="+mn-ea"/>
                <a:cs typeface="+mn-cs"/>
                <a:sym typeface="Helvetica"/>
              </a:defRPr>
            </a:pPr>
            <a:endParaRPr/>
          </a:p>
        </p:txBody>
      </p:sp>
      <p:sp>
        <p:nvSpPr>
          <p:cNvPr id="3" name="HELP YOURSELF &amp; OTHERS HEAL WITH EFT">
            <a:extLst>
              <a:ext uri="{FF2B5EF4-FFF2-40B4-BE49-F238E27FC236}">
                <a16:creationId xmlns:a16="http://schemas.microsoft.com/office/drawing/2014/main" id="{E5092FF2-3FF7-BA50-2165-6A2CC68E46D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4FE3D5F2-77A2-1E6C-3A95-D39F3DF831B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595693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energy flow&#10;&#10;Description automatically generated">
            <a:extLst>
              <a:ext uri="{FF2B5EF4-FFF2-40B4-BE49-F238E27FC236}">
                <a16:creationId xmlns:a16="http://schemas.microsoft.com/office/drawing/2014/main" id="{0A60EE01-C54A-48BF-941F-8B71FA63A017}"/>
              </a:ext>
            </a:extLst>
          </p:cNvPr>
          <p:cNvPicPr>
            <a:picLocks noChangeAspect="1"/>
          </p:cNvPicPr>
          <p:nvPr/>
        </p:nvPicPr>
        <p:blipFill rotWithShape="1">
          <a:blip r:embed="rId2">
            <a:extLst>
              <a:ext uri="{28A0092B-C50C-407E-A947-70E740481C1C}">
                <a14:useLocalDpi xmlns:a14="http://schemas.microsoft.com/office/drawing/2010/main" val="0"/>
              </a:ext>
            </a:extLst>
          </a:blip>
          <a:srcRect t="2757" b="4199"/>
          <a:stretch/>
        </p:blipFill>
        <p:spPr>
          <a:xfrm>
            <a:off x="4206363" y="1252919"/>
            <a:ext cx="9875274" cy="8417166"/>
          </a:xfrm>
          <a:prstGeom prst="rect">
            <a:avLst/>
          </a:prstGeom>
        </p:spPr>
      </p:pic>
      <p:pic>
        <p:nvPicPr>
          <p:cNvPr id="2" name="Picture 6">
            <a:extLst>
              <a:ext uri="{FF2B5EF4-FFF2-40B4-BE49-F238E27FC236}">
                <a16:creationId xmlns:a16="http://schemas.microsoft.com/office/drawing/2014/main" id="{1BAAAFA1-D371-B5EC-DE15-89D89D9CDC0D}"/>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3" name="Google Shape;789;p72">
            <a:extLst>
              <a:ext uri="{FF2B5EF4-FFF2-40B4-BE49-F238E27FC236}">
                <a16:creationId xmlns:a16="http://schemas.microsoft.com/office/drawing/2014/main" id="{09CF58C4-5FC6-BBB1-BFA4-671F6A845E4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hape 180">
            <a:extLst>
              <a:ext uri="{FF2B5EF4-FFF2-40B4-BE49-F238E27FC236}">
                <a16:creationId xmlns:a16="http://schemas.microsoft.com/office/drawing/2014/main" id="{F18F75D3-4D72-0191-7DEF-755F3AE78724}"/>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5" name="HELP YOURSELF &amp; OTHERS HEAL WITH EFT">
            <a:extLst>
              <a:ext uri="{FF2B5EF4-FFF2-40B4-BE49-F238E27FC236}">
                <a16:creationId xmlns:a16="http://schemas.microsoft.com/office/drawing/2014/main" id="{1D757895-FFD7-FDD9-408E-9CC52BBDAA50}"/>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2105A1FE-CFD5-3FE2-4069-D3F610C6FA81}"/>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43305436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erson's body&#10;&#10;Description automatically generated">
            <a:extLst>
              <a:ext uri="{FF2B5EF4-FFF2-40B4-BE49-F238E27FC236}">
                <a16:creationId xmlns:a16="http://schemas.microsoft.com/office/drawing/2014/main" id="{3F0FEF15-E057-E590-8D60-D7FCB927DA9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727680" y="1471092"/>
            <a:ext cx="12832640" cy="7693158"/>
          </a:xfrm>
          <a:prstGeom prst="rect">
            <a:avLst/>
          </a:prstGeom>
        </p:spPr>
      </p:pic>
      <p:pic>
        <p:nvPicPr>
          <p:cNvPr id="2" name="Picture 6">
            <a:extLst>
              <a:ext uri="{FF2B5EF4-FFF2-40B4-BE49-F238E27FC236}">
                <a16:creationId xmlns:a16="http://schemas.microsoft.com/office/drawing/2014/main" id="{266B4F83-DBE8-C026-AD5A-6AD6A419173F}"/>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4" name="Google Shape;789;p72">
            <a:extLst>
              <a:ext uri="{FF2B5EF4-FFF2-40B4-BE49-F238E27FC236}">
                <a16:creationId xmlns:a16="http://schemas.microsoft.com/office/drawing/2014/main" id="{F827BC48-7C30-C364-7335-3C3FFF7B998E}"/>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hape 180">
            <a:extLst>
              <a:ext uri="{FF2B5EF4-FFF2-40B4-BE49-F238E27FC236}">
                <a16:creationId xmlns:a16="http://schemas.microsoft.com/office/drawing/2014/main" id="{7AAF1293-125C-4E19-1235-39ECD2624099}"/>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6" name="HELP YOURSELF &amp; OTHERS HEAL WITH EFT">
            <a:extLst>
              <a:ext uri="{FF2B5EF4-FFF2-40B4-BE49-F238E27FC236}">
                <a16:creationId xmlns:a16="http://schemas.microsoft.com/office/drawing/2014/main" id="{15F5E9E0-154E-534E-DA99-6D311C364D1A}"/>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4C257A99-D7B8-E584-215F-53FF0180B772}"/>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35703117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6E68707-CA2D-AFB1-6A27-23DD74044013}"/>
              </a:ext>
            </a:extLst>
          </p:cNvPr>
          <p:cNvPicPr>
            <a:picLocks noChangeAspect="1"/>
          </p:cNvPicPr>
          <p:nvPr/>
        </p:nvPicPr>
        <p:blipFill rotWithShape="1">
          <a:blip r:embed="rId2">
            <a:extLst>
              <a:ext uri="{28A0092B-C50C-407E-A947-70E740481C1C}">
                <a14:useLocalDpi xmlns:a14="http://schemas.microsoft.com/office/drawing/2010/main" val="0"/>
              </a:ext>
            </a:extLst>
          </a:blip>
          <a:srcRect t="27313" b="11648"/>
          <a:stretch/>
        </p:blipFill>
        <p:spPr>
          <a:xfrm>
            <a:off x="4108268" y="904941"/>
            <a:ext cx="10071463" cy="8699513"/>
          </a:xfrm>
          <a:prstGeom prst="rect">
            <a:avLst/>
          </a:prstGeom>
        </p:spPr>
      </p:pic>
      <p:pic>
        <p:nvPicPr>
          <p:cNvPr id="2" name="Picture 6">
            <a:extLst>
              <a:ext uri="{FF2B5EF4-FFF2-40B4-BE49-F238E27FC236}">
                <a16:creationId xmlns:a16="http://schemas.microsoft.com/office/drawing/2014/main" id="{64B5EC4C-3BA6-C78A-3371-4FF9A3A7CF2C}"/>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3" name="Google Shape;789;p72">
            <a:extLst>
              <a:ext uri="{FF2B5EF4-FFF2-40B4-BE49-F238E27FC236}">
                <a16:creationId xmlns:a16="http://schemas.microsoft.com/office/drawing/2014/main" id="{20A75999-CAD2-0AED-9CF7-A013A9D61F34}"/>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hape 180">
            <a:extLst>
              <a:ext uri="{FF2B5EF4-FFF2-40B4-BE49-F238E27FC236}">
                <a16:creationId xmlns:a16="http://schemas.microsoft.com/office/drawing/2014/main" id="{4D3DC9C0-9989-BD59-5097-AE60750411AC}"/>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5" name="HELP YOURSELF &amp; OTHERS HEAL WITH EFT">
            <a:extLst>
              <a:ext uri="{FF2B5EF4-FFF2-40B4-BE49-F238E27FC236}">
                <a16:creationId xmlns:a16="http://schemas.microsoft.com/office/drawing/2014/main" id="{4F92739C-FA88-A820-F130-3D84D9130BCA}"/>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46BBF531-6625-FCDF-772D-C39057A69D0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3510322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del of a human body with acupuncture points&#10;&#10;Description automatically generated">
            <a:extLst>
              <a:ext uri="{FF2B5EF4-FFF2-40B4-BE49-F238E27FC236}">
                <a16:creationId xmlns:a16="http://schemas.microsoft.com/office/drawing/2014/main" id="{22B455CD-2F3D-3E13-C522-21B305DAE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475" y="201871"/>
            <a:ext cx="10085129" cy="10085129"/>
          </a:xfrm>
          <a:prstGeom prst="rect">
            <a:avLst/>
          </a:prstGeom>
        </p:spPr>
      </p:pic>
      <p:pic>
        <p:nvPicPr>
          <p:cNvPr id="2" name="Picture 6">
            <a:extLst>
              <a:ext uri="{FF2B5EF4-FFF2-40B4-BE49-F238E27FC236}">
                <a16:creationId xmlns:a16="http://schemas.microsoft.com/office/drawing/2014/main" id="{ABB899E8-ECAA-9AFE-BA3B-1F502659E4D3}"/>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3" name="Google Shape;789;p72">
            <a:extLst>
              <a:ext uri="{FF2B5EF4-FFF2-40B4-BE49-F238E27FC236}">
                <a16:creationId xmlns:a16="http://schemas.microsoft.com/office/drawing/2014/main" id="{51F14C29-2B69-F3E9-9BA7-B8355EEF05A3}"/>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hape 180">
            <a:extLst>
              <a:ext uri="{FF2B5EF4-FFF2-40B4-BE49-F238E27FC236}">
                <a16:creationId xmlns:a16="http://schemas.microsoft.com/office/drawing/2014/main" id="{4EFFBCC5-22E2-08E2-97D8-5B3B040587A9}"/>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6" name="HELP YOURSELF &amp; OTHERS HEAL WITH EFT">
            <a:extLst>
              <a:ext uri="{FF2B5EF4-FFF2-40B4-BE49-F238E27FC236}">
                <a16:creationId xmlns:a16="http://schemas.microsoft.com/office/drawing/2014/main" id="{7CDE51B4-8657-2B49-AD88-B0AE62F24C42}"/>
              </a:ext>
            </a:extLst>
          </p:cNvPr>
          <p:cNvSpPr txBox="1"/>
          <p:nvPr/>
        </p:nvSpPr>
        <p:spPr>
          <a:xfrm>
            <a:off x="599980" y="9346571"/>
            <a:ext cx="4218494"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l"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5A25845D-DA06-2050-E9EE-74CB262C2BD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47091462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7E11-8347-F586-A0C8-ACAC373EF9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C15394-A25C-9E1F-9C46-423447BAAEB3}"/>
              </a:ext>
            </a:extLst>
          </p:cNvPr>
          <p:cNvPicPr>
            <a:picLocks noChangeAspect="1"/>
          </p:cNvPicPr>
          <p:nvPr/>
        </p:nvPicPr>
        <p:blipFill>
          <a:blip r:embed="rId3" cstate="print">
            <a:extLst>
              <a:ext uri="{28A0092B-C50C-407E-A947-70E740481C1C}">
                <a14:useLocalDpi xmlns:a14="http://schemas.microsoft.com/office/drawing/2010/main" val="0"/>
              </a:ext>
            </a:extLst>
          </a:blip>
          <a:srcRect l="29951" r="-1" b="23226"/>
          <a:stretch>
            <a:fillRect/>
          </a:stretch>
        </p:blipFill>
        <p:spPr>
          <a:xfrm>
            <a:off x="267446" y="281331"/>
            <a:ext cx="17739547" cy="9721340"/>
          </a:xfrm>
          <a:prstGeom prst="rect">
            <a:avLst/>
          </a:prstGeom>
        </p:spPr>
      </p:pic>
      <p:pic>
        <p:nvPicPr>
          <p:cNvPr id="6" name="Picture 6">
            <a:extLst>
              <a:ext uri="{FF2B5EF4-FFF2-40B4-BE49-F238E27FC236}">
                <a16:creationId xmlns:a16="http://schemas.microsoft.com/office/drawing/2014/main" id="{AC8694EE-57A2-7F18-6367-0183D45CE33F}"/>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6A348C29-A321-D88D-31B4-B1BA2450A48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2" name="Rectangle 1">
            <a:extLst>
              <a:ext uri="{FF2B5EF4-FFF2-40B4-BE49-F238E27FC236}">
                <a16:creationId xmlns:a16="http://schemas.microsoft.com/office/drawing/2014/main" id="{88A97BD3-6C8E-54B0-7483-2C17DA1B0283}"/>
              </a:ext>
            </a:extLst>
          </p:cNvPr>
          <p:cNvSpPr/>
          <p:nvPr/>
        </p:nvSpPr>
        <p:spPr>
          <a:xfrm>
            <a:off x="1007096" y="890960"/>
            <a:ext cx="8424936" cy="2308324"/>
          </a:xfrm>
          <a:prstGeom prst="rect">
            <a:avLst/>
          </a:prstGeom>
        </p:spPr>
        <p:txBody>
          <a:bodyPr wrap="square">
            <a:spAutoFit/>
          </a:bodyPr>
          <a:lstStyle/>
          <a:p>
            <a:pPr defTabSz="914378"/>
            <a:r>
              <a:rPr lang="en-US" sz="7200" b="1" dirty="0">
                <a:solidFill>
                  <a:schemeClr val="bg1"/>
                </a:solidFill>
                <a:latin typeface="Calibri" panose="020F0502020204030204" pitchFamily="34" charset="0"/>
                <a:cs typeface="Calibri" panose="020F0502020204030204" pitchFamily="34" charset="0"/>
                <a:sym typeface="Graphik"/>
              </a:rPr>
              <a:t>TANTRUM RELEASE </a:t>
            </a:r>
          </a:p>
          <a:p>
            <a:pPr defTabSz="914378"/>
            <a:r>
              <a:rPr lang="en-US" sz="7200" b="1" dirty="0">
                <a:solidFill>
                  <a:schemeClr val="bg1"/>
                </a:solidFill>
                <a:latin typeface="Calibri" panose="020F0502020204030204" pitchFamily="34" charset="0"/>
                <a:cs typeface="Calibri" panose="020F0502020204030204" pitchFamily="34" charset="0"/>
                <a:sym typeface="Graphik"/>
              </a:rPr>
              <a:t>FOR NEGATIVITY</a:t>
            </a:r>
          </a:p>
        </p:txBody>
      </p:sp>
      <p:sp>
        <p:nvSpPr>
          <p:cNvPr id="3" name="HELP YOURSELF &amp; OTHERS HEAL WITH EFT">
            <a:extLst>
              <a:ext uri="{FF2B5EF4-FFF2-40B4-BE49-F238E27FC236}">
                <a16:creationId xmlns:a16="http://schemas.microsoft.com/office/drawing/2014/main" id="{04AFDCB8-8DFD-C541-FE38-9F6A6443F68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07448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BDAC-1BC0-A7A0-F218-1C64576F13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CC302B-9B52-686F-ABF1-E2E1DE781A7C}"/>
              </a:ext>
            </a:extLst>
          </p:cNvPr>
          <p:cNvPicPr>
            <a:picLocks noChangeAspect="1"/>
          </p:cNvPicPr>
          <p:nvPr/>
        </p:nvPicPr>
        <p:blipFill>
          <a:blip r:embed="rId3" cstate="print">
            <a:extLst>
              <a:ext uri="{28A0092B-C50C-407E-A947-70E740481C1C}">
                <a14:useLocalDpi xmlns:a14="http://schemas.microsoft.com/office/drawing/2010/main" val="0"/>
              </a:ext>
            </a:extLst>
          </a:blip>
          <a:srcRect t="8627" r="25194" b="9132"/>
          <a:stretch>
            <a:fillRect/>
          </a:stretch>
        </p:blipFill>
        <p:spPr>
          <a:xfrm>
            <a:off x="267447" y="246956"/>
            <a:ext cx="17753106" cy="9758713"/>
          </a:xfrm>
          <a:prstGeom prst="rect">
            <a:avLst/>
          </a:prstGeom>
        </p:spPr>
      </p:pic>
      <p:pic>
        <p:nvPicPr>
          <p:cNvPr id="6" name="Picture 6">
            <a:extLst>
              <a:ext uri="{FF2B5EF4-FFF2-40B4-BE49-F238E27FC236}">
                <a16:creationId xmlns:a16="http://schemas.microsoft.com/office/drawing/2014/main" id="{4D0B5411-D1B3-3CE8-0F78-14C5D74DA26F}"/>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F0D3379A-0468-9E88-D21A-A76C9479E67F}"/>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4" name="Rectangle 13">
            <a:extLst>
              <a:ext uri="{FF2B5EF4-FFF2-40B4-BE49-F238E27FC236}">
                <a16:creationId xmlns:a16="http://schemas.microsoft.com/office/drawing/2014/main" id="{2A737E80-1663-7D14-CF8E-CA7971D5E22E}"/>
              </a:ext>
            </a:extLst>
          </p:cNvPr>
          <p:cNvSpPr/>
          <p:nvPr/>
        </p:nvSpPr>
        <p:spPr>
          <a:xfrm>
            <a:off x="1259990" y="967036"/>
            <a:ext cx="5976664" cy="2308324"/>
          </a:xfrm>
          <a:prstGeom prst="rect">
            <a:avLst/>
          </a:prstGeom>
        </p:spPr>
        <p:txBody>
          <a:bodyPr wrap="square">
            <a:spAutoFit/>
          </a:bodyPr>
          <a:lstStyle/>
          <a:p>
            <a:pPr defTabSz="914378"/>
            <a:r>
              <a:rPr lang="en-US" sz="7200" b="1" dirty="0">
                <a:solidFill>
                  <a:schemeClr val="bg1"/>
                </a:solidFill>
                <a:latin typeface="Calibri" panose="020F0502020204030204" pitchFamily="34" charset="0"/>
                <a:cs typeface="Calibri" panose="020F0502020204030204" pitchFamily="34" charset="0"/>
                <a:sym typeface="Graphik"/>
              </a:rPr>
              <a:t>STRESS RELEASE</a:t>
            </a:r>
          </a:p>
        </p:txBody>
      </p:sp>
      <p:sp>
        <p:nvSpPr>
          <p:cNvPr id="2" name="HELP YOURSELF &amp; OTHERS HEAL WITH EFT">
            <a:extLst>
              <a:ext uri="{FF2B5EF4-FFF2-40B4-BE49-F238E27FC236}">
                <a16:creationId xmlns:a16="http://schemas.microsoft.com/office/drawing/2014/main" id="{B0A39DBC-9212-EA0D-DB48-CB4BE834F6D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07419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7A566-BCE0-18CF-5069-622F36CB4C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C49CD6-99F7-7D35-F3DC-0CFEFF26AEBD}"/>
              </a:ext>
            </a:extLst>
          </p:cNvPr>
          <p:cNvPicPr>
            <a:picLocks noChangeAspect="1"/>
          </p:cNvPicPr>
          <p:nvPr/>
        </p:nvPicPr>
        <p:blipFill>
          <a:blip r:embed="rId3" cstate="print">
            <a:extLst>
              <a:ext uri="{28A0092B-C50C-407E-A947-70E740481C1C}">
                <a14:useLocalDpi xmlns:a14="http://schemas.microsoft.com/office/drawing/2010/main" val="0"/>
              </a:ext>
            </a:extLst>
          </a:blip>
          <a:srcRect t="9837" r="25194" b="7923"/>
          <a:stretch>
            <a:fillRect/>
          </a:stretch>
        </p:blipFill>
        <p:spPr>
          <a:xfrm>
            <a:off x="267447" y="246956"/>
            <a:ext cx="17753106" cy="9758713"/>
          </a:xfrm>
          <a:prstGeom prst="rect">
            <a:avLst/>
          </a:prstGeom>
        </p:spPr>
      </p:pic>
      <p:pic>
        <p:nvPicPr>
          <p:cNvPr id="6" name="Picture 6">
            <a:extLst>
              <a:ext uri="{FF2B5EF4-FFF2-40B4-BE49-F238E27FC236}">
                <a16:creationId xmlns:a16="http://schemas.microsoft.com/office/drawing/2014/main" id="{74B18EC6-67B0-3629-24BB-2B1888DAC9B5}"/>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0F96CDBB-813E-C799-6B7A-73D00505F11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4" name="Rectangle 13">
            <a:extLst>
              <a:ext uri="{FF2B5EF4-FFF2-40B4-BE49-F238E27FC236}">
                <a16:creationId xmlns:a16="http://schemas.microsoft.com/office/drawing/2014/main" id="{93003BBC-85C5-77CA-B118-02A985DA405A}"/>
              </a:ext>
            </a:extLst>
          </p:cNvPr>
          <p:cNvSpPr/>
          <p:nvPr/>
        </p:nvSpPr>
        <p:spPr>
          <a:xfrm>
            <a:off x="863080" y="674936"/>
            <a:ext cx="8424936" cy="2308324"/>
          </a:xfrm>
          <a:prstGeom prst="rect">
            <a:avLst/>
          </a:prstGeom>
        </p:spPr>
        <p:txBody>
          <a:bodyPr wrap="square">
            <a:spAutoFit/>
          </a:bodyPr>
          <a:lstStyle/>
          <a:p>
            <a:pPr defTabSz="914378"/>
            <a:r>
              <a:rPr lang="en-US" sz="7200" b="1" dirty="0">
                <a:solidFill>
                  <a:srgbClr val="352F1C"/>
                </a:solidFill>
                <a:latin typeface="Calibri" panose="020F0502020204030204" pitchFamily="34" charset="0"/>
                <a:cs typeface="Calibri" panose="020F0502020204030204" pitchFamily="34" charset="0"/>
                <a:sym typeface="Graphik"/>
              </a:rPr>
              <a:t>TRIPLE POINT </a:t>
            </a:r>
            <a:br>
              <a:rPr lang="en-US" sz="7200" b="1" dirty="0">
                <a:solidFill>
                  <a:srgbClr val="352F1C"/>
                </a:solidFill>
                <a:latin typeface="Calibri" panose="020F0502020204030204" pitchFamily="34" charset="0"/>
                <a:cs typeface="Calibri" panose="020F0502020204030204" pitchFamily="34" charset="0"/>
                <a:sym typeface="Graphik"/>
              </a:rPr>
            </a:br>
            <a:r>
              <a:rPr lang="en-US" sz="7200" b="1" dirty="0">
                <a:solidFill>
                  <a:srgbClr val="352F1C"/>
                </a:solidFill>
                <a:latin typeface="Calibri" panose="020F0502020204030204" pitchFamily="34" charset="0"/>
                <a:cs typeface="Calibri" panose="020F0502020204030204" pitchFamily="34" charset="0"/>
                <a:sym typeface="Graphik"/>
              </a:rPr>
              <a:t>CALMER</a:t>
            </a:r>
          </a:p>
        </p:txBody>
      </p:sp>
      <p:sp>
        <p:nvSpPr>
          <p:cNvPr id="2" name="HELP YOURSELF &amp; OTHERS HEAL WITH EFT">
            <a:extLst>
              <a:ext uri="{FF2B5EF4-FFF2-40B4-BE49-F238E27FC236}">
                <a16:creationId xmlns:a16="http://schemas.microsoft.com/office/drawing/2014/main" id="{55C401D5-377D-0470-F26C-16FBFA110FC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0110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endParaRPr lang="en-US"/>
          </a:p>
        </p:txBody>
      </p:sp>
      <p:sp>
        <p:nvSpPr>
          <p:cNvPr id="7" name="TextBox 5">
            <a:extLst>
              <a:ext uri="{FF2B5EF4-FFF2-40B4-BE49-F238E27FC236}">
                <a16:creationId xmlns:a16="http://schemas.microsoft.com/office/drawing/2014/main" id="{69AC840E-0599-C548-8DF6-A7F225578587}"/>
              </a:ext>
            </a:extLst>
          </p:cNvPr>
          <p:cNvSpPr txBox="1"/>
          <p:nvPr/>
        </p:nvSpPr>
        <p:spPr>
          <a:xfrm>
            <a:off x="1188432" y="4840704"/>
            <a:ext cx="15515135" cy="2769989"/>
          </a:xfrm>
          <a:prstGeom prst="rect">
            <a:avLst/>
          </a:prstGeom>
        </p:spPr>
        <p:txBody>
          <a:bodyPr wrap="square" lIns="0" tIns="0" rIns="0" bIns="0" rtlCol="0" anchor="t">
            <a:spAutoFit/>
          </a:bodyPr>
          <a:lstStyle/>
          <a:p>
            <a:pPr algn="ctr"/>
            <a:r>
              <a:rPr lang="en-IN" sz="6000" dirty="0">
                <a:solidFill>
                  <a:srgbClr val="42B0FF"/>
                </a:solidFill>
              </a:rPr>
              <a:t>Learn a clinical proven method to emotionally regulate and lay the foundation for </a:t>
            </a:r>
          </a:p>
          <a:p>
            <a:pPr algn="ctr"/>
            <a:r>
              <a:rPr lang="en-IN" sz="6000" dirty="0">
                <a:solidFill>
                  <a:srgbClr val="42B0FF"/>
                </a:solidFill>
              </a:rPr>
              <a:t>wellness versus illness.</a:t>
            </a:r>
          </a:p>
        </p:txBody>
      </p:sp>
      <p:sp>
        <p:nvSpPr>
          <p:cNvPr id="9" name="Rectangle 8">
            <a:extLst>
              <a:ext uri="{FF2B5EF4-FFF2-40B4-BE49-F238E27FC236}">
                <a16:creationId xmlns:a16="http://schemas.microsoft.com/office/drawing/2014/main" id="{A11EAD4C-7D27-134C-BF0E-A025719100F5}"/>
              </a:ext>
            </a:extLst>
          </p:cNvPr>
          <p:cNvSpPr/>
          <p:nvPr/>
        </p:nvSpPr>
        <p:spPr>
          <a:xfrm>
            <a:off x="-13356" y="3133329"/>
            <a:ext cx="17642501" cy="1698991"/>
          </a:xfrm>
          <a:prstGeom prst="rect">
            <a:avLst/>
          </a:prstGeom>
        </p:spPr>
        <p:txBody>
          <a:bodyPr wrap="square">
            <a:spAutoFit/>
          </a:bodyPr>
          <a:lstStyle/>
          <a:p>
            <a:pPr algn="ctr">
              <a:lnSpc>
                <a:spcPts val="9713"/>
              </a:lnSpc>
            </a:pPr>
            <a:r>
              <a:rPr lang="en-US" sz="19900" dirty="0">
                <a:solidFill>
                  <a:srgbClr val="42B0FF"/>
                </a:solidFill>
                <a:latin typeface="+mj-lt"/>
              </a:rPr>
              <a:t>2</a:t>
            </a:r>
          </a:p>
        </p:txBody>
      </p:sp>
      <p:sp>
        <p:nvSpPr>
          <p:cNvPr id="8" name="Shape 180">
            <a:extLst>
              <a:ext uri="{FF2B5EF4-FFF2-40B4-BE49-F238E27FC236}">
                <a16:creationId xmlns:a16="http://schemas.microsoft.com/office/drawing/2014/main" id="{1390B9FB-88EE-F8B2-B743-B3796779EAC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a:defRPr>
                <a:solidFill>
                  <a:srgbClr val="FFFFFF"/>
                </a:solidFill>
                <a:latin typeface="+mn-lt"/>
                <a:ea typeface="+mn-ea"/>
                <a:cs typeface="+mn-cs"/>
                <a:sym typeface="Helvetica"/>
              </a:defRPr>
            </a:pPr>
            <a:endParaRPr/>
          </a:p>
        </p:txBody>
      </p:sp>
      <p:sp>
        <p:nvSpPr>
          <p:cNvPr id="3" name="HELP YOURSELF &amp; OTHERS HEAL WITH EFT">
            <a:extLst>
              <a:ext uri="{FF2B5EF4-FFF2-40B4-BE49-F238E27FC236}">
                <a16:creationId xmlns:a16="http://schemas.microsoft.com/office/drawing/2014/main" id="{EC2BCE4F-0845-0826-2FD3-95196CEF55D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1614098C-E67D-522E-EF2E-1B52368BE6AB}"/>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515939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9E30-52B0-6185-E405-38DA67594573}"/>
              </a:ext>
            </a:extLst>
          </p:cNvPr>
          <p:cNvSpPr/>
          <p:nvPr/>
        </p:nvSpPr>
        <p:spPr>
          <a:xfrm>
            <a:off x="697422" y="2537410"/>
            <a:ext cx="6786123" cy="6592159"/>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89;p72">
            <a:extLst>
              <a:ext uri="{FF2B5EF4-FFF2-40B4-BE49-F238E27FC236}">
                <a16:creationId xmlns:a16="http://schemas.microsoft.com/office/drawing/2014/main" id="{899E5EAE-EA07-1911-7C76-31AD700494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3" name="Emotional Freedom Technique…">
            <a:extLst>
              <a:ext uri="{FF2B5EF4-FFF2-40B4-BE49-F238E27FC236}">
                <a16:creationId xmlns:a16="http://schemas.microsoft.com/office/drawing/2014/main" id="{152CD67D-23C6-3681-0BF3-10B4F81EC677}"/>
              </a:ext>
            </a:extLst>
          </p:cNvPr>
          <p:cNvSpPr txBox="1">
            <a:spLocks/>
          </p:cNvSpPr>
          <p:nvPr/>
        </p:nvSpPr>
        <p:spPr>
          <a:xfrm>
            <a:off x="0" y="1357214"/>
            <a:ext cx="18288000" cy="821075"/>
          </a:xfrm>
          <a:prstGeom prst="rect">
            <a:avLst/>
          </a:prstGeom>
        </p:spPr>
        <p:txBody>
          <a:bodyPr vert="horz" lIns="91440" tIns="45720" rIns="91440" bIns="45720" rtlCol="0" anchor="ctr">
            <a:no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eaLnBrk="1" fontAlgn="auto" latinLnBrk="0" hangingPunct="0">
              <a:lnSpc>
                <a:spcPct val="100000"/>
              </a:lnSpc>
              <a:spcBef>
                <a:spcPts val="0"/>
              </a:spcBef>
              <a:spcAft>
                <a:spcPts val="0"/>
              </a:spcAft>
              <a:buClrTx/>
              <a:buSzTx/>
              <a:buFontTx/>
              <a:buNone/>
              <a:tabLst/>
              <a:defRPr kumimoji="0" sz="1800" b="0" i="0" u="none" strike="noStrike" kern="1200"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371475">
              <a:defRPr sz="5760" spc="-172">
                <a:gradFill flip="none" rotWithShape="1">
                  <a:gsLst>
                    <a:gs pos="0">
                      <a:schemeClr val="accent1">
                        <a:lumOff val="13575"/>
                      </a:schemeClr>
                    </a:gs>
                    <a:gs pos="100000">
                      <a:schemeClr val="accent1">
                        <a:lumOff val="13575"/>
                      </a:schemeClr>
                    </a:gs>
                  </a:gsLst>
                  <a:lin ang="3960000" scaled="0"/>
                </a:gradFill>
              </a:defRPr>
            </a:pPr>
            <a:r>
              <a:rPr lang="en-GB" sz="6000" b="1" dirty="0">
                <a:solidFill>
                  <a:srgbClr val="41B1FF"/>
                </a:solidFill>
                <a:latin typeface="Calibri" panose="020F0502020204030204" pitchFamily="34" charset="0"/>
                <a:cs typeface="Calibri" panose="020F0502020204030204" pitchFamily="34" charset="0"/>
              </a:rPr>
              <a:t>EMOTIONAL FREEDOM TECHNIQUES (EFT)</a:t>
            </a:r>
          </a:p>
        </p:txBody>
      </p:sp>
      <p:pic>
        <p:nvPicPr>
          <p:cNvPr id="4" name="Picture 3" descr="A close up of a person's eye&#10;&#10;Description automatically generated">
            <a:extLst>
              <a:ext uri="{FF2B5EF4-FFF2-40B4-BE49-F238E27FC236}">
                <a16:creationId xmlns:a16="http://schemas.microsoft.com/office/drawing/2014/main" id="{CE73E33E-77AC-5461-5CE3-C9CD75E08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3496" y="2552325"/>
            <a:ext cx="4776296" cy="3193454"/>
          </a:xfrm>
          <a:prstGeom prst="rect">
            <a:avLst/>
          </a:prstGeom>
        </p:spPr>
      </p:pic>
      <p:pic>
        <p:nvPicPr>
          <p:cNvPr id="5" name="Picture 4" descr="A person sitting on a bed&#10;&#10;Description automatically generated with low confidence">
            <a:extLst>
              <a:ext uri="{FF2B5EF4-FFF2-40B4-BE49-F238E27FC236}">
                <a16:creationId xmlns:a16="http://schemas.microsoft.com/office/drawing/2014/main" id="{1CACD734-5D10-B93B-99E6-CDF8C983B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672" y="5920190"/>
            <a:ext cx="4776296" cy="3221628"/>
          </a:xfrm>
          <a:prstGeom prst="rect">
            <a:avLst/>
          </a:prstGeom>
        </p:spPr>
      </p:pic>
      <p:pic>
        <p:nvPicPr>
          <p:cNvPr id="6" name="Picture 5" descr="A person with his hand on his face&#10;&#10;Description automatically generated with medium confidence">
            <a:extLst>
              <a:ext uri="{FF2B5EF4-FFF2-40B4-BE49-F238E27FC236}">
                <a16:creationId xmlns:a16="http://schemas.microsoft.com/office/drawing/2014/main" id="{082D0B35-DEA1-5804-553E-0721E0B95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236" y="2537410"/>
            <a:ext cx="4790180" cy="3193454"/>
          </a:xfrm>
          <a:prstGeom prst="rect">
            <a:avLst/>
          </a:prstGeom>
        </p:spPr>
      </p:pic>
      <p:pic>
        <p:nvPicPr>
          <p:cNvPr id="7" name="Picture 6" descr="A side view mirror showing a motorcycle&#10;&#10;Description automatically generated with low confidence">
            <a:extLst>
              <a:ext uri="{FF2B5EF4-FFF2-40B4-BE49-F238E27FC236}">
                <a16:creationId xmlns:a16="http://schemas.microsoft.com/office/drawing/2014/main" id="{18781E53-2E08-8281-45FF-D2F6540EA30A}"/>
              </a:ext>
            </a:extLst>
          </p:cNvPr>
          <p:cNvPicPr>
            <a:picLocks noChangeAspect="1"/>
          </p:cNvPicPr>
          <p:nvPr/>
        </p:nvPicPr>
        <p:blipFill rotWithShape="1">
          <a:blip r:embed="rId5">
            <a:extLst>
              <a:ext uri="{28A0092B-C50C-407E-A947-70E740481C1C}">
                <a14:useLocalDpi xmlns:a14="http://schemas.microsoft.com/office/drawing/2010/main" val="0"/>
              </a:ext>
            </a:extLst>
          </a:blip>
          <a:srcRect r="2642"/>
          <a:stretch/>
        </p:blipFill>
        <p:spPr>
          <a:xfrm>
            <a:off x="12827659" y="5917800"/>
            <a:ext cx="4762919" cy="3211769"/>
          </a:xfrm>
          <a:prstGeom prst="rect">
            <a:avLst/>
          </a:prstGeom>
        </p:spPr>
      </p:pic>
      <p:sp>
        <p:nvSpPr>
          <p:cNvPr id="8" name="Shape 180">
            <a:extLst>
              <a:ext uri="{FF2B5EF4-FFF2-40B4-BE49-F238E27FC236}">
                <a16:creationId xmlns:a16="http://schemas.microsoft.com/office/drawing/2014/main" id="{F91287C6-7A42-2ED3-5B9F-3F56D19E644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2" name="Picture 6">
            <a:extLst>
              <a:ext uri="{FF2B5EF4-FFF2-40B4-BE49-F238E27FC236}">
                <a16:creationId xmlns:a16="http://schemas.microsoft.com/office/drawing/2014/main" id="{BF9BBC67-8318-F4D7-B8A3-F823D097C243}"/>
              </a:ext>
            </a:extLst>
          </p:cNvPr>
          <p:cNvPicPr>
            <a:picLocks noChangeAspect="1"/>
          </p:cNvPicPr>
          <p:nvPr/>
        </p:nvPicPr>
        <p:blipFill>
          <a:blip r:embed="rId6"/>
          <a:srcRect/>
          <a:stretch>
            <a:fillRect/>
          </a:stretch>
        </p:blipFill>
        <p:spPr>
          <a:xfrm>
            <a:off x="16002001" y="9334501"/>
            <a:ext cx="2018552" cy="671168"/>
          </a:xfrm>
          <a:prstGeom prst="rect">
            <a:avLst/>
          </a:prstGeom>
        </p:spPr>
      </p:pic>
      <p:sp>
        <p:nvSpPr>
          <p:cNvPr id="14" name="Overcome Stress…">
            <a:extLst>
              <a:ext uri="{FF2B5EF4-FFF2-40B4-BE49-F238E27FC236}">
                <a16:creationId xmlns:a16="http://schemas.microsoft.com/office/drawing/2014/main" id="{4322D93F-EF6D-C1B4-DFD8-2B335425F93A}"/>
              </a:ext>
            </a:extLst>
          </p:cNvPr>
          <p:cNvSpPr txBox="1">
            <a:spLocks noGrp="1"/>
          </p:cNvSpPr>
          <p:nvPr/>
        </p:nvSpPr>
        <p:spPr>
          <a:xfrm>
            <a:off x="1013179" y="2860886"/>
            <a:ext cx="5838139" cy="6046983"/>
          </a:xfrm>
          <a:prstGeom prst="rect">
            <a:avLst/>
          </a:prstGeom>
        </p:spPr>
        <p:txBody>
          <a:bodyPr lIns="50800" tIns="50800" rIns="50800" bIns="50800" anchor="t">
            <a:noAutofit/>
          </a:bodyPr>
          <a:lstStyle>
            <a:lvl1pPr marL="558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a:lstStyle>
          <a:p>
            <a:pPr defTabSz="1682495">
              <a:spcBef>
                <a:spcPts val="1600"/>
              </a:spcBef>
              <a:buClr>
                <a:schemeClr val="tx1"/>
              </a:buClr>
              <a:buFont typeface="Arial" panose="020B0604020202020204" pitchFamily="34" charset="0"/>
              <a:buChar char="•"/>
              <a:defRPr sz="3312"/>
            </a:pPr>
            <a:r>
              <a:rPr sz="3600" dirty="0">
                <a:solidFill>
                  <a:schemeClr val="tx1"/>
                </a:solidFill>
                <a:latin typeface="Calibri"/>
                <a:ea typeface="Calibri"/>
                <a:cs typeface="Calibri"/>
              </a:rPr>
              <a:t>Overcome </a:t>
            </a:r>
            <a:r>
              <a:rPr lang="en-US" sz="3600" dirty="0">
                <a:solidFill>
                  <a:schemeClr val="tx1"/>
                </a:solidFill>
                <a:latin typeface="Calibri"/>
                <a:ea typeface="Calibri"/>
                <a:cs typeface="Calibri"/>
              </a:rPr>
              <a:t>s</a:t>
            </a:r>
            <a:r>
              <a:rPr sz="3600" dirty="0">
                <a:solidFill>
                  <a:schemeClr val="tx1"/>
                </a:solidFill>
                <a:latin typeface="Calibri"/>
                <a:ea typeface="Calibri"/>
                <a:cs typeface="Calibri"/>
              </a:rPr>
              <a:t>tress</a:t>
            </a:r>
            <a:endParaRPr lang="en-US" sz="3600" dirty="0">
              <a:solidFill>
                <a:schemeClr val="tx1"/>
              </a:solidFill>
              <a:latin typeface="Calibri"/>
              <a:ea typeface="Calibri"/>
              <a:cs typeface="Calibri"/>
            </a:endParaRPr>
          </a:p>
          <a:p>
            <a:pPr defTabSz="1682495">
              <a:spcBef>
                <a:spcPts val="1600"/>
              </a:spcBef>
              <a:buClr>
                <a:schemeClr val="tx1"/>
              </a:buClr>
              <a:buFont typeface="Arial" panose="020B0604020202020204" pitchFamily="34" charset="0"/>
              <a:buChar char="•"/>
              <a:defRPr sz="3312"/>
            </a:pPr>
            <a:r>
              <a:rPr lang="en-US" sz="3600" dirty="0">
                <a:solidFill>
                  <a:schemeClr val="tx1"/>
                </a:solidFill>
                <a:latin typeface="Calibri"/>
                <a:ea typeface="Calibri"/>
                <a:cs typeface="Calibri"/>
              </a:rPr>
              <a:t>Lower physical</a:t>
            </a:r>
            <a:r>
              <a:rPr sz="3600" dirty="0">
                <a:solidFill>
                  <a:schemeClr val="tx1"/>
                </a:solidFill>
                <a:latin typeface="Calibri"/>
                <a:ea typeface="Calibri"/>
                <a:cs typeface="Calibri"/>
              </a:rPr>
              <a:t/>
            </a:r>
            <a:r>
              <a:rPr lang="en-US" sz="3600" dirty="0">
                <a:solidFill>
                  <a:schemeClr val="tx1"/>
                </a:solidFill>
                <a:latin typeface="Calibri"/>
                <a:ea typeface="Calibri"/>
                <a:cs typeface="Calibri"/>
              </a:rPr>
              <a:t>p</a:t>
            </a:r>
            <a:r>
              <a:rPr sz="3600" dirty="0">
                <a:solidFill>
                  <a:schemeClr val="tx1"/>
                </a:solidFill>
                <a:latin typeface="Calibri"/>
                <a:ea typeface="Calibri"/>
                <a:cs typeface="Calibri"/>
              </a:rPr>
              <a:t>ain</a:t>
            </a:r>
          </a:p>
          <a:p>
            <a:pPr defTabSz="1682495">
              <a:spcBef>
                <a:spcPts val="1600"/>
              </a:spcBef>
              <a:buClr>
                <a:schemeClr val="tx1"/>
              </a:buClr>
              <a:buFont typeface="Arial" panose="020B0604020202020204" pitchFamily="34" charset="0"/>
              <a:buChar char="•"/>
              <a:defRPr sz="3312"/>
            </a:pPr>
            <a:r>
              <a:rPr lang="en-US" sz="3600" dirty="0">
                <a:solidFill>
                  <a:schemeClr val="tx1"/>
                </a:solidFill>
                <a:latin typeface="Calibri"/>
                <a:ea typeface="Calibri"/>
                <a:cs typeface="Calibri"/>
              </a:rPr>
              <a:t>Heal</a:t>
            </a:r>
            <a:r>
              <a:rPr sz="3600" dirty="0">
                <a:solidFill>
                  <a:schemeClr val="tx1"/>
                </a:solidFill>
                <a:latin typeface="Calibri"/>
                <a:ea typeface="Calibri"/>
                <a:cs typeface="Calibri"/>
              </a:rPr>
              <a:t> the </a:t>
            </a:r>
            <a:r>
              <a:rPr lang="en-US" sz="3600" dirty="0">
                <a:solidFill>
                  <a:schemeClr val="tx1"/>
                </a:solidFill>
                <a:latin typeface="Calibri"/>
                <a:ea typeface="Calibri"/>
                <a:cs typeface="Calibri"/>
              </a:rPr>
              <a:t>p</a:t>
            </a:r>
            <a:r>
              <a:rPr sz="3600" dirty="0">
                <a:solidFill>
                  <a:schemeClr val="tx1"/>
                </a:solidFill>
                <a:latin typeface="Calibri"/>
                <a:ea typeface="Calibri"/>
                <a:cs typeface="Calibri"/>
              </a:rPr>
              <a:t>ast</a:t>
            </a:r>
          </a:p>
          <a:p>
            <a:pPr defTabSz="1682495">
              <a:spcBef>
                <a:spcPts val="1600"/>
              </a:spcBef>
              <a:buClr>
                <a:schemeClr val="tx1"/>
              </a:buClr>
              <a:buFont typeface="Arial" panose="020B0604020202020204" pitchFamily="34" charset="0"/>
              <a:buChar char="•"/>
              <a:defRPr sz="3312"/>
            </a:pPr>
            <a:r>
              <a:rPr sz="3600" dirty="0">
                <a:solidFill>
                  <a:schemeClr val="tx1"/>
                </a:solidFill>
                <a:latin typeface="Calibri"/>
                <a:ea typeface="Calibri"/>
                <a:cs typeface="Calibri"/>
              </a:rPr>
              <a:t>Defeat </a:t>
            </a:r>
            <a:r>
              <a:rPr lang="en-US" sz="3600" dirty="0">
                <a:solidFill>
                  <a:schemeClr val="tx1"/>
                </a:solidFill>
                <a:latin typeface="Calibri"/>
                <a:ea typeface="Calibri"/>
                <a:cs typeface="Calibri"/>
              </a:rPr>
              <a:t>p</a:t>
            </a:r>
            <a:r>
              <a:rPr sz="3600" dirty="0">
                <a:solidFill>
                  <a:schemeClr val="tx1"/>
                </a:solidFill>
                <a:latin typeface="Calibri"/>
                <a:ea typeface="Calibri"/>
                <a:cs typeface="Calibri"/>
              </a:rPr>
              <a:t>hobias</a:t>
            </a:r>
          </a:p>
          <a:p>
            <a:pPr defTabSz="1682495">
              <a:spcBef>
                <a:spcPts val="1600"/>
              </a:spcBef>
              <a:buClr>
                <a:schemeClr val="tx1"/>
              </a:buClr>
              <a:buFont typeface="Arial" panose="020B0604020202020204" pitchFamily="34" charset="0"/>
              <a:buChar char="•"/>
              <a:defRPr sz="3312"/>
            </a:pPr>
            <a:r>
              <a:rPr lang="en-US" sz="3600" dirty="0">
                <a:solidFill>
                  <a:schemeClr val="tx1"/>
                </a:solidFill>
                <a:latin typeface="Calibri"/>
                <a:ea typeface="Calibri"/>
                <a:cs typeface="Calibri"/>
              </a:rPr>
              <a:t>Freedom from t</a:t>
            </a:r>
            <a:r>
              <a:rPr sz="3600" dirty="0">
                <a:solidFill>
                  <a:schemeClr val="tx1"/>
                </a:solidFill>
                <a:latin typeface="Calibri"/>
                <a:ea typeface="Calibri"/>
                <a:cs typeface="Calibri"/>
              </a:rPr>
              <a:t>rauma</a:t>
            </a:r>
            <a:endParaRPr lang="en-US" sz="3600" dirty="0">
              <a:solidFill>
                <a:schemeClr val="tx1"/>
              </a:solidFill>
              <a:latin typeface="Calibri"/>
              <a:ea typeface="Calibri"/>
              <a:cs typeface="Calibri"/>
            </a:endParaRPr>
          </a:p>
          <a:p>
            <a:pPr defTabSz="1682495">
              <a:spcBef>
                <a:spcPts val="1600"/>
              </a:spcBef>
              <a:buClr>
                <a:schemeClr val="tx1"/>
              </a:buClr>
              <a:buFont typeface="Arial" panose="020B0604020202020204" pitchFamily="34" charset="0"/>
              <a:buChar char="•"/>
              <a:defRPr sz="3312"/>
            </a:pPr>
            <a:r>
              <a:rPr lang="en-US" sz="3600" dirty="0">
                <a:solidFill>
                  <a:schemeClr val="tx1"/>
                </a:solidFill>
                <a:latin typeface="Calibri"/>
                <a:ea typeface="Calibri"/>
                <a:cs typeface="Calibri"/>
              </a:rPr>
              <a:t>Emotional regulation</a:t>
            </a:r>
          </a:p>
          <a:p>
            <a:pPr defTabSz="1682495">
              <a:spcBef>
                <a:spcPts val="1600"/>
              </a:spcBef>
              <a:buClr>
                <a:schemeClr val="tx1"/>
              </a:buClr>
              <a:buFont typeface="Arial" panose="020B0604020202020204" pitchFamily="34" charset="0"/>
              <a:buChar char="•"/>
              <a:defRPr sz="3312"/>
            </a:pPr>
            <a:r>
              <a:rPr sz="3600" dirty="0">
                <a:solidFill>
                  <a:schemeClr val="tx1"/>
                </a:solidFill>
                <a:latin typeface="Calibri"/>
                <a:ea typeface="Calibri"/>
                <a:cs typeface="Calibri"/>
              </a:rPr>
              <a:t>Stop </a:t>
            </a:r>
            <a:r>
              <a:rPr lang="en-US" sz="3600" dirty="0">
                <a:solidFill>
                  <a:schemeClr val="tx1"/>
                </a:solidFill>
                <a:latin typeface="Calibri"/>
                <a:ea typeface="Calibri"/>
                <a:cs typeface="Calibri"/>
              </a:rPr>
              <a:t>c</a:t>
            </a:r>
            <a:r>
              <a:rPr sz="3600" dirty="0">
                <a:solidFill>
                  <a:schemeClr val="tx1"/>
                </a:solidFill>
                <a:latin typeface="Calibri"/>
                <a:ea typeface="Calibri"/>
                <a:cs typeface="Calibri"/>
              </a:rPr>
              <a:t>ravings</a:t>
            </a:r>
          </a:p>
          <a:p>
            <a:pPr defTabSz="1682495">
              <a:spcBef>
                <a:spcPts val="1600"/>
              </a:spcBef>
              <a:buClr>
                <a:schemeClr val="tx1"/>
              </a:buClr>
              <a:buFont typeface="Arial" panose="020B0604020202020204" pitchFamily="34" charset="0"/>
              <a:buChar char="•"/>
              <a:defRPr sz="3312"/>
            </a:pPr>
            <a:r>
              <a:rPr lang="en-US" sz="3600" dirty="0">
                <a:solidFill>
                  <a:schemeClr val="tx1"/>
                </a:solidFill>
                <a:latin typeface="Calibri"/>
                <a:ea typeface="Calibri"/>
                <a:cs typeface="Calibri"/>
              </a:rPr>
              <a:t>Break through l</a:t>
            </a:r>
            <a:r>
              <a:rPr sz="3600" dirty="0">
                <a:solidFill>
                  <a:schemeClr val="tx1"/>
                </a:solidFill>
                <a:latin typeface="Calibri"/>
                <a:ea typeface="Calibri"/>
                <a:cs typeface="Calibri"/>
              </a:rPr>
              <a:t>imits</a:t>
            </a:r>
            <a:r>
              <a:rPr lang="en-US" sz="3600" dirty="0">
                <a:solidFill>
                  <a:schemeClr val="tx1"/>
                </a:solidFill>
                <a:latin typeface="Calibri"/>
                <a:ea typeface="Calibri"/>
                <a:cs typeface="Calibri"/>
              </a:rPr>
              <a:t/>
            </a:r>
            <a:endParaRPr sz="3600" dirty="0">
              <a:solidFill>
                <a:schemeClr val="tx1"/>
              </a:solidFill>
              <a:latin typeface="Calibri"/>
              <a:ea typeface="Calibri"/>
              <a:cs typeface="Calibri" panose="020F0502020204030204" pitchFamily="34" charset="0"/>
            </a:endParaRPr>
          </a:p>
        </p:txBody>
      </p:sp>
      <p:pic>
        <p:nvPicPr>
          <p:cNvPr id="17" name="Picture 16" descr="A blue circle with red text&#10;&#10;AI-generated content may be incorrect.">
            <a:extLst>
              <a:ext uri="{FF2B5EF4-FFF2-40B4-BE49-F238E27FC236}">
                <a16:creationId xmlns:a16="http://schemas.microsoft.com/office/drawing/2014/main" id="{CFC4A20C-85A9-DDED-3AFD-68A33DC716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33783" y="400478"/>
            <a:ext cx="1386770" cy="1189599"/>
          </a:xfrm>
          <a:prstGeom prst="rect">
            <a:avLst/>
          </a:prstGeom>
        </p:spPr>
      </p:pic>
      <p:sp>
        <p:nvSpPr>
          <p:cNvPr id="9" name="HELP YOURSELF &amp; OTHERS HEAL WITH EFT">
            <a:extLst>
              <a:ext uri="{FF2B5EF4-FFF2-40B4-BE49-F238E27FC236}">
                <a16:creationId xmlns:a16="http://schemas.microsoft.com/office/drawing/2014/main" id="{F6829CEA-710F-8450-5564-94E069C61D01}"/>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8"/>
              </a:rPr>
              <a:t>vitalitylivingcollege.info</a:t>
            </a:r>
            <a:r>
              <a:rPr lang="en-GB" sz="1350" dirty="0">
                <a:latin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711DA5A7-EAE7-5BD0-D9D8-63BCBDD01D4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579556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5ED89-22E8-E313-0AEF-B4437991F5F2}"/>
              </a:ext>
            </a:extLst>
          </p:cNvPr>
          <p:cNvPicPr>
            <a:picLocks noChangeAspect="1"/>
          </p:cNvPicPr>
          <p:nvPr/>
        </p:nvPicPr>
        <p:blipFill>
          <a:blip r:embed="rId3"/>
          <a:srcRect r="1586" b="16834"/>
          <a:stretch/>
        </p:blipFill>
        <p:spPr>
          <a:xfrm>
            <a:off x="1" y="0"/>
            <a:ext cx="18288000" cy="102870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6F29B4AE-830B-5DB4-F99D-9DAEB254D408}"/>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28660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26939"/>
            <a:chOff x="0" y="0"/>
            <a:chExt cx="10997886" cy="978395"/>
          </a:xfrm>
        </p:grpSpPr>
        <p:sp>
          <p:nvSpPr>
            <p:cNvPr id="3" name="Freeform 3"/>
            <p:cNvSpPr/>
            <p:nvPr/>
          </p:nvSpPr>
          <p:spPr>
            <a:xfrm>
              <a:off x="0" y="0"/>
              <a:ext cx="10997886" cy="978395"/>
            </a:xfrm>
            <a:custGeom>
              <a:avLst/>
              <a:gdLst/>
              <a:ahLst/>
              <a:cxnLst/>
              <a:rect l="l" t="t" r="r" b="b"/>
              <a:pathLst>
                <a:path w="10997886" h="978395">
                  <a:moveTo>
                    <a:pt x="0" y="0"/>
                  </a:moveTo>
                  <a:lnTo>
                    <a:pt x="10997886" y="0"/>
                  </a:lnTo>
                  <a:lnTo>
                    <a:pt x="10997886" y="978395"/>
                  </a:lnTo>
                  <a:lnTo>
                    <a:pt x="0" y="9783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4" name="Freeform 4"/>
          <p:cNvSpPr/>
          <p:nvPr/>
        </p:nvSpPr>
        <p:spPr>
          <a:xfrm>
            <a:off x="9522624" y="2445518"/>
            <a:ext cx="5268042" cy="5999715"/>
          </a:xfrm>
          <a:custGeom>
            <a:avLst/>
            <a:gdLst/>
            <a:ahLst/>
            <a:cxnLst/>
            <a:rect l="l" t="t" r="r" b="b"/>
            <a:pathLst>
              <a:path w="3512028" h="3999810">
                <a:moveTo>
                  <a:pt x="0" y="0"/>
                </a:moveTo>
                <a:lnTo>
                  <a:pt x="3512028" y="0"/>
                </a:lnTo>
                <a:lnTo>
                  <a:pt x="3512028" y="3999810"/>
                </a:lnTo>
                <a:lnTo>
                  <a:pt x="0" y="3999810"/>
                </a:lnTo>
                <a:lnTo>
                  <a:pt x="0" y="0"/>
                </a:lnTo>
                <a:close/>
              </a:path>
            </a:pathLst>
          </a:custGeom>
          <a:blipFill>
            <a:blip r:embed="rId3"/>
            <a:stretch>
              <a:fillRect/>
            </a:stretch>
          </a:blipFill>
          <a:ln w="57150" cap="sq">
            <a:solidFill>
              <a:srgbClr val="42B0FF"/>
            </a:solidFill>
            <a:prstDash val="solid"/>
            <a:miter/>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5" name="TextBox 5"/>
          <p:cNvSpPr txBox="1"/>
          <p:nvPr/>
        </p:nvSpPr>
        <p:spPr>
          <a:xfrm>
            <a:off x="0" y="425719"/>
            <a:ext cx="18288000" cy="775501"/>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6416"/>
              </a:lnSpc>
            </a:pPr>
            <a:r>
              <a:rPr lang="en-US" sz="4583" b="1" dirty="0">
                <a:solidFill>
                  <a:srgbClr val="FFFFFF"/>
                </a:solidFill>
                <a:latin typeface="Calibri" panose="020F0502020204030204" pitchFamily="34" charset="0"/>
                <a:ea typeface="Myriad Pro 2"/>
                <a:cs typeface="Calibri" panose="020F0502020204030204" pitchFamily="34" charset="0"/>
                <a:sym typeface="Myriad Pro 2"/>
              </a:rPr>
              <a:t>FAST AND LONG-LASTING DROP IN PTSD* (POST TRAUMA STRESS)</a:t>
            </a:r>
          </a:p>
        </p:txBody>
      </p:sp>
      <p:sp>
        <p:nvSpPr>
          <p:cNvPr id="6" name="TextBox 6"/>
          <p:cNvSpPr txBox="1"/>
          <p:nvPr/>
        </p:nvSpPr>
        <p:spPr>
          <a:xfrm>
            <a:off x="5471592" y="9670085"/>
            <a:ext cx="9865096" cy="252762"/>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100"/>
              </a:lnSpc>
            </a:pPr>
            <a:r>
              <a:rPr lang="en-US" sz="1500" dirty="0">
                <a:solidFill>
                  <a:srgbClr val="42B0FF"/>
                </a:solidFill>
                <a:latin typeface="Calibri" panose="020F0502020204030204" pitchFamily="34" charset="0"/>
                <a:ea typeface="Myriad Pro 3"/>
                <a:cs typeface="Calibri" panose="020F0502020204030204" pitchFamily="34" charset="0"/>
                <a:sym typeface="Myriad Pro 3"/>
              </a:rPr>
              <a:t>https://</a:t>
            </a:r>
            <a:r>
              <a:rPr lang="en-US" sz="1500" dirty="0" err="1">
                <a:solidFill>
                  <a:srgbClr val="42B0FF"/>
                </a:solidFill>
                <a:latin typeface="Calibri" panose="020F0502020204030204" pitchFamily="34" charset="0"/>
                <a:ea typeface="Myriad Pro 3"/>
                <a:cs typeface="Calibri" panose="020F0502020204030204" pitchFamily="34" charset="0"/>
                <a:sym typeface="Myriad Pro 3"/>
              </a:rPr>
              <a:t>oce.ovid.com</a:t>
            </a:r>
            <a:r>
              <a:rPr lang="en-US" sz="1500" dirty="0">
                <a:solidFill>
                  <a:srgbClr val="42B0FF"/>
                </a:solidFill>
                <a:latin typeface="Calibri" panose="020F0502020204030204" pitchFamily="34" charset="0"/>
                <a:ea typeface="Myriad Pro 3"/>
                <a:cs typeface="Calibri" panose="020F0502020204030204" pitchFamily="34" charset="0"/>
                <a:sym typeface="Myriad Pro 3"/>
              </a:rPr>
              <a:t>/article/00005053-201302000-00014/HTML </a:t>
            </a:r>
          </a:p>
        </p:txBody>
      </p:sp>
      <p:sp>
        <p:nvSpPr>
          <p:cNvPr id="7" name="Freeform 7"/>
          <p:cNvSpPr/>
          <p:nvPr/>
        </p:nvSpPr>
        <p:spPr>
          <a:xfrm>
            <a:off x="3497334" y="2445518"/>
            <a:ext cx="5350272" cy="5999715"/>
          </a:xfrm>
          <a:custGeom>
            <a:avLst/>
            <a:gdLst/>
            <a:ahLst/>
            <a:cxnLst/>
            <a:rect l="l" t="t" r="r" b="b"/>
            <a:pathLst>
              <a:path w="3566848" h="3999810">
                <a:moveTo>
                  <a:pt x="0" y="0"/>
                </a:moveTo>
                <a:lnTo>
                  <a:pt x="3566848" y="0"/>
                </a:lnTo>
                <a:lnTo>
                  <a:pt x="3566848" y="3999810"/>
                </a:lnTo>
                <a:lnTo>
                  <a:pt x="0" y="3999810"/>
                </a:lnTo>
                <a:lnTo>
                  <a:pt x="0" y="0"/>
                </a:lnTo>
                <a:close/>
              </a:path>
            </a:pathLst>
          </a:custGeom>
          <a:blipFill>
            <a:blip r:embed="rId4"/>
            <a:stretch>
              <a:fillRect l="-862" t="-869"/>
            </a:stretch>
          </a:blipFill>
          <a:ln w="57150" cap="sq">
            <a:solidFill>
              <a:srgbClr val="42B0FF"/>
            </a:solidFill>
            <a:prstDash val="solid"/>
            <a:miter/>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8" name="Group 8"/>
          <p:cNvGrpSpPr/>
          <p:nvPr/>
        </p:nvGrpSpPr>
        <p:grpSpPr>
          <a:xfrm>
            <a:off x="0" y="0"/>
            <a:ext cx="18288000" cy="10287000"/>
            <a:chOff x="0" y="0"/>
            <a:chExt cx="24384000" cy="13716000"/>
          </a:xfrm>
        </p:grpSpPr>
        <p:sp>
          <p:nvSpPr>
            <p:cNvPr id="9" name="Freeform 9"/>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pic>
        <p:nvPicPr>
          <p:cNvPr id="10" name="Picture 6">
            <a:extLst>
              <a:ext uri="{FF2B5EF4-FFF2-40B4-BE49-F238E27FC236}">
                <a16:creationId xmlns:a16="http://schemas.microsoft.com/office/drawing/2014/main" id="{E7A31FC9-AFE4-E46D-DA7C-E50F9CF75AB0}"/>
              </a:ext>
            </a:extLst>
          </p:cNvPr>
          <p:cNvPicPr>
            <a:picLocks noChangeAspect="1"/>
          </p:cNvPicPr>
          <p:nvPr/>
        </p:nvPicPr>
        <p:blipFill>
          <a:blip r:embed="rId5"/>
          <a:srcRect/>
          <a:stretch>
            <a:fillRect/>
          </a:stretch>
        </p:blipFill>
        <p:spPr>
          <a:xfrm>
            <a:off x="16002001" y="9334501"/>
            <a:ext cx="2018552" cy="671168"/>
          </a:xfrm>
          <a:prstGeom prst="rect">
            <a:avLst/>
          </a:prstGeom>
        </p:spPr>
      </p:pic>
      <p:sp>
        <p:nvSpPr>
          <p:cNvPr id="11" name="HELP YOURSELF &amp; OTHERS HEAL WITH EFT">
            <a:extLst>
              <a:ext uri="{FF2B5EF4-FFF2-40B4-BE49-F238E27FC236}">
                <a16:creationId xmlns:a16="http://schemas.microsoft.com/office/drawing/2014/main" id="{950DFE55-4A00-FC1E-EF2E-C9D4D781C358}"/>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pic>
        <p:nvPicPr>
          <p:cNvPr id="12" name="Picture 11" descr="A blue circle with red text&#10;&#10;AI-generated content may be incorrect.">
            <a:extLst>
              <a:ext uri="{FF2B5EF4-FFF2-40B4-BE49-F238E27FC236}">
                <a16:creationId xmlns:a16="http://schemas.microsoft.com/office/drawing/2014/main" id="{D3DC7C1D-3A3E-E22A-2C5C-F569CA0EFB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33783" y="1850718"/>
            <a:ext cx="1386770" cy="118959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1" y="2738552"/>
            <a:ext cx="5310467" cy="2403297"/>
            <a:chOff x="0" y="0"/>
            <a:chExt cx="4720415" cy="2136264"/>
          </a:xfrm>
        </p:grpSpPr>
        <p:pic>
          <p:nvPicPr>
            <p:cNvPr id="3" name="Picture 3"/>
            <p:cNvPicPr>
              <a:picLocks noChangeAspect="1"/>
            </p:cNvPicPr>
            <p:nvPr/>
          </p:nvPicPr>
          <p:blipFill>
            <a:blip r:embed="rId2"/>
            <a:srcRect t="13483" b="13483"/>
            <a:stretch>
              <a:fillRect/>
            </a:stretch>
          </p:blipFill>
          <p:spPr>
            <a:xfrm>
              <a:off x="0" y="0"/>
              <a:ext cx="4720415" cy="2136264"/>
            </a:xfrm>
            <a:prstGeom prst="rect">
              <a:avLst/>
            </a:prstGeom>
          </p:spPr>
        </p:pic>
      </p:grpSp>
      <p:grpSp>
        <p:nvGrpSpPr>
          <p:cNvPr id="4" name="Group 4"/>
          <p:cNvGrpSpPr/>
          <p:nvPr/>
        </p:nvGrpSpPr>
        <p:grpSpPr>
          <a:xfrm>
            <a:off x="20426" y="11475"/>
            <a:ext cx="18288000" cy="1626940"/>
            <a:chOff x="0" y="0"/>
            <a:chExt cx="10997886" cy="978395"/>
          </a:xfrm>
        </p:grpSpPr>
        <p:sp>
          <p:nvSpPr>
            <p:cNvPr id="5" name="Freeform 5"/>
            <p:cNvSpPr/>
            <p:nvPr/>
          </p:nvSpPr>
          <p:spPr>
            <a:xfrm>
              <a:off x="0" y="0"/>
              <a:ext cx="10997886" cy="978395"/>
            </a:xfrm>
            <a:custGeom>
              <a:avLst/>
              <a:gdLst/>
              <a:ahLst/>
              <a:cxnLst/>
              <a:rect l="l" t="t" r="r" b="b"/>
              <a:pathLst>
                <a:path w="10997886" h="978395">
                  <a:moveTo>
                    <a:pt x="0" y="0"/>
                  </a:moveTo>
                  <a:lnTo>
                    <a:pt x="10997886" y="0"/>
                  </a:lnTo>
                  <a:lnTo>
                    <a:pt x="10997886" y="978395"/>
                  </a:lnTo>
                  <a:lnTo>
                    <a:pt x="0" y="9783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6" name="TextBox 6"/>
          <p:cNvSpPr txBox="1"/>
          <p:nvPr/>
        </p:nvSpPr>
        <p:spPr>
          <a:xfrm>
            <a:off x="20426" y="474447"/>
            <a:ext cx="18288000" cy="795026"/>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6626"/>
              </a:lnSpc>
            </a:pPr>
            <a:r>
              <a:rPr lang="en-US" sz="4733" b="1" dirty="0">
                <a:solidFill>
                  <a:srgbClr val="FFFFFF"/>
                </a:solidFill>
                <a:latin typeface="Calibri" panose="020F0502020204030204" pitchFamily="34" charset="0"/>
                <a:ea typeface="Myriad Pro 2"/>
                <a:cs typeface="Calibri" panose="020F0502020204030204" pitchFamily="34" charset="0"/>
                <a:sym typeface="Myriad Pro 2"/>
              </a:rPr>
              <a:t>REDUCTION IN PAIN AND IMPROVEMENT IN PERFORMANCE</a:t>
            </a:r>
          </a:p>
        </p:txBody>
      </p:sp>
      <p:grpSp>
        <p:nvGrpSpPr>
          <p:cNvPr id="7" name="Group 7"/>
          <p:cNvGrpSpPr/>
          <p:nvPr/>
        </p:nvGrpSpPr>
        <p:grpSpPr>
          <a:xfrm>
            <a:off x="1028701" y="5141849"/>
            <a:ext cx="5331683" cy="749079"/>
            <a:chOff x="0" y="0"/>
            <a:chExt cx="1913890" cy="268894"/>
          </a:xfrm>
        </p:grpSpPr>
        <p:sp>
          <p:nvSpPr>
            <p:cNvPr id="8" name="Freeform 8"/>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9" name="Group 9"/>
          <p:cNvGrpSpPr/>
          <p:nvPr/>
        </p:nvGrpSpPr>
        <p:grpSpPr>
          <a:xfrm>
            <a:off x="1028701" y="8509221"/>
            <a:ext cx="5331683" cy="749079"/>
            <a:chOff x="0" y="0"/>
            <a:chExt cx="1913890" cy="268894"/>
          </a:xfrm>
        </p:grpSpPr>
        <p:sp>
          <p:nvSpPr>
            <p:cNvPr id="10" name="Freeform 10"/>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11" name="Group 11"/>
          <p:cNvGrpSpPr/>
          <p:nvPr/>
        </p:nvGrpSpPr>
        <p:grpSpPr>
          <a:xfrm>
            <a:off x="6839230" y="5192828"/>
            <a:ext cx="4968836" cy="698102"/>
            <a:chOff x="0" y="0"/>
            <a:chExt cx="1913890" cy="268894"/>
          </a:xfrm>
        </p:grpSpPr>
        <p:sp>
          <p:nvSpPr>
            <p:cNvPr id="12" name="Freeform 12"/>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13" name="Group 13"/>
          <p:cNvGrpSpPr/>
          <p:nvPr/>
        </p:nvGrpSpPr>
        <p:grpSpPr>
          <a:xfrm>
            <a:off x="12310099" y="8560199"/>
            <a:ext cx="4968836" cy="698102"/>
            <a:chOff x="0" y="0"/>
            <a:chExt cx="1913890" cy="268894"/>
          </a:xfrm>
        </p:grpSpPr>
        <p:sp>
          <p:nvSpPr>
            <p:cNvPr id="14" name="Freeform 14"/>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15" name="Group 15"/>
          <p:cNvGrpSpPr/>
          <p:nvPr/>
        </p:nvGrpSpPr>
        <p:grpSpPr>
          <a:xfrm>
            <a:off x="6839230" y="8560199"/>
            <a:ext cx="4968836" cy="698102"/>
            <a:chOff x="0" y="0"/>
            <a:chExt cx="1913890" cy="268894"/>
          </a:xfrm>
        </p:grpSpPr>
        <p:sp>
          <p:nvSpPr>
            <p:cNvPr id="16" name="Freeform 16"/>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17" name="Group 17"/>
          <p:cNvGrpSpPr/>
          <p:nvPr/>
        </p:nvGrpSpPr>
        <p:grpSpPr>
          <a:xfrm>
            <a:off x="12310099" y="5192828"/>
            <a:ext cx="4968836" cy="698102"/>
            <a:chOff x="0" y="0"/>
            <a:chExt cx="1913890" cy="268894"/>
          </a:xfrm>
        </p:grpSpPr>
        <p:sp>
          <p:nvSpPr>
            <p:cNvPr id="18" name="Freeform 18"/>
            <p:cNvSpPr/>
            <p:nvPr/>
          </p:nvSpPr>
          <p:spPr>
            <a:xfrm>
              <a:off x="0" y="0"/>
              <a:ext cx="1913890" cy="268894"/>
            </a:xfrm>
            <a:custGeom>
              <a:avLst/>
              <a:gdLst/>
              <a:ahLst/>
              <a:cxnLst/>
              <a:rect l="l" t="t" r="r" b="b"/>
              <a:pathLst>
                <a:path w="1913890" h="268894">
                  <a:moveTo>
                    <a:pt x="0" y="0"/>
                  </a:moveTo>
                  <a:lnTo>
                    <a:pt x="1913890" y="0"/>
                  </a:lnTo>
                  <a:lnTo>
                    <a:pt x="1913890" y="268894"/>
                  </a:lnTo>
                  <a:lnTo>
                    <a:pt x="0" y="268894"/>
                  </a:lnTo>
                  <a:close/>
                </a:path>
              </a:pathLst>
            </a:custGeom>
            <a:solidFill>
              <a:srgbClr val="FFFF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19" name="TextBox 19"/>
          <p:cNvSpPr txBox="1"/>
          <p:nvPr/>
        </p:nvSpPr>
        <p:spPr>
          <a:xfrm>
            <a:off x="1578994" y="5350729"/>
            <a:ext cx="4231097"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77"/>
              </a:lnSpc>
            </a:pPr>
            <a:r>
              <a:rPr lang="en-US" sz="2070" dirty="0">
                <a:solidFill>
                  <a:srgbClr val="3E3E3E"/>
                </a:solidFill>
                <a:latin typeface="Calibri" panose="020F0502020204030204" pitchFamily="34" charset="0"/>
                <a:ea typeface="Myriad Pro 3"/>
                <a:cs typeface="Calibri" panose="020F0502020204030204" pitchFamily="34" charset="0"/>
                <a:sym typeface="Myriad Pro 3"/>
              </a:rPr>
              <a:t>Reduction in test anxiety </a:t>
            </a:r>
          </a:p>
        </p:txBody>
      </p:sp>
      <p:sp>
        <p:nvSpPr>
          <p:cNvPr id="20" name="TextBox 20"/>
          <p:cNvSpPr txBox="1"/>
          <p:nvPr/>
        </p:nvSpPr>
        <p:spPr>
          <a:xfrm>
            <a:off x="1568386" y="8718100"/>
            <a:ext cx="4231097"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77"/>
              </a:lnSpc>
            </a:pPr>
            <a:r>
              <a:rPr lang="en-US" sz="2070" dirty="0">
                <a:solidFill>
                  <a:srgbClr val="3E3E3E"/>
                </a:solidFill>
                <a:latin typeface="Calibri" panose="020F0502020204030204" pitchFamily="34" charset="0"/>
                <a:ea typeface="Myriad Pro 3"/>
                <a:cs typeface="Calibri" panose="020F0502020204030204" pitchFamily="34" charset="0"/>
                <a:sym typeface="Myriad Pro 3"/>
              </a:rPr>
              <a:t>Depression reduces by 73%  </a:t>
            </a:r>
          </a:p>
        </p:txBody>
      </p:sp>
      <p:sp>
        <p:nvSpPr>
          <p:cNvPr id="21" name="TextBox 21"/>
          <p:cNvSpPr txBox="1"/>
          <p:nvPr/>
        </p:nvSpPr>
        <p:spPr>
          <a:xfrm>
            <a:off x="7095651" y="5336303"/>
            <a:ext cx="4455993"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77"/>
              </a:lnSpc>
            </a:pPr>
            <a:r>
              <a:rPr lang="en-US" sz="2070" dirty="0">
                <a:solidFill>
                  <a:srgbClr val="3E3E3E"/>
                </a:solidFill>
                <a:latin typeface="Calibri" panose="020F0502020204030204" pitchFamily="34" charset="0"/>
                <a:ea typeface="Myriad Pro 3"/>
                <a:cs typeface="Calibri" panose="020F0502020204030204" pitchFamily="34" charset="0"/>
                <a:sym typeface="Myriad Pro 3"/>
              </a:rPr>
              <a:t>Athletic performance improves by 26%</a:t>
            </a:r>
          </a:p>
        </p:txBody>
      </p:sp>
      <p:sp>
        <p:nvSpPr>
          <p:cNvPr id="22" name="TextBox 22"/>
          <p:cNvSpPr txBox="1"/>
          <p:nvPr/>
        </p:nvSpPr>
        <p:spPr>
          <a:xfrm>
            <a:off x="12566519" y="5372856"/>
            <a:ext cx="4455993"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77"/>
              </a:lnSpc>
            </a:pPr>
            <a:r>
              <a:rPr lang="en-US" sz="2070" dirty="0">
                <a:solidFill>
                  <a:srgbClr val="3E3E3E"/>
                </a:solidFill>
                <a:latin typeface="Calibri" panose="020F0502020204030204" pitchFamily="34" charset="0"/>
                <a:ea typeface="Myriad Pro 3"/>
                <a:cs typeface="Calibri" panose="020F0502020204030204" pitchFamily="34" charset="0"/>
                <a:sym typeface="Myriad Pro 3"/>
              </a:rPr>
              <a:t>Decrease in pain, distress, and cravings</a:t>
            </a:r>
          </a:p>
        </p:txBody>
      </p:sp>
      <p:sp>
        <p:nvSpPr>
          <p:cNvPr id="23" name="TextBox 23"/>
          <p:cNvSpPr txBox="1"/>
          <p:nvPr/>
        </p:nvSpPr>
        <p:spPr>
          <a:xfrm>
            <a:off x="6728018" y="8718100"/>
            <a:ext cx="5214447"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85"/>
              </a:lnSpc>
            </a:pPr>
            <a:r>
              <a:rPr lang="en-US" sz="2076" dirty="0">
                <a:solidFill>
                  <a:srgbClr val="3E3E3E"/>
                </a:solidFill>
                <a:latin typeface="Calibri" panose="020F0502020204030204" pitchFamily="34" charset="0"/>
                <a:ea typeface="Myriad Pro 3"/>
                <a:cs typeface="Calibri" panose="020F0502020204030204" pitchFamily="34" charset="0"/>
                <a:sym typeface="Myriad Pro 3"/>
              </a:rPr>
              <a:t>Less pain with fibromyalgia</a:t>
            </a:r>
          </a:p>
        </p:txBody>
      </p:sp>
      <p:sp>
        <p:nvSpPr>
          <p:cNvPr id="24" name="TextBox 24"/>
          <p:cNvSpPr txBox="1"/>
          <p:nvPr/>
        </p:nvSpPr>
        <p:spPr>
          <a:xfrm>
            <a:off x="12392840" y="8743008"/>
            <a:ext cx="4886094" cy="29495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277"/>
              </a:lnSpc>
            </a:pPr>
            <a:r>
              <a:rPr lang="en-US" sz="2070" dirty="0">
                <a:solidFill>
                  <a:srgbClr val="3E3E3E"/>
                </a:solidFill>
                <a:latin typeface="Calibri" panose="020F0502020204030204" pitchFamily="34" charset="0"/>
                <a:ea typeface="Myriad Pro 3"/>
                <a:cs typeface="Calibri" panose="020F0502020204030204" pitchFamily="34" charset="0"/>
                <a:sym typeface="Myriad Pro 3"/>
              </a:rPr>
              <a:t>Reduction of phobias and fears</a:t>
            </a:r>
          </a:p>
        </p:txBody>
      </p:sp>
      <p:grpSp>
        <p:nvGrpSpPr>
          <p:cNvPr id="25" name="Group 25"/>
          <p:cNvGrpSpPr/>
          <p:nvPr/>
        </p:nvGrpSpPr>
        <p:grpSpPr>
          <a:xfrm>
            <a:off x="6839230" y="2738552"/>
            <a:ext cx="4968836" cy="2403297"/>
            <a:chOff x="0" y="0"/>
            <a:chExt cx="4416743" cy="2136264"/>
          </a:xfrm>
        </p:grpSpPr>
        <p:pic>
          <p:nvPicPr>
            <p:cNvPr id="26" name="Picture 26"/>
            <p:cNvPicPr>
              <a:picLocks noChangeAspect="1"/>
            </p:cNvPicPr>
            <p:nvPr/>
          </p:nvPicPr>
          <p:blipFill>
            <a:blip r:embed="rId3"/>
            <a:srcRect b="27618"/>
            <a:stretch>
              <a:fillRect/>
            </a:stretch>
          </p:blipFill>
          <p:spPr>
            <a:xfrm>
              <a:off x="0" y="0"/>
              <a:ext cx="4416743" cy="2136264"/>
            </a:xfrm>
            <a:prstGeom prst="rect">
              <a:avLst/>
            </a:prstGeom>
          </p:spPr>
        </p:pic>
      </p:grpSp>
      <p:grpSp>
        <p:nvGrpSpPr>
          <p:cNvPr id="27" name="Group 27"/>
          <p:cNvGrpSpPr/>
          <p:nvPr/>
        </p:nvGrpSpPr>
        <p:grpSpPr>
          <a:xfrm>
            <a:off x="12310099" y="2738552"/>
            <a:ext cx="4866461" cy="2403297"/>
            <a:chOff x="0" y="0"/>
            <a:chExt cx="4325743" cy="2136264"/>
          </a:xfrm>
        </p:grpSpPr>
        <p:pic>
          <p:nvPicPr>
            <p:cNvPr id="28" name="Picture 28"/>
            <p:cNvPicPr>
              <a:picLocks noChangeAspect="1"/>
            </p:cNvPicPr>
            <p:nvPr/>
          </p:nvPicPr>
          <p:blipFill>
            <a:blip r:embed="rId4"/>
            <a:srcRect t="11513" b="11513"/>
            <a:stretch>
              <a:fillRect/>
            </a:stretch>
          </p:blipFill>
          <p:spPr>
            <a:xfrm>
              <a:off x="0" y="0"/>
              <a:ext cx="4325743" cy="2136264"/>
            </a:xfrm>
            <a:prstGeom prst="rect">
              <a:avLst/>
            </a:prstGeom>
          </p:spPr>
        </p:pic>
      </p:grpSp>
      <p:grpSp>
        <p:nvGrpSpPr>
          <p:cNvPr id="29" name="Group 29"/>
          <p:cNvGrpSpPr/>
          <p:nvPr/>
        </p:nvGrpSpPr>
        <p:grpSpPr>
          <a:xfrm>
            <a:off x="1049917" y="6105924"/>
            <a:ext cx="5310467" cy="2403297"/>
            <a:chOff x="0" y="0"/>
            <a:chExt cx="4720415" cy="2136264"/>
          </a:xfrm>
        </p:grpSpPr>
        <p:pic>
          <p:nvPicPr>
            <p:cNvPr id="30" name="Picture 30"/>
            <p:cNvPicPr>
              <a:picLocks noChangeAspect="1"/>
            </p:cNvPicPr>
            <p:nvPr/>
          </p:nvPicPr>
          <p:blipFill>
            <a:blip r:embed="rId5"/>
            <a:srcRect t="13605" b="13605"/>
            <a:stretch>
              <a:fillRect/>
            </a:stretch>
          </p:blipFill>
          <p:spPr>
            <a:xfrm>
              <a:off x="0" y="0"/>
              <a:ext cx="4720415" cy="2136264"/>
            </a:xfrm>
            <a:prstGeom prst="rect">
              <a:avLst/>
            </a:prstGeom>
          </p:spPr>
        </p:pic>
      </p:grpSp>
      <p:grpSp>
        <p:nvGrpSpPr>
          <p:cNvPr id="31" name="Group 31"/>
          <p:cNvGrpSpPr/>
          <p:nvPr/>
        </p:nvGrpSpPr>
        <p:grpSpPr>
          <a:xfrm>
            <a:off x="6839230" y="6156903"/>
            <a:ext cx="4968836" cy="2403297"/>
            <a:chOff x="0" y="0"/>
            <a:chExt cx="4416743" cy="2136264"/>
          </a:xfrm>
        </p:grpSpPr>
        <p:pic>
          <p:nvPicPr>
            <p:cNvPr id="32" name="Picture 32"/>
            <p:cNvPicPr>
              <a:picLocks noChangeAspect="1"/>
            </p:cNvPicPr>
            <p:nvPr/>
          </p:nvPicPr>
          <p:blipFill>
            <a:blip r:embed="rId6"/>
            <a:srcRect t="10577" b="10577"/>
            <a:stretch>
              <a:fillRect/>
            </a:stretch>
          </p:blipFill>
          <p:spPr>
            <a:xfrm>
              <a:off x="0" y="0"/>
              <a:ext cx="4416743" cy="2136264"/>
            </a:xfrm>
            <a:prstGeom prst="rect">
              <a:avLst/>
            </a:prstGeom>
          </p:spPr>
        </p:pic>
      </p:grpSp>
      <p:grpSp>
        <p:nvGrpSpPr>
          <p:cNvPr id="33" name="Group 33"/>
          <p:cNvGrpSpPr/>
          <p:nvPr/>
        </p:nvGrpSpPr>
        <p:grpSpPr>
          <a:xfrm>
            <a:off x="12332711" y="6156903"/>
            <a:ext cx="4946223" cy="2403297"/>
            <a:chOff x="0" y="0"/>
            <a:chExt cx="4396643" cy="2136264"/>
          </a:xfrm>
        </p:grpSpPr>
        <p:pic>
          <p:nvPicPr>
            <p:cNvPr id="34" name="Picture 34"/>
            <p:cNvPicPr>
              <a:picLocks noChangeAspect="1"/>
            </p:cNvPicPr>
            <p:nvPr/>
          </p:nvPicPr>
          <p:blipFill>
            <a:blip r:embed="rId7"/>
            <a:srcRect t="14723" b="14723"/>
            <a:stretch>
              <a:fillRect/>
            </a:stretch>
          </p:blipFill>
          <p:spPr>
            <a:xfrm>
              <a:off x="0" y="0"/>
              <a:ext cx="4396643" cy="2136264"/>
            </a:xfrm>
            <a:prstGeom prst="rect">
              <a:avLst/>
            </a:prstGeom>
          </p:spPr>
        </p:pic>
      </p:grpSp>
      <p:sp>
        <p:nvSpPr>
          <p:cNvPr id="35" name="TextBox 35"/>
          <p:cNvSpPr txBox="1"/>
          <p:nvPr/>
        </p:nvSpPr>
        <p:spPr>
          <a:xfrm>
            <a:off x="1486394" y="9663281"/>
            <a:ext cx="16229016" cy="286169"/>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519"/>
              </a:lnSpc>
            </a:pPr>
            <a:r>
              <a:rPr lang="en-US" sz="1400" dirty="0">
                <a:solidFill>
                  <a:srgbClr val="42B0FF"/>
                </a:solidFill>
                <a:latin typeface="Calibri" panose="020F0502020204030204" pitchFamily="34" charset="0"/>
                <a:ea typeface="Myriad Pro 3"/>
                <a:cs typeface="Calibri" panose="020F0502020204030204" pitchFamily="34" charset="0"/>
                <a:sym typeface="Myriad Pro 3"/>
              </a:rPr>
              <a:t>Church, D., Stapleton, P., Vasudevan, A., &amp; O'Keefe, T. (2022) Frontiers in psychology,</a:t>
            </a:r>
          </a:p>
        </p:txBody>
      </p:sp>
      <p:grpSp>
        <p:nvGrpSpPr>
          <p:cNvPr id="36" name="Group 36"/>
          <p:cNvGrpSpPr/>
          <p:nvPr/>
        </p:nvGrpSpPr>
        <p:grpSpPr>
          <a:xfrm>
            <a:off x="0" y="0"/>
            <a:ext cx="18288000" cy="10287000"/>
            <a:chOff x="0" y="0"/>
            <a:chExt cx="24384000" cy="13716000"/>
          </a:xfrm>
        </p:grpSpPr>
        <p:sp>
          <p:nvSpPr>
            <p:cNvPr id="37" name="Freeform 37"/>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pic>
        <p:nvPicPr>
          <p:cNvPr id="38" name="Picture 37" descr="A blue circle with red text&#10;&#10;AI-generated content may be incorrect.">
            <a:extLst>
              <a:ext uri="{FF2B5EF4-FFF2-40B4-BE49-F238E27FC236}">
                <a16:creationId xmlns:a16="http://schemas.microsoft.com/office/drawing/2014/main" id="{CC7636E4-1F08-4EE8-1A53-7E5C1AA2E1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65914" y="1770904"/>
            <a:ext cx="1386770" cy="1189599"/>
          </a:xfrm>
          <a:prstGeom prst="rect">
            <a:avLst/>
          </a:prstGeom>
        </p:spPr>
      </p:pic>
      <p:sp>
        <p:nvSpPr>
          <p:cNvPr id="39" name="HELP YOURSELF &amp; OTHERS HEAL WITH EFT">
            <a:extLst>
              <a:ext uri="{FF2B5EF4-FFF2-40B4-BE49-F238E27FC236}">
                <a16:creationId xmlns:a16="http://schemas.microsoft.com/office/drawing/2014/main" id="{500C4865-54E6-4647-527D-33B0FE5E0A6E}"/>
              </a:ext>
            </a:extLst>
          </p:cNvPr>
          <p:cNvSpPr txBox="1"/>
          <p:nvPr/>
        </p:nvSpPr>
        <p:spPr>
          <a:xfrm>
            <a:off x="500968" y="9670085"/>
            <a:ext cx="5712077"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3245"/>
            <a:chOff x="0" y="0"/>
            <a:chExt cx="6536954" cy="583795"/>
          </a:xfrm>
        </p:grpSpPr>
        <p:sp>
          <p:nvSpPr>
            <p:cNvPr id="3" name="Freeform 3"/>
            <p:cNvSpPr/>
            <p:nvPr/>
          </p:nvSpPr>
          <p:spPr>
            <a:xfrm>
              <a:off x="0" y="0"/>
              <a:ext cx="6536954" cy="583795"/>
            </a:xfrm>
            <a:custGeom>
              <a:avLst/>
              <a:gdLst/>
              <a:ahLst/>
              <a:cxnLst/>
              <a:rect l="l" t="t" r="r" b="b"/>
              <a:pathLst>
                <a:path w="6536954" h="583795">
                  <a:moveTo>
                    <a:pt x="0" y="0"/>
                  </a:moveTo>
                  <a:lnTo>
                    <a:pt x="6536954" y="0"/>
                  </a:lnTo>
                  <a:lnTo>
                    <a:pt x="6536954" y="583795"/>
                  </a:lnTo>
                  <a:lnTo>
                    <a:pt x="0" y="5837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4" name="TextBox 4"/>
          <p:cNvSpPr txBox="1"/>
          <p:nvPr/>
        </p:nvSpPr>
        <p:spPr>
          <a:xfrm>
            <a:off x="0" y="239510"/>
            <a:ext cx="18288000" cy="848454"/>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7046"/>
              </a:lnSpc>
            </a:pPr>
            <a:r>
              <a:rPr lang="en-US" sz="5033" b="1" dirty="0">
                <a:solidFill>
                  <a:srgbClr val="FFFFFF"/>
                </a:solidFill>
                <a:latin typeface="Calibri" panose="020F0502020204030204" pitchFamily="34" charset="0"/>
                <a:ea typeface="Myriad Pro 2"/>
                <a:cs typeface="Calibri" panose="020F0502020204030204" pitchFamily="34" charset="0"/>
                <a:sym typeface="Myriad Pro 2"/>
              </a:rPr>
              <a:t>MARKERS OF ILL-HEALTH LOWER AND HEALTH INCREASES</a:t>
            </a:r>
          </a:p>
        </p:txBody>
      </p:sp>
      <p:grpSp>
        <p:nvGrpSpPr>
          <p:cNvPr id="5" name="Group 5"/>
          <p:cNvGrpSpPr/>
          <p:nvPr/>
        </p:nvGrpSpPr>
        <p:grpSpPr>
          <a:xfrm rot="10800000">
            <a:off x="1105109" y="2259035"/>
            <a:ext cx="15555677" cy="6318620"/>
            <a:chOff x="0" y="-61641"/>
            <a:chExt cx="13827267" cy="5616551"/>
          </a:xfrm>
        </p:grpSpPr>
        <p:sp>
          <p:nvSpPr>
            <p:cNvPr id="6" name="Freeform 6"/>
            <p:cNvSpPr/>
            <p:nvPr/>
          </p:nvSpPr>
          <p:spPr>
            <a:xfrm rot="-5400000">
              <a:off x="7542270" y="3078483"/>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7" name="Freeform 7"/>
            <p:cNvSpPr/>
            <p:nvPr/>
          </p:nvSpPr>
          <p:spPr>
            <a:xfrm rot="-5400000">
              <a:off x="9715009" y="3078483"/>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8" name="Freeform 8"/>
            <p:cNvSpPr/>
            <p:nvPr/>
          </p:nvSpPr>
          <p:spPr>
            <a:xfrm rot="-5400000">
              <a:off x="11915594" y="3078483"/>
              <a:ext cx="1792455" cy="2030891"/>
            </a:xfrm>
            <a:custGeom>
              <a:avLst/>
              <a:gdLst/>
              <a:ahLst/>
              <a:cxnLst/>
              <a:rect l="l" t="t" r="r" b="b"/>
              <a:pathLst>
                <a:path w="1792455" h="2030891">
                  <a:moveTo>
                    <a:pt x="0" y="0"/>
                  </a:moveTo>
                  <a:lnTo>
                    <a:pt x="1792454" y="0"/>
                  </a:lnTo>
                  <a:lnTo>
                    <a:pt x="1792454"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9" name="Freeform 9"/>
            <p:cNvSpPr/>
            <p:nvPr/>
          </p:nvSpPr>
          <p:spPr>
            <a:xfrm rot="5400000">
              <a:off x="9205627" y="-180859"/>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4">
                <a:extLst>
                  <a:ext uri="{96DAC541-7B7A-43D3-8B79-37D633B846F1}">
                    <asvg:svgBlip xmlns:asvg="http://schemas.microsoft.com/office/drawing/2016/SVG/main" r:embed="rId5"/>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0" name="Freeform 10"/>
            <p:cNvSpPr/>
            <p:nvPr/>
          </p:nvSpPr>
          <p:spPr>
            <a:xfrm rot="-5400000">
              <a:off x="5821701" y="-119218"/>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1" name="Freeform 11"/>
            <p:cNvSpPr/>
            <p:nvPr/>
          </p:nvSpPr>
          <p:spPr>
            <a:xfrm rot="5400000">
              <a:off x="2521158" y="-119219"/>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4">
                <a:extLst>
                  <a:ext uri="{96DAC541-7B7A-43D3-8B79-37D633B846F1}">
                    <asvg:svgBlip xmlns:asvg="http://schemas.microsoft.com/office/drawing/2016/SVG/main" r:embed="rId5"/>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2" name="TextBox 12"/>
            <p:cNvSpPr txBox="1"/>
            <p:nvPr/>
          </p:nvSpPr>
          <p:spPr>
            <a:xfrm rot="10800000">
              <a:off x="6465308" y="460510"/>
              <a:ext cx="47739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8%</a:t>
              </a:r>
            </a:p>
          </p:txBody>
        </p:sp>
        <p:sp>
          <p:nvSpPr>
            <p:cNvPr id="13" name="TextBox 13"/>
            <p:cNvSpPr txBox="1"/>
            <p:nvPr/>
          </p:nvSpPr>
          <p:spPr>
            <a:xfrm rot="10800000">
              <a:off x="12474856" y="37383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57%</a:t>
              </a:r>
            </a:p>
          </p:txBody>
        </p:sp>
        <p:sp>
          <p:nvSpPr>
            <p:cNvPr id="14" name="TextBox 14"/>
            <p:cNvSpPr txBox="1"/>
            <p:nvPr/>
          </p:nvSpPr>
          <p:spPr>
            <a:xfrm rot="10800000">
              <a:off x="10294131" y="37383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40%</a:t>
              </a:r>
            </a:p>
          </p:txBody>
        </p:sp>
        <p:sp>
          <p:nvSpPr>
            <p:cNvPr id="15" name="TextBox 15"/>
            <p:cNvSpPr txBox="1"/>
            <p:nvPr/>
          </p:nvSpPr>
          <p:spPr>
            <a:xfrm rot="10800000">
              <a:off x="8096031" y="37383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35%</a:t>
              </a:r>
            </a:p>
          </p:txBody>
        </p:sp>
        <p:sp>
          <p:nvSpPr>
            <p:cNvPr id="16" name="TextBox 16"/>
            <p:cNvSpPr txBox="1"/>
            <p:nvPr/>
          </p:nvSpPr>
          <p:spPr>
            <a:xfrm rot="10800000">
              <a:off x="9690158" y="846153"/>
              <a:ext cx="846673"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113%</a:t>
              </a:r>
            </a:p>
          </p:txBody>
        </p:sp>
        <p:sp>
          <p:nvSpPr>
            <p:cNvPr id="17" name="TextBox 17"/>
            <p:cNvSpPr txBox="1"/>
            <p:nvPr/>
          </p:nvSpPr>
          <p:spPr>
            <a:xfrm rot="10800000">
              <a:off x="3095598" y="907795"/>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31%</a:t>
              </a:r>
            </a:p>
          </p:txBody>
        </p:sp>
        <p:sp>
          <p:nvSpPr>
            <p:cNvPr id="18" name="TextBox 18"/>
            <p:cNvSpPr txBox="1"/>
            <p:nvPr/>
          </p:nvSpPr>
          <p:spPr>
            <a:xfrm rot="10800000">
              <a:off x="4854758" y="5129366"/>
              <a:ext cx="1404031"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CORTISOL</a:t>
              </a:r>
            </a:p>
          </p:txBody>
        </p:sp>
        <p:sp>
          <p:nvSpPr>
            <p:cNvPr id="19" name="TextBox 19"/>
            <p:cNvSpPr txBox="1"/>
            <p:nvPr/>
          </p:nvSpPr>
          <p:spPr>
            <a:xfrm rot="10800000">
              <a:off x="8835377" y="1944242"/>
              <a:ext cx="2399372"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IMMUNE SYSTEM</a:t>
              </a:r>
            </a:p>
          </p:txBody>
        </p:sp>
        <p:sp>
          <p:nvSpPr>
            <p:cNvPr id="20" name="TextBox 20"/>
            <p:cNvSpPr txBox="1"/>
            <p:nvPr/>
          </p:nvSpPr>
          <p:spPr>
            <a:xfrm rot="10800000">
              <a:off x="2648807" y="2015193"/>
              <a:ext cx="1581881"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HAPPINESS</a:t>
              </a:r>
            </a:p>
          </p:txBody>
        </p:sp>
        <p:sp>
          <p:nvSpPr>
            <p:cNvPr id="21" name="Freeform 21"/>
            <p:cNvSpPr/>
            <p:nvPr/>
          </p:nvSpPr>
          <p:spPr>
            <a:xfrm rot="-5400000">
              <a:off x="293160" y="3078483"/>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22" name="Freeform 22"/>
            <p:cNvSpPr/>
            <p:nvPr/>
          </p:nvSpPr>
          <p:spPr>
            <a:xfrm rot="-5400000">
              <a:off x="2465899" y="3078483"/>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23" name="Freeform 23"/>
            <p:cNvSpPr/>
            <p:nvPr/>
          </p:nvSpPr>
          <p:spPr>
            <a:xfrm rot="-5400000">
              <a:off x="4666483" y="3078483"/>
              <a:ext cx="1792455" cy="2030891"/>
            </a:xfrm>
            <a:custGeom>
              <a:avLst/>
              <a:gdLst/>
              <a:ahLst/>
              <a:cxnLst/>
              <a:rect l="l" t="t" r="r" b="b"/>
              <a:pathLst>
                <a:path w="1792455" h="2030891">
                  <a:moveTo>
                    <a:pt x="0" y="0"/>
                  </a:moveTo>
                  <a:lnTo>
                    <a:pt x="1792455" y="0"/>
                  </a:lnTo>
                  <a:lnTo>
                    <a:pt x="1792455" y="2030891"/>
                  </a:lnTo>
                  <a:lnTo>
                    <a:pt x="0" y="2030891"/>
                  </a:lnTo>
                  <a:lnTo>
                    <a:pt x="0" y="0"/>
                  </a:lnTo>
                  <a:close/>
                </a:path>
              </a:pathLst>
            </a:custGeom>
            <a:blipFill>
              <a:blip r:embed="rId2">
                <a:extLst>
                  <a:ext uri="{96DAC541-7B7A-43D3-8B79-37D633B846F1}">
                    <asvg:svgBlip xmlns:asvg="http://schemas.microsoft.com/office/drawing/2016/SVG/main" r:embed="rId3"/>
                  </a:ext>
                </a:extLst>
              </a:blip>
              <a:stretch>
                <a:fillRect l="-4872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24" name="TextBox 24"/>
            <p:cNvSpPr txBox="1"/>
            <p:nvPr/>
          </p:nvSpPr>
          <p:spPr>
            <a:xfrm rot="10800000">
              <a:off x="5225746" y="36742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37%</a:t>
              </a:r>
            </a:p>
          </p:txBody>
        </p:sp>
        <p:sp>
          <p:nvSpPr>
            <p:cNvPr id="25" name="TextBox 25"/>
            <p:cNvSpPr txBox="1"/>
            <p:nvPr/>
          </p:nvSpPr>
          <p:spPr>
            <a:xfrm rot="10800000">
              <a:off x="3045021" y="36742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32%</a:t>
              </a:r>
            </a:p>
          </p:txBody>
        </p:sp>
        <p:sp>
          <p:nvSpPr>
            <p:cNvPr id="26" name="TextBox 26"/>
            <p:cNvSpPr txBox="1"/>
            <p:nvPr/>
          </p:nvSpPr>
          <p:spPr>
            <a:xfrm rot="10800000">
              <a:off x="846921" y="3674237"/>
              <a:ext cx="662056" cy="44131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125"/>
                </a:lnSpc>
              </a:pPr>
              <a:r>
                <a:rPr lang="en-US" sz="2946" dirty="0">
                  <a:solidFill>
                    <a:srgbClr val="FFFFFF"/>
                  </a:solidFill>
                  <a:latin typeface="Calibri" panose="020F0502020204030204" pitchFamily="34" charset="0"/>
                  <a:ea typeface="Myriad Pro 2"/>
                  <a:cs typeface="Calibri" panose="020F0502020204030204" pitchFamily="34" charset="0"/>
                  <a:sym typeface="Myriad Pro 2"/>
                </a:rPr>
                <a:t>74%</a:t>
              </a:r>
            </a:p>
          </p:txBody>
        </p:sp>
        <p:sp>
          <p:nvSpPr>
            <p:cNvPr id="27" name="TextBox 27"/>
            <p:cNvSpPr txBox="1"/>
            <p:nvPr/>
          </p:nvSpPr>
          <p:spPr>
            <a:xfrm rot="10800000">
              <a:off x="12462578" y="5129366"/>
              <a:ext cx="686615"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PAIN</a:t>
              </a:r>
            </a:p>
          </p:txBody>
        </p:sp>
        <p:sp>
          <p:nvSpPr>
            <p:cNvPr id="28" name="TextBox 28"/>
            <p:cNvSpPr txBox="1"/>
            <p:nvPr/>
          </p:nvSpPr>
          <p:spPr>
            <a:xfrm rot="10800000">
              <a:off x="10016562" y="5129366"/>
              <a:ext cx="1217195"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ANXIETY</a:t>
              </a:r>
            </a:p>
          </p:txBody>
        </p:sp>
        <p:sp>
          <p:nvSpPr>
            <p:cNvPr id="29" name="TextBox 29"/>
            <p:cNvSpPr txBox="1"/>
            <p:nvPr/>
          </p:nvSpPr>
          <p:spPr>
            <a:xfrm rot="10800000">
              <a:off x="7539005" y="5129366"/>
              <a:ext cx="1776111"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DEPRESSION</a:t>
              </a:r>
            </a:p>
          </p:txBody>
        </p:sp>
        <p:sp>
          <p:nvSpPr>
            <p:cNvPr id="30" name="TextBox 30"/>
            <p:cNvSpPr txBox="1"/>
            <p:nvPr/>
          </p:nvSpPr>
          <p:spPr>
            <a:xfrm rot="10800000">
              <a:off x="5162145" y="1987491"/>
              <a:ext cx="3038884" cy="427695"/>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BLOOD PRESSURE</a:t>
              </a:r>
            </a:p>
          </p:txBody>
        </p:sp>
        <p:sp>
          <p:nvSpPr>
            <p:cNvPr id="31" name="TextBox 31"/>
            <p:cNvSpPr txBox="1"/>
            <p:nvPr/>
          </p:nvSpPr>
          <p:spPr>
            <a:xfrm rot="10800000">
              <a:off x="3000473" y="5129366"/>
              <a:ext cx="735172"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PTSD</a:t>
              </a:r>
            </a:p>
          </p:txBody>
        </p:sp>
        <p:sp>
          <p:nvSpPr>
            <p:cNvPr id="32" name="TextBox 32"/>
            <p:cNvSpPr txBox="1"/>
            <p:nvPr/>
          </p:nvSpPr>
          <p:spPr>
            <a:xfrm rot="10800000">
              <a:off x="0" y="5129366"/>
              <a:ext cx="2355898" cy="425544"/>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87"/>
                </a:lnSpc>
              </a:pPr>
              <a:r>
                <a:rPr lang="en-US" sz="2849" dirty="0">
                  <a:solidFill>
                    <a:srgbClr val="3E3E3E"/>
                  </a:solidFill>
                  <a:latin typeface="Calibri" panose="020F0502020204030204" pitchFamily="34" charset="0"/>
                  <a:ea typeface="Myriad Pro 5"/>
                  <a:cs typeface="Calibri" panose="020F0502020204030204" pitchFamily="34" charset="0"/>
                  <a:sym typeface="Myriad Pro 5"/>
                </a:rPr>
                <a:t>FOOD CRAVINGS</a:t>
              </a:r>
            </a:p>
          </p:txBody>
        </p:sp>
      </p:grpSp>
      <p:sp>
        <p:nvSpPr>
          <p:cNvPr id="33" name="TextBox 33"/>
          <p:cNvSpPr txBox="1"/>
          <p:nvPr/>
        </p:nvSpPr>
        <p:spPr>
          <a:xfrm>
            <a:off x="3297893" y="9668609"/>
            <a:ext cx="15520926" cy="286169"/>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519"/>
              </a:lnSpc>
            </a:pPr>
            <a:r>
              <a:rPr lang="en-US" sz="1350" dirty="0">
                <a:solidFill>
                  <a:srgbClr val="42B0FF"/>
                </a:solidFill>
                <a:latin typeface="Calibri" panose="020F0502020204030204" pitchFamily="34" charset="0"/>
                <a:ea typeface="Myriad Pro 3"/>
                <a:cs typeface="Calibri" panose="020F0502020204030204" pitchFamily="34" charset="0"/>
                <a:sym typeface="Myriad Pro 3"/>
              </a:rPr>
              <a:t>Bach, D., Groesbeck, G., Stapleton, P., Sims, R., </a:t>
            </a:r>
            <a:r>
              <a:rPr lang="en-US" sz="1350" dirty="0" err="1">
                <a:solidFill>
                  <a:srgbClr val="42B0FF"/>
                </a:solidFill>
                <a:latin typeface="Calibri" panose="020F0502020204030204" pitchFamily="34" charset="0"/>
                <a:ea typeface="Myriad Pro 3"/>
                <a:cs typeface="Calibri" panose="020F0502020204030204" pitchFamily="34" charset="0"/>
                <a:sym typeface="Myriad Pro 3"/>
              </a:rPr>
              <a:t>Blickheuser</a:t>
            </a:r>
            <a:r>
              <a:rPr lang="en-US" sz="1350" dirty="0">
                <a:solidFill>
                  <a:srgbClr val="42B0FF"/>
                </a:solidFill>
                <a:latin typeface="Calibri" panose="020F0502020204030204" pitchFamily="34" charset="0"/>
                <a:ea typeface="Myriad Pro 3"/>
                <a:cs typeface="Calibri" panose="020F0502020204030204" pitchFamily="34" charset="0"/>
                <a:sym typeface="Myriad Pro 3"/>
              </a:rPr>
              <a:t>, K., &amp; Church, D. (2019) Journal of evidence-based integrative medicine</a:t>
            </a:r>
          </a:p>
        </p:txBody>
      </p:sp>
      <p:grpSp>
        <p:nvGrpSpPr>
          <p:cNvPr id="34" name="Group 34"/>
          <p:cNvGrpSpPr/>
          <p:nvPr/>
        </p:nvGrpSpPr>
        <p:grpSpPr>
          <a:xfrm>
            <a:off x="0" y="0"/>
            <a:ext cx="18288000" cy="10287000"/>
            <a:chOff x="0" y="0"/>
            <a:chExt cx="24384000" cy="13716000"/>
          </a:xfrm>
        </p:grpSpPr>
        <p:sp>
          <p:nvSpPr>
            <p:cNvPr id="35" name="Freeform 35"/>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pic>
        <p:nvPicPr>
          <p:cNvPr id="36" name="Picture 6">
            <a:extLst>
              <a:ext uri="{FF2B5EF4-FFF2-40B4-BE49-F238E27FC236}">
                <a16:creationId xmlns:a16="http://schemas.microsoft.com/office/drawing/2014/main" id="{3F51732F-18DE-7820-629A-4683EF3C8934}"/>
              </a:ext>
            </a:extLst>
          </p:cNvPr>
          <p:cNvPicPr>
            <a:picLocks noChangeAspect="1"/>
          </p:cNvPicPr>
          <p:nvPr/>
        </p:nvPicPr>
        <p:blipFill>
          <a:blip r:embed="rId6"/>
          <a:srcRect/>
          <a:stretch>
            <a:fillRect/>
          </a:stretch>
        </p:blipFill>
        <p:spPr>
          <a:xfrm>
            <a:off x="16002001" y="9334501"/>
            <a:ext cx="2018552" cy="671168"/>
          </a:xfrm>
          <a:prstGeom prst="rect">
            <a:avLst/>
          </a:prstGeom>
        </p:spPr>
      </p:pic>
      <p:sp>
        <p:nvSpPr>
          <p:cNvPr id="37" name="HELP YOURSELF &amp; OTHERS HEAL WITH EFT">
            <a:extLst>
              <a:ext uri="{FF2B5EF4-FFF2-40B4-BE49-F238E27FC236}">
                <a16:creationId xmlns:a16="http://schemas.microsoft.com/office/drawing/2014/main" id="{42141640-AED4-294C-EFA1-74AAC0908BF4}"/>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BB7E5-CFEF-17E9-2BD3-142BEA34ED8F}"/>
              </a:ext>
            </a:extLst>
          </p:cNvPr>
          <p:cNvPicPr>
            <a:picLocks noChangeAspect="1"/>
          </p:cNvPicPr>
          <p:nvPr/>
        </p:nvPicPr>
        <p:blipFill>
          <a:blip r:embed="rId3" cstate="print">
            <a:extLst>
              <a:ext uri="{28A0092B-C50C-407E-A947-70E740481C1C}">
                <a14:useLocalDpi xmlns:a14="http://schemas.microsoft.com/office/drawing/2010/main" val="0"/>
              </a:ext>
            </a:extLst>
          </a:blip>
          <a:srcRect l="1635" t="1" r="7540" b="323"/>
          <a:stretch>
            <a:fillRect/>
          </a:stretch>
        </p:blipFill>
        <p:spPr>
          <a:xfrm>
            <a:off x="267447" y="264056"/>
            <a:ext cx="17753106" cy="9741613"/>
          </a:xfrm>
          <a:prstGeom prst="rect">
            <a:avLst/>
          </a:prstGeom>
        </p:spPr>
      </p:pic>
      <p:sp>
        <p:nvSpPr>
          <p:cNvPr id="4" name="Rectangle 3">
            <a:extLst>
              <a:ext uri="{FF2B5EF4-FFF2-40B4-BE49-F238E27FC236}">
                <a16:creationId xmlns:a16="http://schemas.microsoft.com/office/drawing/2014/main" id="{3AD4A5F0-752D-48C8-9A60-4362A0705A69}"/>
              </a:ext>
            </a:extLst>
          </p:cNvPr>
          <p:cNvSpPr/>
          <p:nvPr/>
        </p:nvSpPr>
        <p:spPr>
          <a:xfrm>
            <a:off x="647056" y="606996"/>
            <a:ext cx="7272808" cy="1938992"/>
          </a:xfrm>
          <a:prstGeom prst="rect">
            <a:avLst/>
          </a:prstGeom>
        </p:spPr>
        <p:txBody>
          <a:bodyPr wrap="square">
            <a:spAutoFit/>
          </a:bodyPr>
          <a:lstStyle/>
          <a:p>
            <a:pPr defTabSz="914355">
              <a:defRPr/>
            </a:pPr>
            <a:r>
              <a:rPr lang="en-US" sz="6000" b="1" kern="0" spc="-189" dirty="0">
                <a:solidFill>
                  <a:schemeClr val="bg1"/>
                </a:solidFill>
                <a:latin typeface="Calibri"/>
                <a:cs typeface="Calibri"/>
                <a:sym typeface="Graphik Semibold"/>
              </a:rPr>
              <a:t>IMMUNE BOOSTING – THYMUS TAPPING</a:t>
            </a:r>
          </a:p>
        </p:txBody>
      </p:sp>
      <p:sp>
        <p:nvSpPr>
          <p:cNvPr id="6" name="Google Shape;789;p72">
            <a:extLst>
              <a:ext uri="{FF2B5EF4-FFF2-40B4-BE49-F238E27FC236}">
                <a16:creationId xmlns:a16="http://schemas.microsoft.com/office/drawing/2014/main" id="{6E83D651-36E3-4D2A-AF78-5F422259E1AE}"/>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pic>
        <p:nvPicPr>
          <p:cNvPr id="9" name="Picture 6">
            <a:extLst>
              <a:ext uri="{FF2B5EF4-FFF2-40B4-BE49-F238E27FC236}">
                <a16:creationId xmlns:a16="http://schemas.microsoft.com/office/drawing/2014/main" id="{D081CCD5-6975-478E-9D7C-55C02B567FD1}"/>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A86E0A98-DFF2-379F-A27D-CA6CC6A5DF3C}"/>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56926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33245"/>
            <a:chOff x="0" y="0"/>
            <a:chExt cx="6536954" cy="583795"/>
          </a:xfrm>
        </p:grpSpPr>
        <p:sp>
          <p:nvSpPr>
            <p:cNvPr id="3" name="Freeform 3"/>
            <p:cNvSpPr/>
            <p:nvPr/>
          </p:nvSpPr>
          <p:spPr>
            <a:xfrm>
              <a:off x="0" y="0"/>
              <a:ext cx="6536954" cy="583795"/>
            </a:xfrm>
            <a:custGeom>
              <a:avLst/>
              <a:gdLst/>
              <a:ahLst/>
              <a:cxnLst/>
              <a:rect l="l" t="t" r="r" b="b"/>
              <a:pathLst>
                <a:path w="6536954" h="583795">
                  <a:moveTo>
                    <a:pt x="0" y="0"/>
                  </a:moveTo>
                  <a:lnTo>
                    <a:pt x="6536954" y="0"/>
                  </a:lnTo>
                  <a:lnTo>
                    <a:pt x="6536954" y="583795"/>
                  </a:lnTo>
                  <a:lnTo>
                    <a:pt x="0" y="5837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4" name="TextBox 4"/>
          <p:cNvSpPr txBox="1"/>
          <p:nvPr/>
        </p:nvSpPr>
        <p:spPr>
          <a:xfrm>
            <a:off x="0" y="356558"/>
            <a:ext cx="18288000" cy="848454"/>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7046"/>
              </a:lnSpc>
            </a:pPr>
            <a:r>
              <a:rPr lang="en-US" sz="5033" b="1" dirty="0">
                <a:solidFill>
                  <a:srgbClr val="FFFFFF"/>
                </a:solidFill>
                <a:latin typeface="Calibri" panose="020F0502020204030204" pitchFamily="34" charset="0"/>
                <a:ea typeface="Myriad Pro 2"/>
                <a:cs typeface="Calibri" panose="020F0502020204030204" pitchFamily="34" charset="0"/>
                <a:sym typeface="Myriad Pro 2"/>
              </a:rPr>
              <a:t>BURNOUT IN 217 HEALTHCARE WORKERS IMPROVES BY 45% </a:t>
            </a:r>
          </a:p>
        </p:txBody>
      </p:sp>
      <p:grpSp>
        <p:nvGrpSpPr>
          <p:cNvPr id="5" name="Group 5"/>
          <p:cNvGrpSpPr/>
          <p:nvPr/>
        </p:nvGrpSpPr>
        <p:grpSpPr>
          <a:xfrm>
            <a:off x="0" y="0"/>
            <a:ext cx="18288000" cy="10287000"/>
            <a:chOff x="0" y="0"/>
            <a:chExt cx="24384000" cy="13716000"/>
          </a:xfrm>
        </p:grpSpPr>
        <p:sp>
          <p:nvSpPr>
            <p:cNvPr id="6" name="Freeform 6"/>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7" name="Freeform 7"/>
          <p:cNvSpPr/>
          <p:nvPr/>
        </p:nvSpPr>
        <p:spPr>
          <a:xfrm>
            <a:off x="598784" y="2717087"/>
            <a:ext cx="6094631" cy="6396333"/>
          </a:xfrm>
          <a:custGeom>
            <a:avLst/>
            <a:gdLst/>
            <a:ahLst/>
            <a:cxnLst/>
            <a:rect l="l" t="t" r="r" b="b"/>
            <a:pathLst>
              <a:path w="4063087" h="4264222">
                <a:moveTo>
                  <a:pt x="0" y="0"/>
                </a:moveTo>
                <a:lnTo>
                  <a:pt x="4063087" y="0"/>
                </a:lnTo>
                <a:lnTo>
                  <a:pt x="4063087" y="4264221"/>
                </a:lnTo>
                <a:lnTo>
                  <a:pt x="0" y="4264221"/>
                </a:lnTo>
                <a:lnTo>
                  <a:pt x="0" y="0"/>
                </a:lnTo>
                <a:close/>
              </a:path>
            </a:pathLst>
          </a:custGeom>
          <a:blipFill>
            <a:blip r:embed="rId2"/>
            <a:stretch>
              <a:fillRect l="-70024" t="-19260" r="-30182" b="-7835"/>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8" name="Group 8"/>
          <p:cNvGrpSpPr/>
          <p:nvPr/>
        </p:nvGrpSpPr>
        <p:grpSpPr>
          <a:xfrm>
            <a:off x="7074261" y="2744776"/>
            <a:ext cx="10832852" cy="6396333"/>
            <a:chOff x="0" y="0"/>
            <a:chExt cx="9629201" cy="5685629"/>
          </a:xfrm>
        </p:grpSpPr>
        <p:grpSp>
          <p:nvGrpSpPr>
            <p:cNvPr id="9" name="Group 9"/>
            <p:cNvGrpSpPr/>
            <p:nvPr/>
          </p:nvGrpSpPr>
          <p:grpSpPr>
            <a:xfrm>
              <a:off x="0" y="0"/>
              <a:ext cx="9629201" cy="5685629"/>
              <a:chOff x="0" y="0"/>
              <a:chExt cx="2544017" cy="1502132"/>
            </a:xfrm>
          </p:grpSpPr>
          <p:sp>
            <p:nvSpPr>
              <p:cNvPr id="10" name="Freeform 10"/>
              <p:cNvSpPr/>
              <p:nvPr/>
            </p:nvSpPr>
            <p:spPr>
              <a:xfrm>
                <a:off x="0" y="0"/>
                <a:ext cx="2544016" cy="1502132"/>
              </a:xfrm>
              <a:custGeom>
                <a:avLst/>
                <a:gdLst/>
                <a:ahLst/>
                <a:cxnLst/>
                <a:rect l="l" t="t" r="r" b="b"/>
                <a:pathLst>
                  <a:path w="2544016" h="1502132">
                    <a:moveTo>
                      <a:pt x="0" y="0"/>
                    </a:moveTo>
                    <a:lnTo>
                      <a:pt x="2544016" y="0"/>
                    </a:lnTo>
                    <a:lnTo>
                      <a:pt x="2544016" y="1502132"/>
                    </a:lnTo>
                    <a:lnTo>
                      <a:pt x="0" y="1502132"/>
                    </a:lnTo>
                    <a:close/>
                  </a:path>
                </a:pathLst>
              </a:custGeom>
              <a:solidFill>
                <a:srgbClr val="FFFFFF"/>
              </a:solidFill>
              <a:ln w="19050" cap="sq">
                <a:solidFill>
                  <a:srgbClr val="42B0FF"/>
                </a:solidFill>
                <a:prstDash val="solid"/>
                <a:miter/>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1" name="TextBox 11"/>
              <p:cNvSpPr txBox="1"/>
              <p:nvPr/>
            </p:nvSpPr>
            <p:spPr>
              <a:xfrm>
                <a:off x="0" y="-28575"/>
                <a:ext cx="2544017" cy="1530707"/>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954"/>
                  </a:lnSpc>
                </a:pPr>
                <a:endParaRPr sz="3600" dirty="0">
                  <a:latin typeface="Calibri" panose="020F0502020204030204" pitchFamily="34" charset="0"/>
                  <a:cs typeface="Calibri" panose="020F0502020204030204" pitchFamily="34" charset="0"/>
                </a:endParaRPr>
              </a:p>
            </p:txBody>
          </p:sp>
        </p:grpSp>
        <p:sp>
          <p:nvSpPr>
            <p:cNvPr id="12" name="Freeform 12"/>
            <p:cNvSpPr/>
            <p:nvPr/>
          </p:nvSpPr>
          <p:spPr>
            <a:xfrm>
              <a:off x="155442" y="245229"/>
              <a:ext cx="7316867" cy="5175076"/>
            </a:xfrm>
            <a:custGeom>
              <a:avLst/>
              <a:gdLst/>
              <a:ahLst/>
              <a:cxnLst/>
              <a:rect l="l" t="t" r="r" b="b"/>
              <a:pathLst>
                <a:path w="7316867" h="5175076">
                  <a:moveTo>
                    <a:pt x="0" y="0"/>
                  </a:moveTo>
                  <a:lnTo>
                    <a:pt x="7316867" y="0"/>
                  </a:lnTo>
                  <a:lnTo>
                    <a:pt x="7316867" y="5175076"/>
                  </a:lnTo>
                  <a:lnTo>
                    <a:pt x="0" y="5175076"/>
                  </a:lnTo>
                  <a:lnTo>
                    <a:pt x="0" y="0"/>
                  </a:lnTo>
                  <a:close/>
                </a:path>
              </a:pathLst>
            </a:custGeom>
            <a:blipFill>
              <a:blip r:embed="rId3"/>
              <a:stretch>
                <a:fillRect t="-12326" r="-5466" b="-10694"/>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13" name="Group 13"/>
            <p:cNvGrpSpPr/>
            <p:nvPr/>
          </p:nvGrpSpPr>
          <p:grpSpPr>
            <a:xfrm>
              <a:off x="7841648" y="2246050"/>
              <a:ext cx="211492" cy="218377"/>
              <a:chOff x="0" y="0"/>
              <a:chExt cx="55876" cy="57695"/>
            </a:xfrm>
          </p:grpSpPr>
          <p:sp>
            <p:nvSpPr>
              <p:cNvPr id="14" name="Freeform 14"/>
              <p:cNvSpPr/>
              <p:nvPr/>
            </p:nvSpPr>
            <p:spPr>
              <a:xfrm>
                <a:off x="0" y="0"/>
                <a:ext cx="55876" cy="57695"/>
              </a:xfrm>
              <a:custGeom>
                <a:avLst/>
                <a:gdLst/>
                <a:ahLst/>
                <a:cxnLst/>
                <a:rect l="l" t="t" r="r" b="b"/>
                <a:pathLst>
                  <a:path w="55876" h="57695">
                    <a:moveTo>
                      <a:pt x="0" y="0"/>
                    </a:moveTo>
                    <a:lnTo>
                      <a:pt x="55876" y="0"/>
                    </a:lnTo>
                    <a:lnTo>
                      <a:pt x="55876" y="57695"/>
                    </a:lnTo>
                    <a:lnTo>
                      <a:pt x="0" y="576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5" name="TextBox 15"/>
              <p:cNvSpPr txBox="1"/>
              <p:nvPr/>
            </p:nvSpPr>
            <p:spPr>
              <a:xfrm>
                <a:off x="0" y="-28575"/>
                <a:ext cx="55876" cy="86270"/>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954"/>
                  </a:lnSpc>
                </a:pPr>
                <a:endParaRPr sz="3600" dirty="0">
                  <a:latin typeface="Calibri" panose="020F0502020204030204" pitchFamily="34" charset="0"/>
                  <a:cs typeface="Calibri" panose="020F0502020204030204" pitchFamily="34" charset="0"/>
                </a:endParaRPr>
              </a:p>
            </p:txBody>
          </p:sp>
        </p:grpSp>
        <p:grpSp>
          <p:nvGrpSpPr>
            <p:cNvPr id="16" name="Group 16"/>
            <p:cNvGrpSpPr/>
            <p:nvPr/>
          </p:nvGrpSpPr>
          <p:grpSpPr>
            <a:xfrm>
              <a:off x="7841648" y="3056676"/>
              <a:ext cx="211492" cy="218377"/>
              <a:chOff x="0" y="0"/>
              <a:chExt cx="55876" cy="57695"/>
            </a:xfrm>
          </p:grpSpPr>
          <p:sp>
            <p:nvSpPr>
              <p:cNvPr id="17" name="Freeform 17"/>
              <p:cNvSpPr/>
              <p:nvPr/>
            </p:nvSpPr>
            <p:spPr>
              <a:xfrm>
                <a:off x="0" y="0"/>
                <a:ext cx="55876" cy="57695"/>
              </a:xfrm>
              <a:custGeom>
                <a:avLst/>
                <a:gdLst/>
                <a:ahLst/>
                <a:cxnLst/>
                <a:rect l="l" t="t" r="r" b="b"/>
                <a:pathLst>
                  <a:path w="55876" h="57695">
                    <a:moveTo>
                      <a:pt x="0" y="0"/>
                    </a:moveTo>
                    <a:lnTo>
                      <a:pt x="55876" y="0"/>
                    </a:lnTo>
                    <a:lnTo>
                      <a:pt x="55876" y="57695"/>
                    </a:lnTo>
                    <a:lnTo>
                      <a:pt x="0" y="57695"/>
                    </a:lnTo>
                    <a:close/>
                  </a:path>
                </a:pathLst>
              </a:custGeom>
              <a:solidFill>
                <a:srgbClr val="ADD9F8"/>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8" name="TextBox 18"/>
              <p:cNvSpPr txBox="1"/>
              <p:nvPr/>
            </p:nvSpPr>
            <p:spPr>
              <a:xfrm>
                <a:off x="0" y="-28575"/>
                <a:ext cx="55876" cy="86270"/>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954"/>
                  </a:lnSpc>
                </a:pPr>
                <a:endParaRPr sz="3600" dirty="0">
                  <a:latin typeface="Calibri" panose="020F0502020204030204" pitchFamily="34" charset="0"/>
                  <a:cs typeface="Calibri" panose="020F0502020204030204" pitchFamily="34" charset="0"/>
                </a:endParaRPr>
              </a:p>
            </p:txBody>
          </p:sp>
        </p:grpSp>
        <p:sp>
          <p:nvSpPr>
            <p:cNvPr id="19" name="TextBox 19"/>
            <p:cNvSpPr txBox="1"/>
            <p:nvPr/>
          </p:nvSpPr>
          <p:spPr>
            <a:xfrm>
              <a:off x="8184169" y="2203232"/>
              <a:ext cx="1205473" cy="29922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599"/>
                </a:lnSpc>
                <a:spcBef>
                  <a:spcPct val="0"/>
                </a:spcBef>
              </a:pPr>
              <a:r>
                <a:rPr lang="en-US" sz="2241" spc="66" dirty="0">
                  <a:latin typeface="Calibri" panose="020F0502020204030204" pitchFamily="34" charset="0"/>
                  <a:ea typeface="Myriad Pro 4"/>
                  <a:cs typeface="Calibri" panose="020F0502020204030204" pitchFamily="34" charset="0"/>
                  <a:sym typeface="Myriad Pro 4"/>
                </a:rPr>
                <a:t>Before EFT</a:t>
              </a:r>
            </a:p>
          </p:txBody>
        </p:sp>
        <p:sp>
          <p:nvSpPr>
            <p:cNvPr id="20" name="TextBox 20"/>
            <p:cNvSpPr txBox="1"/>
            <p:nvPr/>
          </p:nvSpPr>
          <p:spPr>
            <a:xfrm>
              <a:off x="8240158" y="2986892"/>
              <a:ext cx="1093495" cy="299227"/>
            </a:xfrm>
            <a:prstGeom prst="rect">
              <a:avLst/>
            </a:prstGeom>
          </p:spPr>
          <p:txBody>
            <a:bodyPr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599"/>
                </a:lnSpc>
                <a:spcBef>
                  <a:spcPct val="0"/>
                </a:spcBef>
              </a:pPr>
              <a:r>
                <a:rPr lang="en-US" sz="2241" spc="66" dirty="0">
                  <a:latin typeface="Calibri" panose="020F0502020204030204" pitchFamily="34" charset="0"/>
                  <a:ea typeface="Myriad Pro 4"/>
                  <a:cs typeface="Calibri" panose="020F0502020204030204" pitchFamily="34" charset="0"/>
                  <a:sym typeface="Myriad Pro 4"/>
                </a:rPr>
                <a:t>After  EFT</a:t>
              </a:r>
            </a:p>
          </p:txBody>
        </p:sp>
      </p:grpSp>
      <p:sp>
        <p:nvSpPr>
          <p:cNvPr id="21" name="Freeform 21"/>
          <p:cNvSpPr/>
          <p:nvPr/>
        </p:nvSpPr>
        <p:spPr>
          <a:xfrm rot="5312186">
            <a:off x="9034126" y="6254799"/>
            <a:ext cx="801437" cy="334358"/>
          </a:xfrm>
          <a:custGeom>
            <a:avLst/>
            <a:gdLst/>
            <a:ahLst/>
            <a:cxnLst/>
            <a:rect l="l" t="t" r="r" b="b"/>
            <a:pathLst>
              <a:path w="534291" h="222905">
                <a:moveTo>
                  <a:pt x="0" y="0"/>
                </a:moveTo>
                <a:lnTo>
                  <a:pt x="534291" y="0"/>
                </a:lnTo>
                <a:lnTo>
                  <a:pt x="534291" y="222905"/>
                </a:lnTo>
                <a:lnTo>
                  <a:pt x="0" y="222905"/>
                </a:lnTo>
                <a:lnTo>
                  <a:pt x="0" y="0"/>
                </a:lnTo>
                <a:close/>
              </a:path>
            </a:pathLst>
          </a:custGeom>
          <a:blipFill>
            <a:blip r:embed="rId4">
              <a:extLst>
                <a:ext uri="{96DAC541-7B7A-43D3-8B79-37D633B846F1}">
                  <asvg:svgBlip xmlns:asvg="http://schemas.microsoft.com/office/drawing/2016/SVG/main" r:embed="rId5"/>
                </a:ext>
              </a:extLst>
            </a:blip>
            <a:stretch>
              <a:fillRect l="-15094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22" name="Freeform 22"/>
          <p:cNvSpPr/>
          <p:nvPr/>
        </p:nvSpPr>
        <p:spPr>
          <a:xfrm rot="5312186">
            <a:off x="11820510" y="6778712"/>
            <a:ext cx="801437" cy="334358"/>
          </a:xfrm>
          <a:custGeom>
            <a:avLst/>
            <a:gdLst/>
            <a:ahLst/>
            <a:cxnLst/>
            <a:rect l="l" t="t" r="r" b="b"/>
            <a:pathLst>
              <a:path w="534291" h="222905">
                <a:moveTo>
                  <a:pt x="0" y="0"/>
                </a:moveTo>
                <a:lnTo>
                  <a:pt x="534291" y="0"/>
                </a:lnTo>
                <a:lnTo>
                  <a:pt x="534291" y="222905"/>
                </a:lnTo>
                <a:lnTo>
                  <a:pt x="0" y="222905"/>
                </a:lnTo>
                <a:lnTo>
                  <a:pt x="0" y="0"/>
                </a:lnTo>
                <a:close/>
              </a:path>
            </a:pathLst>
          </a:custGeom>
          <a:blipFill>
            <a:blip r:embed="rId4">
              <a:extLst>
                <a:ext uri="{96DAC541-7B7A-43D3-8B79-37D633B846F1}">
                  <asvg:svgBlip xmlns:asvg="http://schemas.microsoft.com/office/drawing/2016/SVG/main" r:embed="rId5"/>
                </a:ext>
              </a:extLst>
            </a:blip>
            <a:stretch>
              <a:fillRect l="-15094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23" name="Freeform 23"/>
          <p:cNvSpPr/>
          <p:nvPr/>
        </p:nvSpPr>
        <p:spPr>
          <a:xfrm rot="5312186">
            <a:off x="14429534" y="6778712"/>
            <a:ext cx="801437" cy="334358"/>
          </a:xfrm>
          <a:custGeom>
            <a:avLst/>
            <a:gdLst/>
            <a:ahLst/>
            <a:cxnLst/>
            <a:rect l="l" t="t" r="r" b="b"/>
            <a:pathLst>
              <a:path w="534291" h="222905">
                <a:moveTo>
                  <a:pt x="0" y="0"/>
                </a:moveTo>
                <a:lnTo>
                  <a:pt x="534291" y="0"/>
                </a:lnTo>
                <a:lnTo>
                  <a:pt x="534291" y="222906"/>
                </a:lnTo>
                <a:lnTo>
                  <a:pt x="0" y="222906"/>
                </a:lnTo>
                <a:lnTo>
                  <a:pt x="0" y="0"/>
                </a:lnTo>
                <a:close/>
              </a:path>
            </a:pathLst>
          </a:custGeom>
          <a:blipFill>
            <a:blip r:embed="rId4">
              <a:extLst>
                <a:ext uri="{96DAC541-7B7A-43D3-8B79-37D633B846F1}">
                  <asvg:svgBlip xmlns:asvg="http://schemas.microsoft.com/office/drawing/2016/SVG/main" r:embed="rId5"/>
                </a:ext>
              </a:extLst>
            </a:blip>
            <a:stretch>
              <a:fillRect l="-150946"/>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pic>
        <p:nvPicPr>
          <p:cNvPr id="24" name="Picture 6">
            <a:extLst>
              <a:ext uri="{FF2B5EF4-FFF2-40B4-BE49-F238E27FC236}">
                <a16:creationId xmlns:a16="http://schemas.microsoft.com/office/drawing/2014/main" id="{058F4E08-BE3B-79C6-BAB6-10070F2E46E5}"/>
              </a:ext>
            </a:extLst>
          </p:cNvPr>
          <p:cNvPicPr>
            <a:picLocks noChangeAspect="1"/>
          </p:cNvPicPr>
          <p:nvPr/>
        </p:nvPicPr>
        <p:blipFill>
          <a:blip r:embed="rId6"/>
          <a:srcRect/>
          <a:stretch>
            <a:fillRect/>
          </a:stretch>
        </p:blipFill>
        <p:spPr>
          <a:xfrm>
            <a:off x="16002001" y="9334501"/>
            <a:ext cx="2018552" cy="671168"/>
          </a:xfrm>
          <a:prstGeom prst="rect">
            <a:avLst/>
          </a:prstGeom>
        </p:spPr>
      </p:pic>
      <p:sp>
        <p:nvSpPr>
          <p:cNvPr id="25" name="HELP YOURSELF &amp; OTHERS HEAL WITH EFT">
            <a:extLst>
              <a:ext uri="{FF2B5EF4-FFF2-40B4-BE49-F238E27FC236}">
                <a16:creationId xmlns:a16="http://schemas.microsoft.com/office/drawing/2014/main" id="{94926A16-0F7B-D907-AB92-C8C2408DE534}"/>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7"/>
              </a:rPr>
              <a:t>vitalitylivingcollege.info</a:t>
            </a:r>
            <a:r>
              <a:rPr lang="en-GB" sz="1350" dirty="0">
                <a:latin typeface="Calibri" panose="020F0502020204030204" pitchFamily="34" charset="0"/>
                <a:cs typeface="Calibri" panose="020F0502020204030204" pitchFamily="34"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DD53-F5F2-595B-DF75-07F9666FD4AF}"/>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BDABDEA8-D86D-EF91-3F1A-C5C0E3C5E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6">
            <a:extLst>
              <a:ext uri="{FF2B5EF4-FFF2-40B4-BE49-F238E27FC236}">
                <a16:creationId xmlns:a16="http://schemas.microsoft.com/office/drawing/2014/main" id="{18C7A6DC-441E-B806-A2DD-60C5F850A15A}"/>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26" name="Picture 25" descr="A blue circle with red text&#10;&#10;AI-generated content may be incorrect.">
            <a:extLst>
              <a:ext uri="{FF2B5EF4-FFF2-40B4-BE49-F238E27FC236}">
                <a16:creationId xmlns:a16="http://schemas.microsoft.com/office/drawing/2014/main" id="{1B7D16E9-ABFC-6E3D-4976-A8F1C3BDD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3783" y="1850718"/>
            <a:ext cx="1386770" cy="1189599"/>
          </a:xfrm>
          <a:prstGeom prst="rect">
            <a:avLst/>
          </a:prstGeom>
        </p:spPr>
      </p:pic>
    </p:spTree>
    <p:extLst>
      <p:ext uri="{BB962C8B-B14F-4D97-AF65-F5344CB8AC3E}">
        <p14:creationId xmlns:p14="http://schemas.microsoft.com/office/powerpoint/2010/main" val="46704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E1D5E-E7BE-096F-ED64-87640E7C24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1A72D0-A19E-3067-82A7-8C1C43505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78"/>
            <a:ext cx="18288000" cy="10287000"/>
          </a:xfrm>
          <a:prstGeom prst="rect">
            <a:avLst/>
          </a:prstGeom>
        </p:spPr>
      </p:pic>
      <p:pic>
        <p:nvPicPr>
          <p:cNvPr id="24" name="Picture 6">
            <a:extLst>
              <a:ext uri="{FF2B5EF4-FFF2-40B4-BE49-F238E27FC236}">
                <a16:creationId xmlns:a16="http://schemas.microsoft.com/office/drawing/2014/main" id="{927722FA-CE64-9EB4-5370-96038CEF6F31}"/>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26" name="Picture 25" descr="A blue circle with red text&#10;&#10;AI-generated content may be incorrect.">
            <a:extLst>
              <a:ext uri="{FF2B5EF4-FFF2-40B4-BE49-F238E27FC236}">
                <a16:creationId xmlns:a16="http://schemas.microsoft.com/office/drawing/2014/main" id="{743878E9-80DA-B7E2-0A0F-CCBE8502F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3783" y="1850718"/>
            <a:ext cx="1386770" cy="1189599"/>
          </a:xfrm>
          <a:prstGeom prst="rect">
            <a:avLst/>
          </a:prstGeom>
        </p:spPr>
      </p:pic>
    </p:spTree>
    <p:extLst>
      <p:ext uri="{BB962C8B-B14F-4D97-AF65-F5344CB8AC3E}">
        <p14:creationId xmlns:p14="http://schemas.microsoft.com/office/powerpoint/2010/main" val="2927823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E04B-69A4-0C12-55A9-4F815CE055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17E6D5-E107-A47C-F6EE-E74A34400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6">
            <a:extLst>
              <a:ext uri="{FF2B5EF4-FFF2-40B4-BE49-F238E27FC236}">
                <a16:creationId xmlns:a16="http://schemas.microsoft.com/office/drawing/2014/main" id="{A3D4DD0F-08A1-CF23-19D5-0A0DF84C32EC}"/>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26" name="Picture 25" descr="A blue circle with red text&#10;&#10;AI-generated content may be incorrect.">
            <a:extLst>
              <a:ext uri="{FF2B5EF4-FFF2-40B4-BE49-F238E27FC236}">
                <a16:creationId xmlns:a16="http://schemas.microsoft.com/office/drawing/2014/main" id="{D772F454-8C81-A355-9828-66C11BAEE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3783" y="1850718"/>
            <a:ext cx="1386770" cy="1189599"/>
          </a:xfrm>
          <a:prstGeom prst="rect">
            <a:avLst/>
          </a:prstGeom>
        </p:spPr>
      </p:pic>
    </p:spTree>
    <p:extLst>
      <p:ext uri="{BB962C8B-B14F-4D97-AF65-F5344CB8AC3E}">
        <p14:creationId xmlns:p14="http://schemas.microsoft.com/office/powerpoint/2010/main" val="2949600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36B8B-46DB-9568-01F4-83903E62534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B34C55D-6115-D9DA-4130-E896FE5E8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6">
            <a:extLst>
              <a:ext uri="{FF2B5EF4-FFF2-40B4-BE49-F238E27FC236}">
                <a16:creationId xmlns:a16="http://schemas.microsoft.com/office/drawing/2014/main" id="{56AC64B5-3C37-1901-8EFC-9EAFC8CA2755}"/>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26" name="Picture 25" descr="A blue circle with red text&#10;&#10;AI-generated content may be incorrect.">
            <a:extLst>
              <a:ext uri="{FF2B5EF4-FFF2-40B4-BE49-F238E27FC236}">
                <a16:creationId xmlns:a16="http://schemas.microsoft.com/office/drawing/2014/main" id="{E11FEAF4-73A0-70AE-356E-E75E38818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33783" y="1850718"/>
            <a:ext cx="1386770" cy="1189599"/>
          </a:xfrm>
          <a:prstGeom prst="rect">
            <a:avLst/>
          </a:prstGeom>
        </p:spPr>
      </p:pic>
    </p:spTree>
    <p:extLst>
      <p:ext uri="{BB962C8B-B14F-4D97-AF65-F5344CB8AC3E}">
        <p14:creationId xmlns:p14="http://schemas.microsoft.com/office/powerpoint/2010/main" val="49217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26939"/>
            <a:chOff x="0" y="0"/>
            <a:chExt cx="10997886" cy="978395"/>
          </a:xfrm>
        </p:grpSpPr>
        <p:sp>
          <p:nvSpPr>
            <p:cNvPr id="3" name="Freeform 3"/>
            <p:cNvSpPr/>
            <p:nvPr/>
          </p:nvSpPr>
          <p:spPr>
            <a:xfrm>
              <a:off x="0" y="0"/>
              <a:ext cx="10997886" cy="978395"/>
            </a:xfrm>
            <a:custGeom>
              <a:avLst/>
              <a:gdLst/>
              <a:ahLst/>
              <a:cxnLst/>
              <a:rect l="l" t="t" r="r" b="b"/>
              <a:pathLst>
                <a:path w="10997886" h="978395">
                  <a:moveTo>
                    <a:pt x="0" y="0"/>
                  </a:moveTo>
                  <a:lnTo>
                    <a:pt x="10997886" y="0"/>
                  </a:lnTo>
                  <a:lnTo>
                    <a:pt x="10997886" y="978395"/>
                  </a:lnTo>
                  <a:lnTo>
                    <a:pt x="0" y="9783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grpSp>
        <p:nvGrpSpPr>
          <p:cNvPr id="4" name="Group 4"/>
          <p:cNvGrpSpPr/>
          <p:nvPr/>
        </p:nvGrpSpPr>
        <p:grpSpPr>
          <a:xfrm>
            <a:off x="3450231" y="2349982"/>
            <a:ext cx="5393196" cy="6089696"/>
            <a:chOff x="0" y="0"/>
            <a:chExt cx="1420430" cy="1603870"/>
          </a:xfrm>
        </p:grpSpPr>
        <p:sp>
          <p:nvSpPr>
            <p:cNvPr id="5" name="Freeform 5"/>
            <p:cNvSpPr/>
            <p:nvPr/>
          </p:nvSpPr>
          <p:spPr>
            <a:xfrm>
              <a:off x="0" y="0"/>
              <a:ext cx="1420430" cy="1603870"/>
            </a:xfrm>
            <a:custGeom>
              <a:avLst/>
              <a:gdLst/>
              <a:ahLst/>
              <a:cxnLst/>
              <a:rect l="l" t="t" r="r" b="b"/>
              <a:pathLst>
                <a:path w="1420430" h="1603870">
                  <a:moveTo>
                    <a:pt x="73210" y="0"/>
                  </a:moveTo>
                  <a:lnTo>
                    <a:pt x="1347220" y="0"/>
                  </a:lnTo>
                  <a:cubicBezTo>
                    <a:pt x="1366637" y="0"/>
                    <a:pt x="1385258" y="7713"/>
                    <a:pt x="1398988" y="21443"/>
                  </a:cubicBezTo>
                  <a:cubicBezTo>
                    <a:pt x="1412717" y="35172"/>
                    <a:pt x="1420430" y="53794"/>
                    <a:pt x="1420430" y="73210"/>
                  </a:cubicBezTo>
                  <a:lnTo>
                    <a:pt x="1420430" y="1530660"/>
                  </a:lnTo>
                  <a:cubicBezTo>
                    <a:pt x="1420430" y="1550076"/>
                    <a:pt x="1412717" y="1568698"/>
                    <a:pt x="1398988" y="1582427"/>
                  </a:cubicBezTo>
                  <a:cubicBezTo>
                    <a:pt x="1385258" y="1596157"/>
                    <a:pt x="1366637" y="1603870"/>
                    <a:pt x="1347220" y="1603870"/>
                  </a:cubicBezTo>
                  <a:lnTo>
                    <a:pt x="73210" y="1603870"/>
                  </a:lnTo>
                  <a:cubicBezTo>
                    <a:pt x="53794" y="1603870"/>
                    <a:pt x="35172" y="1596157"/>
                    <a:pt x="21443" y="1582427"/>
                  </a:cubicBezTo>
                  <a:cubicBezTo>
                    <a:pt x="7713" y="1568698"/>
                    <a:pt x="0" y="1550076"/>
                    <a:pt x="0" y="1530660"/>
                  </a:cubicBezTo>
                  <a:lnTo>
                    <a:pt x="0" y="73210"/>
                  </a:lnTo>
                  <a:cubicBezTo>
                    <a:pt x="0" y="53794"/>
                    <a:pt x="7713" y="35172"/>
                    <a:pt x="21443" y="21443"/>
                  </a:cubicBezTo>
                  <a:cubicBezTo>
                    <a:pt x="35172" y="7713"/>
                    <a:pt x="53794" y="0"/>
                    <a:pt x="73210" y="0"/>
                  </a:cubicBezTo>
                  <a:close/>
                </a:path>
              </a:pathLst>
            </a:custGeom>
            <a:solidFill>
              <a:srgbClr val="E4F7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6" name="TextBox 6"/>
            <p:cNvSpPr txBox="1"/>
            <p:nvPr/>
          </p:nvSpPr>
          <p:spPr>
            <a:xfrm>
              <a:off x="0" y="-57150"/>
              <a:ext cx="1420430" cy="1661020"/>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855"/>
                </a:lnSpc>
              </a:pPr>
              <a:endParaRPr sz="3600" dirty="0">
                <a:latin typeface="Calibri" panose="020F0502020204030204" pitchFamily="34" charset="0"/>
                <a:cs typeface="Calibri" panose="020F0502020204030204" pitchFamily="34" charset="0"/>
              </a:endParaRPr>
            </a:p>
          </p:txBody>
        </p:sp>
      </p:grpSp>
      <p:sp>
        <p:nvSpPr>
          <p:cNvPr id="7" name="Freeform 7"/>
          <p:cNvSpPr/>
          <p:nvPr/>
        </p:nvSpPr>
        <p:spPr>
          <a:xfrm>
            <a:off x="3082451" y="2605610"/>
            <a:ext cx="5885045" cy="5875758"/>
          </a:xfrm>
          <a:custGeom>
            <a:avLst/>
            <a:gdLst/>
            <a:ahLst/>
            <a:cxnLst/>
            <a:rect l="l" t="t" r="r" b="b"/>
            <a:pathLst>
              <a:path w="3923363" h="3917172">
                <a:moveTo>
                  <a:pt x="0" y="0"/>
                </a:moveTo>
                <a:lnTo>
                  <a:pt x="3923363" y="0"/>
                </a:lnTo>
                <a:lnTo>
                  <a:pt x="3923363" y="3917172"/>
                </a:lnTo>
                <a:lnTo>
                  <a:pt x="0" y="3917172"/>
                </a:lnTo>
                <a:lnTo>
                  <a:pt x="0" y="0"/>
                </a:lnTo>
                <a:close/>
              </a:path>
            </a:pathLst>
          </a:custGeom>
          <a:blipFill>
            <a:blip r:embed="rId2"/>
            <a:stretch>
              <a:fillRect b="-12757"/>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8" name="Freeform 8"/>
          <p:cNvSpPr/>
          <p:nvPr/>
        </p:nvSpPr>
        <p:spPr>
          <a:xfrm rot="13299891" flipV="1">
            <a:off x="2120567" y="7482255"/>
            <a:ext cx="1653131" cy="467010"/>
          </a:xfrm>
          <a:custGeom>
            <a:avLst/>
            <a:gdLst/>
            <a:ahLst/>
            <a:cxnLst/>
            <a:rect l="l" t="t" r="r" b="b"/>
            <a:pathLst>
              <a:path w="1102087" h="311340">
                <a:moveTo>
                  <a:pt x="0" y="311339"/>
                </a:moveTo>
                <a:lnTo>
                  <a:pt x="1102087" y="311339"/>
                </a:lnTo>
                <a:lnTo>
                  <a:pt x="1102087" y="0"/>
                </a:lnTo>
                <a:lnTo>
                  <a:pt x="0" y="0"/>
                </a:lnTo>
                <a:lnTo>
                  <a:pt x="0" y="31133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9" name="Group 9"/>
          <p:cNvGrpSpPr/>
          <p:nvPr/>
        </p:nvGrpSpPr>
        <p:grpSpPr>
          <a:xfrm>
            <a:off x="11866104" y="2349982"/>
            <a:ext cx="5393196" cy="6089696"/>
            <a:chOff x="0" y="0"/>
            <a:chExt cx="1420430" cy="1603870"/>
          </a:xfrm>
        </p:grpSpPr>
        <p:sp>
          <p:nvSpPr>
            <p:cNvPr id="10" name="Freeform 10"/>
            <p:cNvSpPr/>
            <p:nvPr/>
          </p:nvSpPr>
          <p:spPr>
            <a:xfrm>
              <a:off x="0" y="0"/>
              <a:ext cx="1420430" cy="1603870"/>
            </a:xfrm>
            <a:custGeom>
              <a:avLst/>
              <a:gdLst/>
              <a:ahLst/>
              <a:cxnLst/>
              <a:rect l="l" t="t" r="r" b="b"/>
              <a:pathLst>
                <a:path w="1420430" h="1603870">
                  <a:moveTo>
                    <a:pt x="73210" y="0"/>
                  </a:moveTo>
                  <a:lnTo>
                    <a:pt x="1347220" y="0"/>
                  </a:lnTo>
                  <a:cubicBezTo>
                    <a:pt x="1366637" y="0"/>
                    <a:pt x="1385258" y="7713"/>
                    <a:pt x="1398988" y="21443"/>
                  </a:cubicBezTo>
                  <a:cubicBezTo>
                    <a:pt x="1412717" y="35172"/>
                    <a:pt x="1420430" y="53794"/>
                    <a:pt x="1420430" y="73210"/>
                  </a:cubicBezTo>
                  <a:lnTo>
                    <a:pt x="1420430" y="1530660"/>
                  </a:lnTo>
                  <a:cubicBezTo>
                    <a:pt x="1420430" y="1550076"/>
                    <a:pt x="1412717" y="1568698"/>
                    <a:pt x="1398988" y="1582427"/>
                  </a:cubicBezTo>
                  <a:cubicBezTo>
                    <a:pt x="1385258" y="1596157"/>
                    <a:pt x="1366637" y="1603870"/>
                    <a:pt x="1347220" y="1603870"/>
                  </a:cubicBezTo>
                  <a:lnTo>
                    <a:pt x="73210" y="1603870"/>
                  </a:lnTo>
                  <a:cubicBezTo>
                    <a:pt x="53794" y="1603870"/>
                    <a:pt x="35172" y="1596157"/>
                    <a:pt x="21443" y="1582427"/>
                  </a:cubicBezTo>
                  <a:cubicBezTo>
                    <a:pt x="7713" y="1568698"/>
                    <a:pt x="0" y="1550076"/>
                    <a:pt x="0" y="1530660"/>
                  </a:cubicBezTo>
                  <a:lnTo>
                    <a:pt x="0" y="73210"/>
                  </a:lnTo>
                  <a:cubicBezTo>
                    <a:pt x="0" y="53794"/>
                    <a:pt x="7713" y="35172"/>
                    <a:pt x="21443" y="21443"/>
                  </a:cubicBezTo>
                  <a:cubicBezTo>
                    <a:pt x="35172" y="7713"/>
                    <a:pt x="53794" y="0"/>
                    <a:pt x="73210" y="0"/>
                  </a:cubicBezTo>
                  <a:close/>
                </a:path>
              </a:pathLst>
            </a:custGeom>
            <a:solidFill>
              <a:srgbClr val="E4F7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1" name="TextBox 11"/>
            <p:cNvSpPr txBox="1"/>
            <p:nvPr/>
          </p:nvSpPr>
          <p:spPr>
            <a:xfrm>
              <a:off x="0" y="-57150"/>
              <a:ext cx="1420430" cy="1661020"/>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855"/>
                </a:lnSpc>
              </a:pPr>
              <a:endParaRPr sz="3600" dirty="0">
                <a:latin typeface="Calibri" panose="020F0502020204030204" pitchFamily="34" charset="0"/>
                <a:cs typeface="Calibri" panose="020F0502020204030204" pitchFamily="34" charset="0"/>
              </a:endParaRPr>
            </a:p>
          </p:txBody>
        </p:sp>
      </p:grpSp>
      <p:sp>
        <p:nvSpPr>
          <p:cNvPr id="12" name="Freeform 12"/>
          <p:cNvSpPr/>
          <p:nvPr/>
        </p:nvSpPr>
        <p:spPr>
          <a:xfrm>
            <a:off x="12150170" y="2605610"/>
            <a:ext cx="4825064" cy="5470776"/>
          </a:xfrm>
          <a:custGeom>
            <a:avLst/>
            <a:gdLst/>
            <a:ahLst/>
            <a:cxnLst/>
            <a:rect l="l" t="t" r="r" b="b"/>
            <a:pathLst>
              <a:path w="3216709" h="3647184">
                <a:moveTo>
                  <a:pt x="0" y="0"/>
                </a:moveTo>
                <a:lnTo>
                  <a:pt x="3216709" y="0"/>
                </a:lnTo>
                <a:lnTo>
                  <a:pt x="3216709" y="3647183"/>
                </a:lnTo>
                <a:lnTo>
                  <a:pt x="0" y="3647183"/>
                </a:lnTo>
                <a:lnTo>
                  <a:pt x="0" y="0"/>
                </a:lnTo>
                <a:close/>
              </a:path>
            </a:pathLst>
          </a:custGeom>
          <a:blipFill>
            <a:blip r:embed="rId5"/>
            <a:stretch>
              <a:fillRect l="-18708" t="-7944" r="-6236" b="-18268"/>
            </a:stretch>
          </a:blip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3" name="TextBox 13"/>
          <p:cNvSpPr txBox="1"/>
          <p:nvPr/>
        </p:nvSpPr>
        <p:spPr>
          <a:xfrm>
            <a:off x="0" y="263565"/>
            <a:ext cx="18288000" cy="795026"/>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6626"/>
              </a:lnSpc>
            </a:pPr>
            <a:r>
              <a:rPr lang="en-US" sz="4733" b="1" dirty="0">
                <a:solidFill>
                  <a:srgbClr val="FFFFFF"/>
                </a:solidFill>
                <a:latin typeface="Calibri" panose="020F0502020204030204" pitchFamily="34" charset="0"/>
                <a:ea typeface="Myriad Pro 2"/>
                <a:cs typeface="Calibri" panose="020F0502020204030204" pitchFamily="34" charset="0"/>
                <a:sym typeface="Myriad Pro 2"/>
              </a:rPr>
              <a:t>REDUCTION IN ADDICTIONS AND CRAVINGS</a:t>
            </a:r>
          </a:p>
        </p:txBody>
      </p:sp>
      <p:sp>
        <p:nvSpPr>
          <p:cNvPr id="14" name="TextBox 14"/>
          <p:cNvSpPr txBox="1"/>
          <p:nvPr/>
        </p:nvSpPr>
        <p:spPr>
          <a:xfrm>
            <a:off x="586069" y="5127127"/>
            <a:ext cx="2361065" cy="1692771"/>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gn="r">
              <a:lnSpc>
                <a:spcPts val="3266"/>
              </a:lnSpc>
              <a:spcBef>
                <a:spcPct val="0"/>
              </a:spcBef>
            </a:pPr>
            <a:r>
              <a:rPr lang="en-US" sz="2969" dirty="0">
                <a:latin typeface="Calibri" panose="020F0502020204030204" pitchFamily="34" charset="0"/>
                <a:ea typeface="Myriad Pro 3"/>
                <a:cs typeface="Calibri" panose="020F0502020204030204" pitchFamily="34" charset="0"/>
                <a:sym typeface="Myriad Pro 3"/>
              </a:rPr>
              <a:t>Brain signals the body for an additive craving.</a:t>
            </a:r>
          </a:p>
        </p:txBody>
      </p:sp>
      <p:sp>
        <p:nvSpPr>
          <p:cNvPr id="15" name="TextBox 15"/>
          <p:cNvSpPr txBox="1"/>
          <p:nvPr/>
        </p:nvSpPr>
        <p:spPr>
          <a:xfrm>
            <a:off x="9844761" y="4707548"/>
            <a:ext cx="1670307" cy="1692771"/>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gn="l">
              <a:lnSpc>
                <a:spcPts val="3266"/>
              </a:lnSpc>
              <a:spcBef>
                <a:spcPct val="0"/>
              </a:spcBef>
            </a:pPr>
            <a:r>
              <a:rPr lang="en-US" sz="2969" dirty="0">
                <a:latin typeface="Calibri" panose="020F0502020204030204" pitchFamily="34" charset="0"/>
                <a:ea typeface="Myriad Pro 3"/>
                <a:cs typeface="Calibri" panose="020F0502020204030204" pitchFamily="34" charset="0"/>
                <a:sym typeface="Myriad Pro 3"/>
              </a:rPr>
              <a:t>Brain does not signal for a craving.</a:t>
            </a:r>
          </a:p>
        </p:txBody>
      </p:sp>
      <p:sp>
        <p:nvSpPr>
          <p:cNvPr id="16" name="TextBox 16"/>
          <p:cNvSpPr txBox="1"/>
          <p:nvPr/>
        </p:nvSpPr>
        <p:spPr>
          <a:xfrm>
            <a:off x="4891174" y="8808828"/>
            <a:ext cx="2511314" cy="42319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266"/>
              </a:lnSpc>
              <a:spcBef>
                <a:spcPct val="0"/>
              </a:spcBef>
            </a:pPr>
            <a:r>
              <a:rPr lang="en-US" sz="2969" spc="180" dirty="0">
                <a:latin typeface="Calibri" panose="020F0502020204030204" pitchFamily="34" charset="0"/>
                <a:ea typeface="Myriad Pro 3"/>
                <a:cs typeface="Calibri" panose="020F0502020204030204" pitchFamily="34" charset="0"/>
                <a:sym typeface="Myriad Pro 3"/>
              </a:rPr>
              <a:t>BEFORE EFT</a:t>
            </a:r>
          </a:p>
        </p:txBody>
      </p:sp>
      <p:sp>
        <p:nvSpPr>
          <p:cNvPr id="17" name="TextBox 17"/>
          <p:cNvSpPr txBox="1"/>
          <p:nvPr/>
        </p:nvSpPr>
        <p:spPr>
          <a:xfrm>
            <a:off x="12596742" y="8808828"/>
            <a:ext cx="3931920" cy="42319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266"/>
              </a:lnSpc>
              <a:spcBef>
                <a:spcPct val="0"/>
              </a:spcBef>
            </a:pPr>
            <a:r>
              <a:rPr lang="en-US" sz="2969" spc="180" dirty="0">
                <a:latin typeface="Calibri" panose="020F0502020204030204" pitchFamily="34" charset="0"/>
                <a:ea typeface="Myriad Pro 3"/>
                <a:cs typeface="Calibri" panose="020F0502020204030204" pitchFamily="34" charset="0"/>
                <a:sym typeface="Myriad Pro 3"/>
              </a:rPr>
              <a:t>AFTER 4 WEEKS EFT </a:t>
            </a:r>
          </a:p>
        </p:txBody>
      </p:sp>
      <p:sp>
        <p:nvSpPr>
          <p:cNvPr id="18" name="TextBox 18"/>
          <p:cNvSpPr txBox="1"/>
          <p:nvPr/>
        </p:nvSpPr>
        <p:spPr>
          <a:xfrm>
            <a:off x="6395983" y="9650974"/>
            <a:ext cx="11624570" cy="286169"/>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gn="l">
              <a:lnSpc>
                <a:spcPts val="2519"/>
              </a:lnSpc>
            </a:pPr>
            <a:r>
              <a:rPr lang="en-US" sz="1400" dirty="0">
                <a:solidFill>
                  <a:srgbClr val="42B0FF"/>
                </a:solidFill>
                <a:latin typeface="Calibri" panose="020F0502020204030204" pitchFamily="34" charset="0"/>
                <a:ea typeface="Myriad Pro 3"/>
                <a:cs typeface="Calibri" panose="020F0502020204030204" pitchFamily="34" charset="0"/>
                <a:sym typeface="Myriad Pro 3"/>
              </a:rPr>
              <a:t>Stapleton, P., Buchan, C., Mitchell, I., McGrath, Y., Gorton, P., &amp; Carter, B. (2019) Integrative and Complementary Medicine</a:t>
            </a:r>
          </a:p>
        </p:txBody>
      </p:sp>
      <p:grpSp>
        <p:nvGrpSpPr>
          <p:cNvPr id="19" name="Group 19"/>
          <p:cNvGrpSpPr/>
          <p:nvPr/>
        </p:nvGrpSpPr>
        <p:grpSpPr>
          <a:xfrm>
            <a:off x="0" y="0"/>
            <a:ext cx="18288000" cy="10287000"/>
            <a:chOff x="0" y="0"/>
            <a:chExt cx="24384000" cy="13716000"/>
          </a:xfrm>
        </p:grpSpPr>
        <p:sp>
          <p:nvSpPr>
            <p:cNvPr id="20" name="Freeform 20"/>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pic>
        <p:nvPicPr>
          <p:cNvPr id="21" name="Picture 6">
            <a:extLst>
              <a:ext uri="{FF2B5EF4-FFF2-40B4-BE49-F238E27FC236}">
                <a16:creationId xmlns:a16="http://schemas.microsoft.com/office/drawing/2014/main" id="{DD87A104-E9F1-B1A2-1B7D-71368BC1D472}"/>
              </a:ext>
            </a:extLst>
          </p:cNvPr>
          <p:cNvPicPr>
            <a:picLocks noChangeAspect="1"/>
          </p:cNvPicPr>
          <p:nvPr/>
        </p:nvPicPr>
        <p:blipFill>
          <a:blip r:embed="rId6"/>
          <a:srcRect/>
          <a:stretch>
            <a:fillRect/>
          </a:stretch>
        </p:blipFill>
        <p:spPr>
          <a:xfrm>
            <a:off x="16002001" y="9334501"/>
            <a:ext cx="2018552" cy="671168"/>
          </a:xfrm>
          <a:prstGeom prst="rect">
            <a:avLst/>
          </a:prstGeom>
        </p:spPr>
      </p:pic>
      <p:sp>
        <p:nvSpPr>
          <p:cNvPr id="22" name="HELP YOURSELF &amp; OTHERS HEAL WITH EFT">
            <a:extLst>
              <a:ext uri="{FF2B5EF4-FFF2-40B4-BE49-F238E27FC236}">
                <a16:creationId xmlns:a16="http://schemas.microsoft.com/office/drawing/2014/main" id="{3609B253-3EBF-D035-14D4-F688C2ACE37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31B614-46C8-C919-F837-193B170752CF}"/>
              </a:ext>
            </a:extLst>
          </p:cNvPr>
          <p:cNvPicPr>
            <a:picLocks noChangeAspect="1"/>
          </p:cNvPicPr>
          <p:nvPr/>
        </p:nvPicPr>
        <p:blipFill>
          <a:blip r:embed="rId3"/>
          <a:srcRect l="2574" t="14537" b="2935"/>
          <a:stretch/>
        </p:blipFill>
        <p:spPr>
          <a:xfrm>
            <a:off x="0" y="0"/>
            <a:ext cx="18288000" cy="102870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0B5A4AD0-2119-34E6-297A-DB3B8C063B3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84495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15789" y="5377412"/>
            <a:ext cx="750329" cy="1381575"/>
            <a:chOff x="0" y="0"/>
            <a:chExt cx="812800" cy="1496605"/>
          </a:xfrm>
        </p:grpSpPr>
        <p:sp>
          <p:nvSpPr>
            <p:cNvPr id="3" name="Freeform 3"/>
            <p:cNvSpPr/>
            <p:nvPr/>
          </p:nvSpPr>
          <p:spPr>
            <a:xfrm>
              <a:off x="0" y="0"/>
              <a:ext cx="812800" cy="1496605"/>
            </a:xfrm>
            <a:custGeom>
              <a:avLst/>
              <a:gdLst/>
              <a:ahLst/>
              <a:cxnLst/>
              <a:rect l="l" t="t" r="r" b="b"/>
              <a:pathLst>
                <a:path w="812800" h="1496605">
                  <a:moveTo>
                    <a:pt x="406400" y="1496605"/>
                  </a:moveTo>
                  <a:lnTo>
                    <a:pt x="0" y="1090205"/>
                  </a:lnTo>
                  <a:lnTo>
                    <a:pt x="203200" y="1090205"/>
                  </a:lnTo>
                  <a:lnTo>
                    <a:pt x="203200" y="0"/>
                  </a:lnTo>
                  <a:lnTo>
                    <a:pt x="609600" y="0"/>
                  </a:lnTo>
                  <a:lnTo>
                    <a:pt x="609600" y="1090205"/>
                  </a:lnTo>
                  <a:lnTo>
                    <a:pt x="812800" y="1090205"/>
                  </a:lnTo>
                  <a:lnTo>
                    <a:pt x="406400" y="149660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4" name="TextBox 4"/>
            <p:cNvSpPr txBox="1"/>
            <p:nvPr/>
          </p:nvSpPr>
          <p:spPr>
            <a:xfrm>
              <a:off x="203200" y="-57150"/>
              <a:ext cx="406400" cy="1452155"/>
            </a:xfrm>
            <a:prstGeom prst="rect">
              <a:avLst/>
            </a:prstGeom>
          </p:spPr>
          <p:txBody>
            <a:bodyPr lIns="76200" tIns="76200" rIns="76200" bIns="76200" rtlCol="0"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855"/>
                </a:lnSpc>
              </a:pPr>
              <a:endParaRPr sz="3600" dirty="0">
                <a:latin typeface="Calibri" panose="020F0502020204030204" pitchFamily="34" charset="0"/>
                <a:cs typeface="Calibri" panose="020F0502020204030204" pitchFamily="34" charset="0"/>
              </a:endParaRPr>
            </a:p>
          </p:txBody>
        </p:sp>
      </p:grpSp>
      <p:sp>
        <p:nvSpPr>
          <p:cNvPr id="5" name="AutoShape 5"/>
          <p:cNvSpPr/>
          <p:nvPr/>
        </p:nvSpPr>
        <p:spPr>
          <a:xfrm flipH="1" flipV="1">
            <a:off x="3777966" y="7816494"/>
            <a:ext cx="11786187" cy="21432"/>
          </a:xfrm>
          <a:prstGeom prst="line">
            <a:avLst/>
          </a:prstGeom>
          <a:ln w="28575" cap="flat">
            <a:solidFill>
              <a:srgbClr val="000000"/>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6" name="AutoShape 6"/>
          <p:cNvSpPr/>
          <p:nvPr/>
        </p:nvSpPr>
        <p:spPr>
          <a:xfrm>
            <a:off x="5368634" y="4102729"/>
            <a:ext cx="0" cy="4084382"/>
          </a:xfrm>
          <a:prstGeom prst="line">
            <a:avLst/>
          </a:prstGeom>
          <a:ln w="19050" cap="flat">
            <a:solidFill>
              <a:srgbClr val="000000"/>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7" name="AutoShape 7"/>
          <p:cNvSpPr/>
          <p:nvPr/>
        </p:nvSpPr>
        <p:spPr>
          <a:xfrm flipH="1">
            <a:off x="9600132" y="4102728"/>
            <a:ext cx="21432" cy="4130982"/>
          </a:xfrm>
          <a:prstGeom prst="line">
            <a:avLst/>
          </a:prstGeom>
          <a:ln w="19050" cap="flat">
            <a:solidFill>
              <a:srgbClr val="000000"/>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8" name="Group 8"/>
          <p:cNvGrpSpPr/>
          <p:nvPr/>
        </p:nvGrpSpPr>
        <p:grpSpPr>
          <a:xfrm>
            <a:off x="0" y="-22326"/>
            <a:ext cx="18288000" cy="1626939"/>
            <a:chOff x="0" y="0"/>
            <a:chExt cx="10997886" cy="978395"/>
          </a:xfrm>
        </p:grpSpPr>
        <p:sp>
          <p:nvSpPr>
            <p:cNvPr id="9" name="Freeform 9"/>
            <p:cNvSpPr/>
            <p:nvPr/>
          </p:nvSpPr>
          <p:spPr>
            <a:xfrm>
              <a:off x="0" y="0"/>
              <a:ext cx="10997886" cy="978395"/>
            </a:xfrm>
            <a:custGeom>
              <a:avLst/>
              <a:gdLst/>
              <a:ahLst/>
              <a:cxnLst/>
              <a:rect l="l" t="t" r="r" b="b"/>
              <a:pathLst>
                <a:path w="10997886" h="978395">
                  <a:moveTo>
                    <a:pt x="0" y="0"/>
                  </a:moveTo>
                  <a:lnTo>
                    <a:pt x="10997886" y="0"/>
                  </a:lnTo>
                  <a:lnTo>
                    <a:pt x="10997886" y="978395"/>
                  </a:lnTo>
                  <a:lnTo>
                    <a:pt x="0" y="97839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10" name="TextBox 10"/>
          <p:cNvSpPr txBox="1"/>
          <p:nvPr/>
        </p:nvSpPr>
        <p:spPr>
          <a:xfrm>
            <a:off x="0" y="237422"/>
            <a:ext cx="18288000" cy="974834"/>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8096"/>
              </a:lnSpc>
            </a:pPr>
            <a:r>
              <a:rPr lang="en-US" sz="5783" b="1" dirty="0">
                <a:solidFill>
                  <a:srgbClr val="FFFFFF"/>
                </a:solidFill>
                <a:latin typeface="Calibri" panose="020F0502020204030204" pitchFamily="34" charset="0"/>
                <a:ea typeface="Myriad Pro 2"/>
                <a:cs typeface="Calibri" panose="020F0502020204030204" pitchFamily="34" charset="0"/>
                <a:sym typeface="Myriad Pro 2"/>
              </a:rPr>
              <a:t>STEADY AND LONG-LASTING WEIGHT LOSS </a:t>
            </a:r>
          </a:p>
        </p:txBody>
      </p:sp>
      <p:sp>
        <p:nvSpPr>
          <p:cNvPr id="11" name="TextBox 11"/>
          <p:cNvSpPr txBox="1"/>
          <p:nvPr/>
        </p:nvSpPr>
        <p:spPr>
          <a:xfrm>
            <a:off x="8732876" y="8919247"/>
            <a:ext cx="1734515" cy="45365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456"/>
              </a:lnSpc>
            </a:pPr>
            <a:r>
              <a:rPr lang="en-US" sz="3456" dirty="0">
                <a:solidFill>
                  <a:srgbClr val="3D4354"/>
                </a:solidFill>
                <a:latin typeface="Calibri" panose="020F0502020204030204" pitchFamily="34" charset="0"/>
                <a:ea typeface="Myriad Pro 4"/>
                <a:cs typeface="Calibri" panose="020F0502020204030204" pitchFamily="34" charset="0"/>
                <a:sym typeface="Myriad Pro 4"/>
              </a:rPr>
              <a:t>TIME</a:t>
            </a:r>
          </a:p>
        </p:txBody>
      </p:sp>
      <p:sp>
        <p:nvSpPr>
          <p:cNvPr id="12" name="TextBox 12"/>
          <p:cNvSpPr txBox="1"/>
          <p:nvPr/>
        </p:nvSpPr>
        <p:spPr>
          <a:xfrm rot="16200000">
            <a:off x="2112163" y="5014767"/>
            <a:ext cx="2331383" cy="50730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3906"/>
              </a:lnSpc>
            </a:pPr>
            <a:r>
              <a:rPr lang="en-US" sz="3906" dirty="0">
                <a:solidFill>
                  <a:srgbClr val="3D4354"/>
                </a:solidFill>
                <a:latin typeface="Calibri" panose="020F0502020204030204" pitchFamily="34" charset="0"/>
                <a:ea typeface="Myriad Pro 4"/>
                <a:cs typeface="Calibri" panose="020F0502020204030204" pitchFamily="34" charset="0"/>
                <a:sym typeface="Myriad Pro 4"/>
              </a:rPr>
              <a:t>WEIGHT</a:t>
            </a:r>
          </a:p>
        </p:txBody>
      </p:sp>
      <p:sp>
        <p:nvSpPr>
          <p:cNvPr id="13" name="TextBox 13"/>
          <p:cNvSpPr txBox="1"/>
          <p:nvPr/>
        </p:nvSpPr>
        <p:spPr>
          <a:xfrm>
            <a:off x="13773964" y="6887252"/>
            <a:ext cx="2152412" cy="585161"/>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4500"/>
              </a:lnSpc>
            </a:pPr>
            <a:r>
              <a:rPr lang="en-US" sz="4500" dirty="0">
                <a:solidFill>
                  <a:srgbClr val="FF7402"/>
                </a:solidFill>
                <a:latin typeface="Calibri" panose="020F0502020204030204" pitchFamily="34" charset="0"/>
                <a:ea typeface="Myriad Pro 1"/>
                <a:cs typeface="Calibri" panose="020F0502020204030204" pitchFamily="34" charset="0"/>
                <a:sym typeface="Myriad Pro 1"/>
              </a:rPr>
              <a:t>5.05 kg</a:t>
            </a:r>
          </a:p>
        </p:txBody>
      </p:sp>
      <p:sp>
        <p:nvSpPr>
          <p:cNvPr id="14" name="TextBox 14"/>
          <p:cNvSpPr txBox="1"/>
          <p:nvPr/>
        </p:nvSpPr>
        <p:spPr>
          <a:xfrm>
            <a:off x="4237912" y="8305314"/>
            <a:ext cx="2261447" cy="36034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760"/>
              </a:lnSpc>
            </a:pPr>
            <a:r>
              <a:rPr lang="en-US" sz="2760" dirty="0">
                <a:solidFill>
                  <a:srgbClr val="3D4354"/>
                </a:solidFill>
                <a:latin typeface="Calibri" panose="020F0502020204030204" pitchFamily="34" charset="0"/>
                <a:ea typeface="Myriad Pro 4"/>
                <a:cs typeface="Calibri" panose="020F0502020204030204" pitchFamily="34" charset="0"/>
                <a:sym typeface="Myriad Pro 4"/>
              </a:rPr>
              <a:t>4 WEEK TRIAL</a:t>
            </a:r>
          </a:p>
        </p:txBody>
      </p:sp>
      <p:sp>
        <p:nvSpPr>
          <p:cNvPr id="15" name="TextBox 15"/>
          <p:cNvSpPr txBox="1"/>
          <p:nvPr/>
        </p:nvSpPr>
        <p:spPr>
          <a:xfrm>
            <a:off x="8269380" y="8356582"/>
            <a:ext cx="2661504" cy="36034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760"/>
              </a:lnSpc>
            </a:pPr>
            <a:r>
              <a:rPr lang="en-US" sz="2760" dirty="0">
                <a:solidFill>
                  <a:srgbClr val="3D4354"/>
                </a:solidFill>
                <a:latin typeface="Calibri" panose="020F0502020204030204" pitchFamily="34" charset="0"/>
                <a:ea typeface="Myriad Pro 4"/>
                <a:cs typeface="Calibri" panose="020F0502020204030204" pitchFamily="34" charset="0"/>
                <a:sym typeface="Myriad Pro 4"/>
              </a:rPr>
              <a:t>6  MONTHS</a:t>
            </a:r>
          </a:p>
        </p:txBody>
      </p:sp>
      <p:sp>
        <p:nvSpPr>
          <p:cNvPr id="16" name="TextBox 16"/>
          <p:cNvSpPr txBox="1"/>
          <p:nvPr/>
        </p:nvSpPr>
        <p:spPr>
          <a:xfrm>
            <a:off x="12200324" y="8356582"/>
            <a:ext cx="2661504" cy="36034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nSpc>
                <a:spcPts val="2760"/>
              </a:lnSpc>
            </a:pPr>
            <a:r>
              <a:rPr lang="en-US" sz="2760" dirty="0">
                <a:solidFill>
                  <a:srgbClr val="3D4354"/>
                </a:solidFill>
                <a:latin typeface="Calibri" panose="020F0502020204030204" pitchFamily="34" charset="0"/>
                <a:ea typeface="Myriad Pro 4"/>
                <a:cs typeface="Calibri" panose="020F0502020204030204" pitchFamily="34" charset="0"/>
                <a:sym typeface="Myriad Pro 4"/>
              </a:rPr>
              <a:t>12  MONTHS</a:t>
            </a:r>
          </a:p>
        </p:txBody>
      </p:sp>
      <p:sp>
        <p:nvSpPr>
          <p:cNvPr id="17" name="AutoShape 17"/>
          <p:cNvSpPr/>
          <p:nvPr/>
        </p:nvSpPr>
        <p:spPr>
          <a:xfrm>
            <a:off x="3806542" y="5131934"/>
            <a:ext cx="9724535" cy="2029938"/>
          </a:xfrm>
          <a:prstGeom prst="line">
            <a:avLst/>
          </a:prstGeom>
          <a:ln w="76200" cap="flat">
            <a:solidFill>
              <a:srgbClr val="42B0FF"/>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8" name="AutoShape 18"/>
          <p:cNvSpPr/>
          <p:nvPr/>
        </p:nvSpPr>
        <p:spPr>
          <a:xfrm>
            <a:off x="13531076" y="4102728"/>
            <a:ext cx="0" cy="4130982"/>
          </a:xfrm>
          <a:prstGeom prst="line">
            <a:avLst/>
          </a:prstGeom>
          <a:ln w="19050" cap="flat">
            <a:solidFill>
              <a:srgbClr val="000000"/>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sp>
        <p:nvSpPr>
          <p:cNvPr id="19" name="AutoShape 19"/>
          <p:cNvSpPr/>
          <p:nvPr/>
        </p:nvSpPr>
        <p:spPr>
          <a:xfrm>
            <a:off x="3777966" y="2762023"/>
            <a:ext cx="28575" cy="5075903"/>
          </a:xfrm>
          <a:prstGeom prst="line">
            <a:avLst/>
          </a:prstGeom>
          <a:ln w="28575" cap="flat">
            <a:solidFill>
              <a:srgbClr val="000000"/>
            </a:solidFill>
            <a:prstDash val="solid"/>
            <a:headEnd type="none" w="sm" len="sm"/>
            <a:tailEnd type="none" w="sm" len="sm"/>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nvGrpSpPr>
          <p:cNvPr id="20" name="Group 20"/>
          <p:cNvGrpSpPr/>
          <p:nvPr/>
        </p:nvGrpSpPr>
        <p:grpSpPr>
          <a:xfrm>
            <a:off x="0" y="134815"/>
            <a:ext cx="18288000" cy="10287000"/>
            <a:chOff x="0" y="0"/>
            <a:chExt cx="24384000" cy="13716000"/>
          </a:xfrm>
        </p:grpSpPr>
        <p:sp>
          <p:nvSpPr>
            <p:cNvPr id="21" name="Freeform 21"/>
            <p:cNvSpPr/>
            <p:nvPr/>
          </p:nvSpPr>
          <p:spPr>
            <a:xfrm>
              <a:off x="0" y="0"/>
              <a:ext cx="24384000" cy="13716000"/>
            </a:xfrm>
            <a:custGeom>
              <a:avLst/>
              <a:gdLst/>
              <a:ahLst/>
              <a:cxnLst/>
              <a:rect l="l" t="t" r="r" b="b"/>
              <a:pathLst>
                <a:path w="24384000" h="13716000">
                  <a:moveTo>
                    <a:pt x="0" y="0"/>
                  </a:moveTo>
                  <a:lnTo>
                    <a:pt x="0" y="13716000"/>
                  </a:lnTo>
                  <a:lnTo>
                    <a:pt x="24384000" y="13716000"/>
                  </a:lnTo>
                  <a:lnTo>
                    <a:pt x="24384000" y="0"/>
                  </a:lnTo>
                  <a:lnTo>
                    <a:pt x="0" y="0"/>
                  </a:lnTo>
                  <a:close/>
                  <a:moveTo>
                    <a:pt x="24143715" y="13475715"/>
                  </a:moveTo>
                  <a:lnTo>
                    <a:pt x="235331" y="13475715"/>
                  </a:lnTo>
                  <a:lnTo>
                    <a:pt x="235331" y="235331"/>
                  </a:lnTo>
                  <a:lnTo>
                    <a:pt x="24143715" y="235331"/>
                  </a:lnTo>
                  <a:lnTo>
                    <a:pt x="24143715" y="13475715"/>
                  </a:lnTo>
                  <a:close/>
                </a:path>
              </a:pathLst>
            </a:custGeom>
            <a:solidFill>
              <a:srgbClr val="42B0FF"/>
            </a:solidFill>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3600" dirty="0">
                <a:latin typeface="Calibri" panose="020F0502020204030204" pitchFamily="34" charset="0"/>
                <a:cs typeface="Calibri" panose="020F0502020204030204" pitchFamily="34" charset="0"/>
              </a:endParaRPr>
            </a:p>
          </p:txBody>
        </p:sp>
      </p:grpSp>
      <p:sp>
        <p:nvSpPr>
          <p:cNvPr id="22" name="HELP YOURSELF &amp; OTHERS HEAL WITH EFT">
            <a:extLst>
              <a:ext uri="{FF2B5EF4-FFF2-40B4-BE49-F238E27FC236}">
                <a16:creationId xmlns:a16="http://schemas.microsoft.com/office/drawing/2014/main" id="{FB8DE0EC-8D23-EE50-A903-BDCB4E3DDC8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B76C03-A34E-0B65-C0B9-5217D9083428}"/>
              </a:ext>
            </a:extLst>
          </p:cNvPr>
          <p:cNvSpPr/>
          <p:nvPr/>
        </p:nvSpPr>
        <p:spPr>
          <a:xfrm>
            <a:off x="7127776" y="3100314"/>
            <a:ext cx="10120718" cy="5829913"/>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17C7BB44-1294-F253-D56F-A3259DFAF0FB}"/>
              </a:ext>
            </a:extLst>
          </p:cNvPr>
          <p:cNvSpPr txBox="1"/>
          <p:nvPr/>
        </p:nvSpPr>
        <p:spPr>
          <a:xfrm>
            <a:off x="7721380" y="3378233"/>
            <a:ext cx="9289897" cy="527407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Identify the issue or goal </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Get a measure for it</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Start EFT Tapping on the side of the hand</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Tap on the upper body, facial and finger points</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Close sequence</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Relax</a:t>
            </a:r>
          </a:p>
          <a:p>
            <a:pPr marL="685800" marR="0" lvl="0" indent="-685800" algn="l" defTabSz="1828800" rtl="0" eaLnBrk="1" fontAlgn="base" latinLnBrk="0" hangingPunct="1">
              <a:lnSpc>
                <a:spcPct val="120000"/>
              </a:lnSpc>
              <a:spcBef>
                <a:spcPts val="0"/>
              </a:spcBef>
              <a:spcAft>
                <a:spcPts val="0"/>
              </a:spcAft>
              <a:buClr>
                <a:srgbClr val="000000"/>
              </a:buClr>
              <a:buSzPct val="100000"/>
              <a:buFont typeface="+mj-lt"/>
              <a:buAutoNum type="arabicPeriod"/>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raphik"/>
              </a:rPr>
              <a:t>Testing</a:t>
            </a:r>
          </a:p>
        </p:txBody>
      </p:sp>
      <p:sp>
        <p:nvSpPr>
          <p:cNvPr id="5" name="Rectangle 4">
            <a:extLst>
              <a:ext uri="{FF2B5EF4-FFF2-40B4-BE49-F238E27FC236}">
                <a16:creationId xmlns:a16="http://schemas.microsoft.com/office/drawing/2014/main" id="{9B7ED5D4-A6DF-EADB-617B-9C4ED97FA8B9}"/>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THE 7 STEPS OF EFT</a:t>
            </a:r>
          </a:p>
        </p:txBody>
      </p:sp>
      <p:sp>
        <p:nvSpPr>
          <p:cNvPr id="6" name="Google Shape;789;p72">
            <a:extLst>
              <a:ext uri="{FF2B5EF4-FFF2-40B4-BE49-F238E27FC236}">
                <a16:creationId xmlns:a16="http://schemas.microsoft.com/office/drawing/2014/main" id="{B800EFB3-1057-29F0-5BBB-35D8BE6A51B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E02D568C-1338-4A46-9CAF-3C825451FF22}"/>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8" name="Picture 7" descr="A person wearing a white scarf&#10;&#10;Description automatically generated">
            <a:extLst>
              <a:ext uri="{FF2B5EF4-FFF2-40B4-BE49-F238E27FC236}">
                <a16:creationId xmlns:a16="http://schemas.microsoft.com/office/drawing/2014/main" id="{D118F5C7-DD92-5E36-A88E-84FC19AE3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996" y="3100314"/>
            <a:ext cx="5829913" cy="5829913"/>
          </a:xfrm>
          <a:prstGeom prst="rect">
            <a:avLst/>
          </a:prstGeom>
        </p:spPr>
      </p:pic>
      <p:sp>
        <p:nvSpPr>
          <p:cNvPr id="9" name="TextBox 8">
            <a:extLst>
              <a:ext uri="{FF2B5EF4-FFF2-40B4-BE49-F238E27FC236}">
                <a16:creationId xmlns:a16="http://schemas.microsoft.com/office/drawing/2014/main" id="{9DF183ED-02CC-36B3-8B14-6828333795F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defRPr/>
            </a:pPr>
            <a:r>
              <a:rPr lang="en-US" sz="3000" dirty="0">
                <a:solidFill>
                  <a:srgbClr val="E4F7FF"/>
                </a:solidFill>
                <a:latin typeface="Calibri"/>
                <a:cs typeface="Calibri" panose="020F0502020204030204" pitchFamily="34" charset="0"/>
                <a:sym typeface="Graphik"/>
              </a:rPr>
              <a:t>FREE YOURSELF FROM STRESS AND FIND CALM</a:t>
            </a:r>
          </a:p>
        </p:txBody>
      </p:sp>
      <p:pic>
        <p:nvPicPr>
          <p:cNvPr id="10" name="Picture 6">
            <a:extLst>
              <a:ext uri="{FF2B5EF4-FFF2-40B4-BE49-F238E27FC236}">
                <a16:creationId xmlns:a16="http://schemas.microsoft.com/office/drawing/2014/main" id="{D10F9F89-85A1-57FD-754E-F374A709B419}"/>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18FBE19F-55E2-1B80-E418-C20D4C7FFA3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8105875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573062-12F6-D4B9-FD26-4B6F6420D1A2}"/>
            </a:ext>
          </a:extLst>
        </p:cNvPr>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6BAC073-1B41-6864-C5BD-31CB586E384B}"/>
              </a:ext>
            </a:extLst>
          </p:cNvPr>
          <p:cNvPicPr>
            <a:picLocks noChangeAspect="1"/>
          </p:cNvPicPr>
          <p:nvPr/>
        </p:nvPicPr>
        <p:blipFill rotWithShape="1">
          <a:blip r:embed="rId2">
            <a:extLst>
              <a:ext uri="{28A0092B-C50C-407E-A947-70E740481C1C}">
                <a14:useLocalDpi xmlns:a14="http://schemas.microsoft.com/office/drawing/2010/main" val="0"/>
              </a:ext>
            </a:extLst>
          </a:blip>
          <a:srcRect l="11402" r="12153"/>
          <a:stretch/>
        </p:blipFill>
        <p:spPr>
          <a:xfrm>
            <a:off x="1039506" y="3130862"/>
            <a:ext cx="8488983" cy="5829914"/>
          </a:xfrm>
          <a:prstGeom prst="rect">
            <a:avLst/>
          </a:prstGeom>
        </p:spPr>
      </p:pic>
      <p:sp>
        <p:nvSpPr>
          <p:cNvPr id="11" name="Rectangle 10">
            <a:extLst>
              <a:ext uri="{FF2B5EF4-FFF2-40B4-BE49-F238E27FC236}">
                <a16:creationId xmlns:a16="http://schemas.microsoft.com/office/drawing/2014/main" id="{2FC980AC-1483-7630-5BD7-C98B2F40C7B8}"/>
              </a:ext>
            </a:extLst>
          </p:cNvPr>
          <p:cNvSpPr/>
          <p:nvPr/>
        </p:nvSpPr>
        <p:spPr>
          <a:xfrm>
            <a:off x="9864080" y="3100314"/>
            <a:ext cx="7384414" cy="5860462"/>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4738298A-8DA5-9059-0A34-2507B8D2F89D}"/>
              </a:ext>
            </a:extLst>
          </p:cNvPr>
          <p:cNvSpPr txBox="1"/>
          <p:nvPr/>
        </p:nvSpPr>
        <p:spPr>
          <a:xfrm>
            <a:off x="10296129" y="3378233"/>
            <a:ext cx="6624736" cy="236988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504000" indent="-504000" algn="l" defTabSz="619125" hangingPunct="0">
              <a:spcBef>
                <a:spcPts val="600"/>
              </a:spcBef>
              <a:buClrTx/>
              <a:buSzTx/>
              <a:buFont typeface="Arial"/>
              <a:buChar char="•"/>
              <a:defRPr sz="5400"/>
            </a:pPr>
            <a:r>
              <a:rPr lang="en-GB" sz="3600" dirty="0">
                <a:solidFill>
                  <a:schemeClr val="tx1"/>
                </a:solidFill>
                <a:latin typeface="Calibri" panose="020F0502020204030204" pitchFamily="34" charset="0"/>
                <a:cs typeface="Calibri" panose="020F0502020204030204" pitchFamily="34" charset="0"/>
              </a:rPr>
              <a:t>What do you want?</a:t>
            </a:r>
            <a:endParaRPr lang="en-US" sz="8800" dirty="0">
              <a:latin typeface="Calibri" panose="020F0502020204030204" pitchFamily="34" charset="0"/>
              <a:cs typeface="Calibri" panose="020F0502020204030204" pitchFamily="34" charset="0"/>
            </a:endParaRPr>
          </a:p>
          <a:p>
            <a:pPr marL="504000" indent="-504000" algn="l" defTabSz="619125" hangingPunct="0">
              <a:spcBef>
                <a:spcPts val="600"/>
              </a:spcBef>
              <a:buClrTx/>
              <a:buSzTx/>
              <a:buFont typeface="Arial"/>
              <a:buChar char="•"/>
              <a:defRPr sz="5400"/>
            </a:pPr>
            <a:r>
              <a:rPr lang="en-GB" sz="3600" dirty="0">
                <a:solidFill>
                  <a:schemeClr val="tx1"/>
                </a:solidFill>
                <a:latin typeface="Calibri" panose="020F0502020204030204" pitchFamily="34" charset="0"/>
                <a:cs typeface="Calibri" panose="020F0502020204030204" pitchFamily="34" charset="0"/>
              </a:rPr>
              <a:t>What issue do you want to solve?</a:t>
            </a:r>
          </a:p>
          <a:p>
            <a:pPr marL="504000" indent="-504000" algn="l" defTabSz="619125" hangingPunct="0">
              <a:spcBef>
                <a:spcPts val="600"/>
              </a:spcBef>
              <a:buClrTx/>
              <a:buSzTx/>
              <a:buFont typeface="Arial"/>
              <a:buChar char="•"/>
              <a:defRPr sz="5400"/>
            </a:pPr>
            <a:r>
              <a:rPr lang="en-GB" sz="3600" dirty="0">
                <a:solidFill>
                  <a:schemeClr val="tx1"/>
                </a:solidFill>
                <a:latin typeface="Calibri" panose="020F0502020204030204" pitchFamily="34" charset="0"/>
                <a:cs typeface="Calibri" panose="020F0502020204030204" pitchFamily="34" charset="0"/>
              </a:rPr>
              <a:t>How does it make you feel?</a:t>
            </a:r>
          </a:p>
        </p:txBody>
      </p:sp>
      <p:sp>
        <p:nvSpPr>
          <p:cNvPr id="5" name="Rectangle 4">
            <a:extLst>
              <a:ext uri="{FF2B5EF4-FFF2-40B4-BE49-F238E27FC236}">
                <a16:creationId xmlns:a16="http://schemas.microsoft.com/office/drawing/2014/main" id="{D516C66D-C7FD-6D6C-2111-4E602590EB39}"/>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1. IDENTIFY GOAL OR ISSUE</a:t>
            </a:r>
          </a:p>
        </p:txBody>
      </p:sp>
      <p:sp>
        <p:nvSpPr>
          <p:cNvPr id="6" name="Google Shape;789;p72">
            <a:extLst>
              <a:ext uri="{FF2B5EF4-FFF2-40B4-BE49-F238E27FC236}">
                <a16:creationId xmlns:a16="http://schemas.microsoft.com/office/drawing/2014/main" id="{A253E63E-F6DC-6EDD-22A4-B331D34A6385}"/>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22EC6A4B-D0F0-5A64-093F-8CE2DBC53C1F}"/>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E8EBFF5E-DBB6-6C88-E898-E0D2C3918196}"/>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8" name="HELP YOURSELF &amp; OTHERS HEAL WITH EFT">
            <a:extLst>
              <a:ext uri="{FF2B5EF4-FFF2-40B4-BE49-F238E27FC236}">
                <a16:creationId xmlns:a16="http://schemas.microsoft.com/office/drawing/2014/main" id="{EB28727C-7A0E-F4D6-982E-0F38F6EDC7E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3BF7191C-A284-5412-C3F4-F3C583197D0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3312824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3D656F-226B-4165-B3D0-5CBDD824D5F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F3FDFD2-823B-AB42-3801-79EF89DCE4F7}"/>
              </a:ext>
            </a:extLst>
          </p:cNvPr>
          <p:cNvSpPr/>
          <p:nvPr/>
        </p:nvSpPr>
        <p:spPr>
          <a:xfrm>
            <a:off x="1039506" y="3100314"/>
            <a:ext cx="16208988" cy="1738938"/>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C84A0217-FE38-29F2-D46F-F20362D23FAC}"/>
              </a:ext>
            </a:extLst>
          </p:cNvPr>
          <p:cNvSpPr txBox="1"/>
          <p:nvPr/>
        </p:nvSpPr>
        <p:spPr>
          <a:xfrm>
            <a:off x="1367136" y="3378233"/>
            <a:ext cx="15553729" cy="1738938"/>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algn="l" defTabSz="619125" hangingPunct="0">
              <a:spcBef>
                <a:spcPts val="600"/>
              </a:spcBef>
              <a:buClrTx/>
              <a:buSzTx/>
              <a:defRPr sz="5400"/>
            </a:pPr>
            <a:r>
              <a:rPr lang="en-US" sz="3600" dirty="0">
                <a:solidFill>
                  <a:schemeClr val="tx1"/>
                </a:solidFill>
                <a:latin typeface="Calibri" panose="020F0502020204030204" pitchFamily="34" charset="0"/>
                <a:cs typeface="Calibri" panose="020F0502020204030204" pitchFamily="34" charset="0"/>
              </a:rPr>
              <a:t>On a scale of 1 to 10, what number would you give the issue (where 10 is uncomfortable or 1 is not uncomfortable at all).</a:t>
            </a:r>
          </a:p>
          <a:p>
            <a:pPr marL="504000" indent="-504000" algn="l" defTabSz="619125" hangingPunct="0">
              <a:spcBef>
                <a:spcPts val="600"/>
              </a:spcBef>
              <a:buClrTx/>
              <a:buSzTx/>
              <a:buFont typeface="Arial"/>
              <a:buChar char="•"/>
              <a:defRPr sz="5400"/>
            </a:pPr>
            <a:endParaRPr lang="en-US" sz="36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C55B019-A365-4817-98FD-12A119E0D517}"/>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2. GET A MEASURE FOR IT</a:t>
            </a:r>
          </a:p>
        </p:txBody>
      </p:sp>
      <p:sp>
        <p:nvSpPr>
          <p:cNvPr id="6" name="Google Shape;789;p72">
            <a:extLst>
              <a:ext uri="{FF2B5EF4-FFF2-40B4-BE49-F238E27FC236}">
                <a16:creationId xmlns:a16="http://schemas.microsoft.com/office/drawing/2014/main" id="{A9F7F47D-59A9-1FC1-7C19-86F23739EDA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9559E0A4-CF8B-EA02-A8D0-3C9458EC97B9}"/>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6BF1A90E-9B99-AAD0-8B44-8977C8E7D9E7}"/>
              </a:ext>
            </a:extLst>
          </p:cNvPr>
          <p:cNvPicPr>
            <a:picLocks noChangeAspect="1"/>
          </p:cNvPicPr>
          <p:nvPr/>
        </p:nvPicPr>
        <p:blipFill>
          <a:blip r:embed="rId2"/>
          <a:srcRect/>
          <a:stretch>
            <a:fillRect/>
          </a:stretch>
        </p:blipFill>
        <p:spPr>
          <a:xfrm>
            <a:off x="16002001" y="9334501"/>
            <a:ext cx="2018552" cy="671168"/>
          </a:xfrm>
          <a:prstGeom prst="rect">
            <a:avLst/>
          </a:prstGeom>
        </p:spPr>
      </p:pic>
      <p:pic>
        <p:nvPicPr>
          <p:cNvPr id="14" name="Picture 13">
            <a:extLst>
              <a:ext uri="{FF2B5EF4-FFF2-40B4-BE49-F238E27FC236}">
                <a16:creationId xmlns:a16="http://schemas.microsoft.com/office/drawing/2014/main" id="{51FA2836-237C-6CEB-4643-030A35913E81}"/>
              </a:ext>
            </a:extLst>
          </p:cNvPr>
          <p:cNvPicPr>
            <a:picLocks noChangeAspect="1"/>
          </p:cNvPicPr>
          <p:nvPr/>
        </p:nvPicPr>
        <p:blipFill rotWithShape="1">
          <a:blip r:embed="rId3"/>
          <a:srcRect l="6250" t="38889" r="2500" b="29259"/>
          <a:stretch/>
        </p:blipFill>
        <p:spPr>
          <a:xfrm>
            <a:off x="1039507" y="5143432"/>
            <a:ext cx="16208988" cy="3182587"/>
          </a:xfrm>
          <a:prstGeom prst="rect">
            <a:avLst/>
          </a:prstGeom>
          <a:ln>
            <a:solidFill>
              <a:srgbClr val="42B0FF"/>
            </a:solidFill>
          </a:ln>
        </p:spPr>
      </p:pic>
      <p:sp>
        <p:nvSpPr>
          <p:cNvPr id="3" name="HELP YOURSELF &amp; OTHERS HEAL WITH EFT">
            <a:extLst>
              <a:ext uri="{FF2B5EF4-FFF2-40B4-BE49-F238E27FC236}">
                <a16:creationId xmlns:a16="http://schemas.microsoft.com/office/drawing/2014/main" id="{DDAED98D-15FF-EC72-1111-480C165B384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A3CC4B96-D8FC-BCF7-6298-7267FFC23A8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77088506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E02A1F-55CB-506C-1D77-5996913676D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FB522B-6F3F-ADA8-8E86-3822F56AA169}"/>
              </a:ext>
            </a:extLst>
          </p:cNvPr>
          <p:cNvSpPr/>
          <p:nvPr/>
        </p:nvSpPr>
        <p:spPr>
          <a:xfrm>
            <a:off x="6831910" y="3100314"/>
            <a:ext cx="10416583"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08B97931-09F9-AC61-293F-2F442BD8540F}"/>
              </a:ext>
            </a:extLst>
          </p:cNvPr>
          <p:cNvSpPr txBox="1"/>
          <p:nvPr/>
        </p:nvSpPr>
        <p:spPr>
          <a:xfrm>
            <a:off x="7271792" y="3378233"/>
            <a:ext cx="9649073" cy="3554819"/>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504000" indent="-504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Tap on the side of the hand</a:t>
            </a:r>
          </a:p>
          <a:p>
            <a:pPr marL="504000" indent="-504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Use the phrase, “Even though I have [THIS PROBLEM], I deeply and completely love and accept myself.”</a:t>
            </a:r>
          </a:p>
          <a:p>
            <a:pPr marL="504000" indent="-504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Repeat 3 times</a:t>
            </a:r>
          </a:p>
          <a:p>
            <a:pPr marL="504000" indent="-504000" algn="l" defTabSz="619125" hangingPunct="0">
              <a:spcBef>
                <a:spcPts val="600"/>
              </a:spcBef>
              <a:buClrTx/>
              <a:buSzTx/>
              <a:buFont typeface="Arial" panose="020B0604020202020204" pitchFamily="34" charset="0"/>
              <a:buChar char="•"/>
              <a:defRPr sz="5400"/>
            </a:pPr>
            <a:endParaRPr lang="en-US" sz="36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869FCA4-8E30-5438-B2E9-91386959DB05}"/>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3. START TAPPING ON THE SIDE OF THE HAND</a:t>
            </a:r>
          </a:p>
        </p:txBody>
      </p:sp>
      <p:sp>
        <p:nvSpPr>
          <p:cNvPr id="6" name="Google Shape;789;p72">
            <a:extLst>
              <a:ext uri="{FF2B5EF4-FFF2-40B4-BE49-F238E27FC236}">
                <a16:creationId xmlns:a16="http://schemas.microsoft.com/office/drawing/2014/main" id="{F003AA2A-049B-573C-99B8-9C8D65AE802F}"/>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C0DB68E0-0C7A-EF6F-DA3E-644BB2E7CB61}"/>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BC545E25-7329-0529-0BB4-96505D0D8AE2}"/>
              </a:ext>
            </a:extLst>
          </p:cNvPr>
          <p:cNvPicPr>
            <a:picLocks noChangeAspect="1"/>
          </p:cNvPicPr>
          <p:nvPr/>
        </p:nvPicPr>
        <p:blipFill>
          <a:blip r:embed="rId2"/>
          <a:srcRect/>
          <a:stretch>
            <a:fillRect/>
          </a:stretch>
        </p:blipFill>
        <p:spPr>
          <a:xfrm>
            <a:off x="16002001" y="9334501"/>
            <a:ext cx="2018552" cy="671168"/>
          </a:xfrm>
          <a:prstGeom prst="rect">
            <a:avLst/>
          </a:prstGeom>
        </p:spPr>
      </p:pic>
      <p:pic>
        <p:nvPicPr>
          <p:cNvPr id="2" name="Two jellyfish against a pink background" descr="Two jellyfish against a pink background">
            <a:extLst>
              <a:ext uri="{FF2B5EF4-FFF2-40B4-BE49-F238E27FC236}">
                <a16:creationId xmlns:a16="http://schemas.microsoft.com/office/drawing/2014/main" id="{52E9E72E-D534-EC69-984D-911FF10C00E6}"/>
              </a:ext>
            </a:extLst>
          </p:cNvPr>
          <p:cNvPicPr>
            <a:picLocks noChangeAspect="1"/>
          </p:cNvPicPr>
          <p:nvPr/>
        </p:nvPicPr>
        <p:blipFill>
          <a:blip r:embed="rId3"/>
          <a:srcRect l="8199"/>
          <a:stretch>
            <a:fillRect/>
          </a:stretch>
        </p:blipFill>
        <p:spPr>
          <a:xfrm>
            <a:off x="1039506" y="3095983"/>
            <a:ext cx="5464774" cy="5952856"/>
          </a:xfrm>
          <a:prstGeom prst="rect">
            <a:avLst/>
          </a:prstGeom>
        </p:spPr>
      </p:pic>
      <p:sp>
        <p:nvSpPr>
          <p:cNvPr id="8" name="HELP YOURSELF &amp; OTHERS HEAL WITH EFT">
            <a:extLst>
              <a:ext uri="{FF2B5EF4-FFF2-40B4-BE49-F238E27FC236}">
                <a16:creationId xmlns:a16="http://schemas.microsoft.com/office/drawing/2014/main" id="{2CA35F8F-92B0-D58A-8C3A-BDFBDD04337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EC78AD41-86F9-A336-8B01-C8E490CF33F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54576610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C01CFC-0576-E26D-7CB5-B13D8429E909}"/>
            </a:ext>
          </a:extLst>
        </p:cNvPr>
        <p:cNvGrpSpPr/>
        <p:nvPr/>
      </p:nvGrpSpPr>
      <p:grpSpPr>
        <a:xfrm>
          <a:off x="0" y="0"/>
          <a:ext cx="0" cy="0"/>
          <a:chOff x="0" y="0"/>
          <a:chExt cx="0" cy="0"/>
        </a:xfrm>
      </p:grpSpPr>
      <p:pic>
        <p:nvPicPr>
          <p:cNvPr id="3" name="Two jellyfish against a pink background" descr="Two jellyfish against a pink background">
            <a:extLst>
              <a:ext uri="{FF2B5EF4-FFF2-40B4-BE49-F238E27FC236}">
                <a16:creationId xmlns:a16="http://schemas.microsoft.com/office/drawing/2014/main" id="{C797823B-E827-A9D3-9CF4-7018CA5E7A49}"/>
              </a:ext>
            </a:extLst>
          </p:cNvPr>
          <p:cNvPicPr>
            <a:picLocks noChangeAspect="1"/>
          </p:cNvPicPr>
          <p:nvPr/>
        </p:nvPicPr>
        <p:blipFill rotWithShape="1">
          <a:blip r:embed="rId2"/>
          <a:srcRect l="2678" t="2731" r="3825" b="22352"/>
          <a:stretch/>
        </p:blipFill>
        <p:spPr>
          <a:xfrm>
            <a:off x="1059110" y="3105061"/>
            <a:ext cx="5146177" cy="5943778"/>
          </a:xfrm>
          <a:prstGeom prst="rect">
            <a:avLst/>
          </a:prstGeom>
          <a:ln w="41275">
            <a:solidFill>
              <a:srgbClr val="42B0FF"/>
            </a:solidFill>
          </a:ln>
        </p:spPr>
      </p:pic>
      <p:sp>
        <p:nvSpPr>
          <p:cNvPr id="11" name="Rectangle 10">
            <a:extLst>
              <a:ext uri="{FF2B5EF4-FFF2-40B4-BE49-F238E27FC236}">
                <a16:creationId xmlns:a16="http://schemas.microsoft.com/office/drawing/2014/main" id="{BF2BF2EC-BD55-5053-C146-D728066546CE}"/>
              </a:ext>
            </a:extLst>
          </p:cNvPr>
          <p:cNvSpPr/>
          <p:nvPr/>
        </p:nvSpPr>
        <p:spPr>
          <a:xfrm>
            <a:off x="6523884" y="3100314"/>
            <a:ext cx="10724609"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5668FCC7-F689-C60E-1A4C-6E992BB5B36D}"/>
              </a:ext>
            </a:extLst>
          </p:cNvPr>
          <p:cNvSpPr txBox="1"/>
          <p:nvPr/>
        </p:nvSpPr>
        <p:spPr>
          <a:xfrm>
            <a:off x="6983760" y="3378233"/>
            <a:ext cx="9937105" cy="2369880"/>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504000" indent="-504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Then tap on the upper body and finger points.</a:t>
            </a:r>
          </a:p>
          <a:p>
            <a:pPr marL="504000" indent="-504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While saying the words from the problem “out loud”.</a:t>
            </a:r>
          </a:p>
          <a:p>
            <a:pPr marL="504000" indent="-504000" algn="l" defTabSz="619125" hangingPunct="0">
              <a:spcBef>
                <a:spcPts val="600"/>
              </a:spcBef>
              <a:buClrTx/>
              <a:buSzTx/>
              <a:buFont typeface="Arial" panose="020B0604020202020204" pitchFamily="34" charset="0"/>
              <a:buChar char="•"/>
              <a:defRPr sz="5400"/>
            </a:pPr>
            <a:endParaRPr lang="en-US" sz="36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D090C62-ECE3-2471-DF14-FBF0377E6B2F}"/>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5400" b="1" u="none" strike="noStrike" kern="0" cap="none" normalizeH="0" baseline="0" noProof="0" dirty="0">
                <a:ln>
                  <a:noFill/>
                </a:ln>
                <a:solidFill>
                  <a:srgbClr val="41B1FF"/>
                </a:solidFill>
                <a:effectLst/>
                <a:uLnTx/>
                <a:uFillTx/>
                <a:latin typeface="Calibri"/>
                <a:cs typeface="Calibri"/>
                <a:sym typeface="Graphik Semibold"/>
              </a:rPr>
              <a:t>4. TAP ON THE UPPER BODY, FACIAL AND FINGER POINTS</a:t>
            </a:r>
          </a:p>
        </p:txBody>
      </p:sp>
      <p:sp>
        <p:nvSpPr>
          <p:cNvPr id="6" name="Google Shape;789;p72">
            <a:extLst>
              <a:ext uri="{FF2B5EF4-FFF2-40B4-BE49-F238E27FC236}">
                <a16:creationId xmlns:a16="http://schemas.microsoft.com/office/drawing/2014/main" id="{2921A513-28F8-276D-6257-29F25EE4233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3AC185B8-0963-55E0-53FC-948857F93FE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133D9AF9-C652-D5BA-965D-E5227FB4ECB2}"/>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8" name="HELP YOURSELF &amp; OTHERS HEAL WITH EFT">
            <a:extLst>
              <a:ext uri="{FF2B5EF4-FFF2-40B4-BE49-F238E27FC236}">
                <a16:creationId xmlns:a16="http://schemas.microsoft.com/office/drawing/2014/main" id="{BB4440BE-8AF3-D6AC-866B-9A7CE12F63FC}"/>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F8DC1490-6131-B5F0-FFA4-DC56EAC200D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7144866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005891-8E5E-E5B4-26BF-981CE2319B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1F5B1F-76DF-3722-8E39-989E5474ECF3}"/>
              </a:ext>
            </a:extLst>
          </p:cNvPr>
          <p:cNvPicPr>
            <a:picLocks noChangeAspect="1"/>
          </p:cNvPicPr>
          <p:nvPr/>
        </p:nvPicPr>
        <p:blipFill>
          <a:blip r:embed="rId2"/>
          <a:stretch>
            <a:fillRect/>
          </a:stretch>
        </p:blipFill>
        <p:spPr>
          <a:xfrm>
            <a:off x="1031579" y="3100314"/>
            <a:ext cx="5510995" cy="5948525"/>
          </a:xfrm>
          <a:prstGeom prst="rect">
            <a:avLst/>
          </a:prstGeom>
          <a:ln w="41275">
            <a:solidFill>
              <a:srgbClr val="42B0FF"/>
            </a:solidFill>
          </a:ln>
        </p:spPr>
      </p:pic>
      <p:sp>
        <p:nvSpPr>
          <p:cNvPr id="11" name="Rectangle 10">
            <a:extLst>
              <a:ext uri="{FF2B5EF4-FFF2-40B4-BE49-F238E27FC236}">
                <a16:creationId xmlns:a16="http://schemas.microsoft.com/office/drawing/2014/main" id="{ED312194-9C7F-F919-17A9-F857378FC7AD}"/>
              </a:ext>
            </a:extLst>
          </p:cNvPr>
          <p:cNvSpPr/>
          <p:nvPr/>
        </p:nvSpPr>
        <p:spPr>
          <a:xfrm>
            <a:off x="6839744" y="3100314"/>
            <a:ext cx="10408749"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6500BBEE-4171-8A62-D43F-A30E6375413A}"/>
              </a:ext>
            </a:extLst>
          </p:cNvPr>
          <p:cNvSpPr txBox="1"/>
          <p:nvPr/>
        </p:nvSpPr>
        <p:spPr>
          <a:xfrm>
            <a:off x="7177031" y="3378233"/>
            <a:ext cx="9743834" cy="2954655"/>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432000" indent="-432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Then tap on the finger points:</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Thumb</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Index</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Middle</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Little </a:t>
            </a:r>
          </a:p>
        </p:txBody>
      </p:sp>
      <p:sp>
        <p:nvSpPr>
          <p:cNvPr id="5" name="Rectangle 4">
            <a:extLst>
              <a:ext uri="{FF2B5EF4-FFF2-40B4-BE49-F238E27FC236}">
                <a16:creationId xmlns:a16="http://schemas.microsoft.com/office/drawing/2014/main" id="{F947D4BB-E06E-8C42-07A8-501AE310B6B8}"/>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5400" b="1" u="none" strike="noStrike" kern="0" cap="none" normalizeH="0" baseline="0" noProof="0" dirty="0">
                <a:ln>
                  <a:noFill/>
                </a:ln>
                <a:solidFill>
                  <a:srgbClr val="41B1FF"/>
                </a:solidFill>
                <a:effectLst/>
                <a:uLnTx/>
                <a:uFillTx/>
                <a:latin typeface="Calibri"/>
                <a:cs typeface="Calibri"/>
                <a:sym typeface="Graphik Semibold"/>
              </a:rPr>
              <a:t>4. TAP ON THE UPPER BODY, FACIAL AND FINGER POINTS</a:t>
            </a:r>
          </a:p>
        </p:txBody>
      </p:sp>
      <p:sp>
        <p:nvSpPr>
          <p:cNvPr id="6" name="Google Shape;789;p72">
            <a:extLst>
              <a:ext uri="{FF2B5EF4-FFF2-40B4-BE49-F238E27FC236}">
                <a16:creationId xmlns:a16="http://schemas.microsoft.com/office/drawing/2014/main" id="{E0B7B4E5-8F8B-8A16-278D-57815E7425A7}"/>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16A7AEA4-5D90-FBBC-2274-16F9F4C35B23}"/>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C11A68C1-7547-B717-B6EA-3BEE2A091BFF}"/>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8" name="HELP YOURSELF &amp; OTHERS HEAL WITH EFT">
            <a:extLst>
              <a:ext uri="{FF2B5EF4-FFF2-40B4-BE49-F238E27FC236}">
                <a16:creationId xmlns:a16="http://schemas.microsoft.com/office/drawing/2014/main" id="{35E78AA7-80DA-26C2-EEE0-2D9EE43CE8A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27C22285-8903-85BD-B39B-F5F8F7E06B3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5538207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4C70E4-72E1-3D16-760D-294C0193F909}"/>
            </a:ext>
          </a:extLst>
        </p:cNvPr>
        <p:cNvGrpSpPr/>
        <p:nvPr/>
      </p:nvGrpSpPr>
      <p:grpSpPr>
        <a:xfrm>
          <a:off x="0" y="0"/>
          <a:ext cx="0" cy="0"/>
          <a:chOff x="0" y="0"/>
          <a:chExt cx="0" cy="0"/>
        </a:xfrm>
      </p:grpSpPr>
      <p:pic>
        <p:nvPicPr>
          <p:cNvPr id="3" name="Two jellyfish against a pink background" descr="Two jellyfish against a pink background">
            <a:extLst>
              <a:ext uri="{FF2B5EF4-FFF2-40B4-BE49-F238E27FC236}">
                <a16:creationId xmlns:a16="http://schemas.microsoft.com/office/drawing/2014/main" id="{74FBE0C2-3ACE-EE5B-E983-1743DCF115B0}"/>
              </a:ext>
            </a:extLst>
          </p:cNvPr>
          <p:cNvPicPr>
            <a:picLocks noChangeAspect="1"/>
          </p:cNvPicPr>
          <p:nvPr/>
        </p:nvPicPr>
        <p:blipFill rotWithShape="1">
          <a:blip r:embed="rId2"/>
          <a:srcRect r="23827"/>
          <a:stretch/>
        </p:blipFill>
        <p:spPr>
          <a:xfrm>
            <a:off x="1039505" y="3095984"/>
            <a:ext cx="5617045" cy="5952856"/>
          </a:xfrm>
          <a:prstGeom prst="rect">
            <a:avLst/>
          </a:prstGeom>
        </p:spPr>
      </p:pic>
      <p:sp>
        <p:nvSpPr>
          <p:cNvPr id="11" name="Rectangle 10">
            <a:extLst>
              <a:ext uri="{FF2B5EF4-FFF2-40B4-BE49-F238E27FC236}">
                <a16:creationId xmlns:a16="http://schemas.microsoft.com/office/drawing/2014/main" id="{13DF1194-3327-8F97-F9E7-EDAAFB466608}"/>
              </a:ext>
            </a:extLst>
          </p:cNvPr>
          <p:cNvSpPr/>
          <p:nvPr/>
        </p:nvSpPr>
        <p:spPr>
          <a:xfrm>
            <a:off x="6983760" y="3100314"/>
            <a:ext cx="10264733"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9F99E88F-C9C8-B5CC-256E-A3C1E26AA49D}"/>
              </a:ext>
            </a:extLst>
          </p:cNvPr>
          <p:cNvSpPr txBox="1"/>
          <p:nvPr/>
        </p:nvSpPr>
        <p:spPr>
          <a:xfrm>
            <a:off x="7415808" y="3378233"/>
            <a:ext cx="9505057" cy="2846933"/>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Come back to the side of the hand, also known as the karate chop point, and say the starting phrase out loud again.</a:t>
            </a:r>
          </a:p>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“Even though I have [THIS PROBLEM], I deeply and completely love and accept myself.”</a:t>
            </a:r>
          </a:p>
        </p:txBody>
      </p:sp>
      <p:sp>
        <p:nvSpPr>
          <p:cNvPr id="5" name="Rectangle 4">
            <a:extLst>
              <a:ext uri="{FF2B5EF4-FFF2-40B4-BE49-F238E27FC236}">
                <a16:creationId xmlns:a16="http://schemas.microsoft.com/office/drawing/2014/main" id="{197A0DAB-E1EB-AB8F-9BAE-E1F4E182F4DB}"/>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5. CLOSE ON THE SEQUENCE</a:t>
            </a:r>
          </a:p>
        </p:txBody>
      </p:sp>
      <p:sp>
        <p:nvSpPr>
          <p:cNvPr id="6" name="Google Shape;789;p72">
            <a:extLst>
              <a:ext uri="{FF2B5EF4-FFF2-40B4-BE49-F238E27FC236}">
                <a16:creationId xmlns:a16="http://schemas.microsoft.com/office/drawing/2014/main" id="{BA001743-8325-6850-CDA5-6CBF997A8A0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9152A4B8-C0E5-D7C8-3BF4-1A86AC1C8522}"/>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47B36B55-6AAB-277E-9CF0-4CD85153EAA4}"/>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8" name="HELP YOURSELF &amp; OTHERS HEAL WITH EFT">
            <a:extLst>
              <a:ext uri="{FF2B5EF4-FFF2-40B4-BE49-F238E27FC236}">
                <a16:creationId xmlns:a16="http://schemas.microsoft.com/office/drawing/2014/main" id="{ADB64313-864E-F50A-E632-698E5647A8B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BA2BB875-442A-FF5B-5FC9-DCA6229FCFDA}"/>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59056021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F11C8C-6B09-597D-89B7-0ABB771B91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415FEFF-FF83-5091-AFD2-32C276346A6E}"/>
              </a:ext>
            </a:extLst>
          </p:cNvPr>
          <p:cNvSpPr/>
          <p:nvPr/>
        </p:nvSpPr>
        <p:spPr>
          <a:xfrm>
            <a:off x="6695728" y="3100314"/>
            <a:ext cx="10552765"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322DFE5D-9C74-B79A-02C5-EF3723111E42}"/>
              </a:ext>
            </a:extLst>
          </p:cNvPr>
          <p:cNvSpPr txBox="1"/>
          <p:nvPr/>
        </p:nvSpPr>
        <p:spPr>
          <a:xfrm>
            <a:off x="7055768" y="3378233"/>
            <a:ext cx="9865097" cy="1815882"/>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Breathe.</a:t>
            </a:r>
          </a:p>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Take a sip of water.</a:t>
            </a:r>
          </a:p>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Reflect on how you are feeling.</a:t>
            </a:r>
          </a:p>
        </p:txBody>
      </p:sp>
      <p:sp>
        <p:nvSpPr>
          <p:cNvPr id="5" name="Rectangle 4">
            <a:extLst>
              <a:ext uri="{FF2B5EF4-FFF2-40B4-BE49-F238E27FC236}">
                <a16:creationId xmlns:a16="http://schemas.microsoft.com/office/drawing/2014/main" id="{8243E323-0C49-DADD-960E-5E6A00CFE5AE}"/>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kumimoji="0" lang="en-US" sz="6000" b="1" u="none" strike="noStrike" kern="0" cap="none" normalizeH="0" baseline="0" noProof="0" dirty="0">
                <a:ln>
                  <a:noFill/>
                </a:ln>
                <a:solidFill>
                  <a:srgbClr val="41B1FF"/>
                </a:solidFill>
                <a:effectLst/>
                <a:uLnTx/>
                <a:uFillTx/>
                <a:latin typeface="Calibri"/>
                <a:cs typeface="Calibri"/>
                <a:sym typeface="Graphik Semibold"/>
              </a:rPr>
              <a:t>6. RELAX</a:t>
            </a:r>
          </a:p>
        </p:txBody>
      </p:sp>
      <p:sp>
        <p:nvSpPr>
          <p:cNvPr id="6" name="Google Shape;789;p72">
            <a:extLst>
              <a:ext uri="{FF2B5EF4-FFF2-40B4-BE49-F238E27FC236}">
                <a16:creationId xmlns:a16="http://schemas.microsoft.com/office/drawing/2014/main" id="{24920958-A2A9-0389-1138-B869FF41666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0365B791-EED9-AEBD-786A-6DCC03000D2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392D4EB5-6227-E72E-E7AA-8823DF786910}"/>
              </a:ext>
            </a:extLst>
          </p:cNvPr>
          <p:cNvPicPr>
            <a:picLocks noChangeAspect="1"/>
          </p:cNvPicPr>
          <p:nvPr/>
        </p:nvPicPr>
        <p:blipFill>
          <a:blip r:embed="rId2"/>
          <a:srcRect/>
          <a:stretch>
            <a:fillRect/>
          </a:stretch>
        </p:blipFill>
        <p:spPr>
          <a:xfrm>
            <a:off x="16002001" y="9334501"/>
            <a:ext cx="2018552" cy="671168"/>
          </a:xfrm>
          <a:prstGeom prst="rect">
            <a:avLst/>
          </a:prstGeom>
        </p:spPr>
      </p:pic>
      <p:pic>
        <p:nvPicPr>
          <p:cNvPr id="2" name="Two jellyfish against a pink background" descr="Two jellyfish against a pink background">
            <a:extLst>
              <a:ext uri="{FF2B5EF4-FFF2-40B4-BE49-F238E27FC236}">
                <a16:creationId xmlns:a16="http://schemas.microsoft.com/office/drawing/2014/main" id="{4504A0AB-D03F-4A23-4684-CC94811033EB}"/>
              </a:ext>
            </a:extLst>
          </p:cNvPr>
          <p:cNvPicPr>
            <a:picLocks noChangeAspect="1"/>
          </p:cNvPicPr>
          <p:nvPr/>
        </p:nvPicPr>
        <p:blipFill rotWithShape="1">
          <a:blip r:embed="rId3"/>
          <a:srcRect l="42650" t="2948" r="752" b="4161"/>
          <a:stretch/>
        </p:blipFill>
        <p:spPr>
          <a:xfrm>
            <a:off x="1039504" y="3095984"/>
            <a:ext cx="5310886" cy="5952856"/>
          </a:xfrm>
          <a:prstGeom prst="rect">
            <a:avLst/>
          </a:prstGeom>
        </p:spPr>
      </p:pic>
      <p:sp>
        <p:nvSpPr>
          <p:cNvPr id="8" name="HELP YOURSELF &amp; OTHERS HEAL WITH EFT">
            <a:extLst>
              <a:ext uri="{FF2B5EF4-FFF2-40B4-BE49-F238E27FC236}">
                <a16:creationId xmlns:a16="http://schemas.microsoft.com/office/drawing/2014/main" id="{1B879261-739F-07F5-956B-A2AD119CA05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925BF9A1-3B56-A410-2051-66DFAB159633}"/>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45331459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58E1E2-136B-AEA4-6CAE-F6E123A933F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203D0A2-AFFC-8FD2-BC6E-742961860E89}"/>
              </a:ext>
            </a:extLst>
          </p:cNvPr>
          <p:cNvPicPr>
            <a:picLocks noChangeAspect="1"/>
          </p:cNvPicPr>
          <p:nvPr/>
        </p:nvPicPr>
        <p:blipFill rotWithShape="1">
          <a:blip r:embed="rId2"/>
          <a:srcRect l="17481" r="16889"/>
          <a:stretch/>
        </p:blipFill>
        <p:spPr>
          <a:xfrm flipH="1" flipV="1">
            <a:off x="1039503" y="3099248"/>
            <a:ext cx="5857042" cy="5949591"/>
          </a:xfrm>
          <a:prstGeom prst="rect">
            <a:avLst/>
          </a:prstGeom>
        </p:spPr>
      </p:pic>
      <p:sp>
        <p:nvSpPr>
          <p:cNvPr id="11" name="Rectangle 10">
            <a:extLst>
              <a:ext uri="{FF2B5EF4-FFF2-40B4-BE49-F238E27FC236}">
                <a16:creationId xmlns:a16="http://schemas.microsoft.com/office/drawing/2014/main" id="{6492FA95-117E-10A8-54E5-D11666764498}"/>
              </a:ext>
            </a:extLst>
          </p:cNvPr>
          <p:cNvSpPr/>
          <p:nvPr/>
        </p:nvSpPr>
        <p:spPr>
          <a:xfrm>
            <a:off x="7383396" y="3100314"/>
            <a:ext cx="9865097"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5AFF7AC8-B4DD-E80A-7F39-B7868066DF4F}"/>
              </a:ext>
            </a:extLst>
          </p:cNvPr>
          <p:cNvSpPr txBox="1"/>
          <p:nvPr/>
        </p:nvSpPr>
        <p:spPr>
          <a:xfrm>
            <a:off x="7775848" y="3378233"/>
            <a:ext cx="9145017" cy="3708708"/>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How are you feeling?</a:t>
            </a:r>
          </a:p>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What happened?</a:t>
            </a:r>
          </a:p>
          <a:p>
            <a:pPr marL="468000" indent="-468000" algn="l" defTabSz="619125" hangingPunct="0">
              <a:spcBef>
                <a:spcPts val="600"/>
              </a:spcBef>
              <a:buClrTx/>
              <a:buSzTx/>
              <a:buFont typeface="Arial" panose="020B0604020202020204" pitchFamily="34" charset="0"/>
              <a:buChar char="•"/>
              <a:defRPr sz="5400"/>
            </a:pPr>
            <a:r>
              <a:rPr lang="en-US" sz="3600" dirty="0">
                <a:solidFill>
                  <a:schemeClr val="tx1"/>
                </a:solidFill>
                <a:latin typeface="Calibri" panose="020F0502020204030204" pitchFamily="34" charset="0"/>
                <a:cs typeface="Calibri" panose="020F0502020204030204" pitchFamily="34" charset="0"/>
              </a:rPr>
              <a:t>Say "Great" if the response is:</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Worse</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The same</a:t>
            </a:r>
          </a:p>
          <a:p>
            <a:pPr marL="1224000" lvl="1" indent="-571500" algn="l">
              <a:spcBef>
                <a:spcPts val="600"/>
              </a:spcBef>
              <a:buFont typeface="Calibri" panose="020F0502020204030204" pitchFamily="34" charset="0"/>
              <a:buChar char="‒"/>
              <a:defRPr sz="5400"/>
            </a:pPr>
            <a:r>
              <a:rPr lang="en-US" sz="3400" dirty="0">
                <a:solidFill>
                  <a:schemeClr val="tx1"/>
                </a:solidFill>
                <a:latin typeface="Calibri" panose="020F0502020204030204" pitchFamily="34" charset="0"/>
                <a:cs typeface="Calibri" panose="020F0502020204030204" pitchFamily="34" charset="0"/>
              </a:rPr>
              <a:t>Better</a:t>
            </a:r>
          </a:p>
        </p:txBody>
      </p:sp>
      <p:sp>
        <p:nvSpPr>
          <p:cNvPr id="5" name="Rectangle 4">
            <a:extLst>
              <a:ext uri="{FF2B5EF4-FFF2-40B4-BE49-F238E27FC236}">
                <a16:creationId xmlns:a16="http://schemas.microsoft.com/office/drawing/2014/main" id="{3343A7DE-64AA-7DD1-9264-596E4FF5741D}"/>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lang="en-US" sz="6000" b="1" kern="0" dirty="0">
                <a:solidFill>
                  <a:srgbClr val="41B1FF"/>
                </a:solidFill>
                <a:latin typeface="Calibri"/>
                <a:cs typeface="Calibri"/>
                <a:sym typeface="Graphik Semibold"/>
              </a:rPr>
              <a:t>7</a:t>
            </a:r>
            <a:r>
              <a:rPr kumimoji="0" lang="en-US" sz="6000" b="1" u="none" strike="noStrike" kern="0" cap="none" normalizeH="0" baseline="0" noProof="0" dirty="0">
                <a:ln>
                  <a:noFill/>
                </a:ln>
                <a:solidFill>
                  <a:srgbClr val="41B1FF"/>
                </a:solidFill>
                <a:effectLst/>
                <a:uLnTx/>
                <a:uFillTx/>
                <a:latin typeface="Calibri"/>
                <a:cs typeface="Calibri"/>
                <a:sym typeface="Graphik Semibold"/>
              </a:rPr>
              <a:t>. TESTING</a:t>
            </a:r>
          </a:p>
        </p:txBody>
      </p:sp>
      <p:sp>
        <p:nvSpPr>
          <p:cNvPr id="6" name="Google Shape;789;p72">
            <a:extLst>
              <a:ext uri="{FF2B5EF4-FFF2-40B4-BE49-F238E27FC236}">
                <a16:creationId xmlns:a16="http://schemas.microsoft.com/office/drawing/2014/main" id="{4E28C0FB-F5AB-B9F7-77B1-56E12532F3D3}"/>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316DEAEC-52C5-D061-D424-85B11AAA55E0}"/>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C503B2D1-216E-93E0-D063-AC4FB95D37F9}"/>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77530631-A8DB-44B7-5BBE-48A562FC9844}"/>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5B3E0B25-68D0-07BC-E7D6-688FF458A3D1}"/>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405647807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C46A0-1CB4-D892-C426-B0C53AFE5AFF}"/>
              </a:ext>
            </a:extLst>
          </p:cNvPr>
          <p:cNvPicPr>
            <a:picLocks noChangeAspect="1"/>
          </p:cNvPicPr>
          <p:nvPr/>
        </p:nvPicPr>
        <p:blipFill>
          <a:blip r:embed="rId3"/>
          <a:srcRect t="12900" r="792" b="2868"/>
          <a:stretch/>
        </p:blipFill>
        <p:spPr>
          <a:xfrm>
            <a:off x="-316" y="0"/>
            <a:ext cx="18288316" cy="102870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E09EF2EF-7ED4-2D2B-6403-074FE6E8D7B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59891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89;p72">
            <a:extLst>
              <a:ext uri="{FF2B5EF4-FFF2-40B4-BE49-F238E27FC236}">
                <a16:creationId xmlns:a16="http://schemas.microsoft.com/office/drawing/2014/main" id="{F222BAF3-DB87-43BF-BDFF-80998FCA408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4" name="Shape 180">
            <a:extLst>
              <a:ext uri="{FF2B5EF4-FFF2-40B4-BE49-F238E27FC236}">
                <a16:creationId xmlns:a16="http://schemas.microsoft.com/office/drawing/2014/main" id="{05DE56F5-4EC8-4A91-B086-D57BC3AC4208}"/>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6" name="Picture 6">
            <a:extLst>
              <a:ext uri="{FF2B5EF4-FFF2-40B4-BE49-F238E27FC236}">
                <a16:creationId xmlns:a16="http://schemas.microsoft.com/office/drawing/2014/main" id="{3B586630-3F70-4B91-B675-A03702351483}"/>
              </a:ext>
            </a:extLst>
          </p:cNvPr>
          <p:cNvPicPr>
            <a:picLocks noChangeAspect="1"/>
          </p:cNvPicPr>
          <p:nvPr/>
        </p:nvPicPr>
        <p:blipFill>
          <a:blip r:embed="rId3"/>
          <a:srcRect/>
          <a:stretch>
            <a:fillRect/>
          </a:stretch>
        </p:blipFill>
        <p:spPr>
          <a:xfrm>
            <a:off x="16002001" y="9334501"/>
            <a:ext cx="2018552" cy="671168"/>
          </a:xfrm>
          <a:prstGeom prst="rect">
            <a:avLst/>
          </a:prstGeom>
        </p:spPr>
      </p:pic>
      <p:pic>
        <p:nvPicPr>
          <p:cNvPr id="7" name="Two jellyfish touching against a dark blue background" descr="Two jellyfish touching against a dark blue background">
            <a:extLst>
              <a:ext uri="{FF2B5EF4-FFF2-40B4-BE49-F238E27FC236}">
                <a16:creationId xmlns:a16="http://schemas.microsoft.com/office/drawing/2014/main" id="{1EA85FCA-803B-42B9-119D-90C8CBE48672}"/>
              </a:ext>
            </a:extLst>
          </p:cNvPr>
          <p:cNvPicPr>
            <a:picLocks noChangeAspect="1"/>
          </p:cNvPicPr>
          <p:nvPr/>
        </p:nvPicPr>
        <p:blipFill>
          <a:blip r:embed="rId4"/>
          <a:srcRect/>
          <a:stretch>
            <a:fillRect/>
          </a:stretch>
        </p:blipFill>
        <p:spPr>
          <a:xfrm>
            <a:off x="2124654" y="1687116"/>
            <a:ext cx="14038692" cy="7420746"/>
          </a:xfrm>
          <a:prstGeom prst="rect">
            <a:avLst/>
          </a:prstGeom>
        </p:spPr>
      </p:pic>
      <p:sp>
        <p:nvSpPr>
          <p:cNvPr id="8" name="HELP YOURSELF &amp; OTHERS HEAL WITH EFT">
            <a:extLst>
              <a:ext uri="{FF2B5EF4-FFF2-40B4-BE49-F238E27FC236}">
                <a16:creationId xmlns:a16="http://schemas.microsoft.com/office/drawing/2014/main" id="{74DBDEF9-8D24-99C6-2EBE-10A5D1DD6EB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FFA01B34-E1D7-4B48-70C4-BEC52A9A7B59}"/>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867213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69AC840E-0599-C548-8DF6-A7F225578587}"/>
              </a:ext>
            </a:extLst>
          </p:cNvPr>
          <p:cNvSpPr txBox="1"/>
          <p:nvPr/>
        </p:nvSpPr>
        <p:spPr>
          <a:xfrm>
            <a:off x="1295402" y="4991101"/>
            <a:ext cx="15515135"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6000" dirty="0">
                <a:solidFill>
                  <a:srgbClr val="42B0FF"/>
                </a:solidFill>
                <a:latin typeface="Calibri"/>
              </a:rPr>
              <a:t>Balance</a:t>
            </a:r>
            <a:r>
              <a:rPr kumimoji="0" lang="en-IN" sz="6000" b="0" i="0" u="none" strike="noStrike" kern="1200" cap="none" normalizeH="0" baseline="0" noProof="0" dirty="0">
                <a:ln>
                  <a:noFill/>
                </a:ln>
                <a:solidFill>
                  <a:srgbClr val="42B0FF"/>
                </a:solidFill>
                <a:effectLst/>
                <a:uLnTx/>
                <a:uFillTx/>
                <a:latin typeface="Calibri"/>
                <a:ea typeface="+mn-ea"/>
                <a:cs typeface="+mn-cs"/>
              </a:rPr>
              <a:t> your breathing 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6000" b="0" i="0" u="none" strike="noStrike" kern="1200" cap="none" normalizeH="0" baseline="0" noProof="0" dirty="0">
                <a:ln>
                  <a:noFill/>
                </a:ln>
                <a:solidFill>
                  <a:srgbClr val="42B0FF"/>
                </a:solidFill>
                <a:effectLst/>
                <a:uLnTx/>
                <a:uFillTx/>
                <a:latin typeface="Calibri"/>
                <a:ea typeface="+mn-ea"/>
                <a:cs typeface="+mn-cs"/>
              </a:rPr>
              <a:t>Emotional Freedom Techniques (EFT)</a:t>
            </a:r>
          </a:p>
        </p:txBody>
      </p:sp>
      <p:sp>
        <p:nvSpPr>
          <p:cNvPr id="9" name="Rectangle 8">
            <a:extLst>
              <a:ext uri="{FF2B5EF4-FFF2-40B4-BE49-F238E27FC236}">
                <a16:creationId xmlns:a16="http://schemas.microsoft.com/office/drawing/2014/main" id="{A11EAD4C-7D27-134C-BF0E-A025719100F5}"/>
              </a:ext>
            </a:extLst>
          </p:cNvPr>
          <p:cNvSpPr/>
          <p:nvPr/>
        </p:nvSpPr>
        <p:spPr>
          <a:xfrm>
            <a:off x="20054" y="3543301"/>
            <a:ext cx="17642501" cy="1698991"/>
          </a:xfrm>
          <a:prstGeom prst="rect">
            <a:avLst/>
          </a:prstGeom>
        </p:spPr>
        <p:txBody>
          <a:bodyPr wrap="square">
            <a:spAutoFit/>
          </a:bodyPr>
          <a:lstStyle/>
          <a:p>
            <a:pPr marL="0" marR="0" lvl="0" indent="0" algn="ctr" defTabSz="914400" rtl="0" eaLnBrk="1" fontAlgn="auto" latinLnBrk="0" hangingPunct="1">
              <a:lnSpc>
                <a:spcPts val="9713"/>
              </a:lnSpc>
              <a:spcBef>
                <a:spcPts val="0"/>
              </a:spcBef>
              <a:spcAft>
                <a:spcPts val="0"/>
              </a:spcAft>
              <a:buClrTx/>
              <a:buSzTx/>
              <a:buFontTx/>
              <a:buNone/>
              <a:tabLst/>
              <a:defRPr/>
            </a:pPr>
            <a:r>
              <a:rPr lang="en-US" sz="19900" dirty="0">
                <a:solidFill>
                  <a:srgbClr val="42B0FF"/>
                </a:solidFill>
                <a:latin typeface="Calibri"/>
              </a:rPr>
              <a:t>3</a:t>
            </a:r>
            <a:endParaRPr kumimoji="0" lang="en-US" sz="19900" b="0" i="0" u="none" strike="noStrike" kern="1200" cap="none" spc="0" normalizeH="0" baseline="0" noProof="0" dirty="0">
              <a:ln>
                <a:noFill/>
              </a:ln>
              <a:solidFill>
                <a:srgbClr val="42B0FF"/>
              </a:solidFill>
              <a:effectLst/>
              <a:uLnTx/>
              <a:uFillTx/>
              <a:latin typeface="Calibri"/>
              <a:ea typeface="+mn-ea"/>
              <a:cs typeface="+mn-cs"/>
            </a:endParaRPr>
          </a:p>
        </p:txBody>
      </p:sp>
      <p:sp>
        <p:nvSpPr>
          <p:cNvPr id="8" name="Shape 180">
            <a:extLst>
              <a:ext uri="{FF2B5EF4-FFF2-40B4-BE49-F238E27FC236}">
                <a16:creationId xmlns:a16="http://schemas.microsoft.com/office/drawing/2014/main" id="{1390B9FB-88EE-F8B2-B743-B3796779EAC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4" name="HELP YOURSELF &amp; OTHERS HEAL WITH EFT">
            <a:extLst>
              <a:ext uri="{FF2B5EF4-FFF2-40B4-BE49-F238E27FC236}">
                <a16:creationId xmlns:a16="http://schemas.microsoft.com/office/drawing/2014/main" id="{92C46E15-1232-A37E-84C9-5FB4DBF9E38B}"/>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8A0C4685-62E8-49A5-8EB2-A46DAB2EDF9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793442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1CAFF4-57CA-2C41-DB30-3B269275B7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8153991-6883-224D-DC7D-5403EF683692}"/>
              </a:ext>
            </a:extLst>
          </p:cNvPr>
          <p:cNvPicPr>
            <a:picLocks noChangeAspect="1"/>
          </p:cNvPicPr>
          <p:nvPr/>
        </p:nvPicPr>
        <p:blipFill>
          <a:blip r:embed="rId3" cstate="print">
            <a:extLst>
              <a:ext uri="{28A0092B-C50C-407E-A947-70E740481C1C}">
                <a14:useLocalDpi xmlns:a14="http://schemas.microsoft.com/office/drawing/2010/main" val="0"/>
              </a:ext>
            </a:extLst>
          </a:blip>
          <a:srcRect l="58980" r="8994" b="34935"/>
          <a:stretch>
            <a:fillRect/>
          </a:stretch>
        </p:blipFill>
        <p:spPr>
          <a:xfrm>
            <a:off x="1039502" y="3099248"/>
            <a:ext cx="5857044" cy="5949591"/>
          </a:xfrm>
          <a:prstGeom prst="rect">
            <a:avLst/>
          </a:prstGeom>
        </p:spPr>
      </p:pic>
      <p:sp>
        <p:nvSpPr>
          <p:cNvPr id="11" name="Rectangle 10">
            <a:extLst>
              <a:ext uri="{FF2B5EF4-FFF2-40B4-BE49-F238E27FC236}">
                <a16:creationId xmlns:a16="http://schemas.microsoft.com/office/drawing/2014/main" id="{B6B8DD0D-901C-3E08-B65D-72884ED04785}"/>
              </a:ext>
            </a:extLst>
          </p:cNvPr>
          <p:cNvSpPr/>
          <p:nvPr/>
        </p:nvSpPr>
        <p:spPr>
          <a:xfrm>
            <a:off x="7383396" y="3100314"/>
            <a:ext cx="9865097"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99AAF434-B4BC-3F07-9303-2AA18D157288}"/>
              </a:ext>
            </a:extLst>
          </p:cNvPr>
          <p:cNvSpPr txBox="1"/>
          <p:nvPr/>
        </p:nvSpPr>
        <p:spPr>
          <a:xfrm>
            <a:off x="7775848" y="3378233"/>
            <a:ext cx="9145017" cy="5278368"/>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514350" indent="-514350" algn="l">
              <a:spcAft>
                <a:spcPts val="300"/>
              </a:spcAft>
              <a:buFont typeface="+mj-lt"/>
              <a:buAutoNum type="arabicPeriod"/>
            </a:pPr>
            <a:r>
              <a:rPr lang="en-US" sz="2800" b="1" dirty="0">
                <a:latin typeface="+mn-lt"/>
              </a:rPr>
              <a:t>Oxygen supply</a:t>
            </a:r>
          </a:p>
          <a:p>
            <a:pPr marL="1008000" lvl="1" indent="-288000" algn="l">
              <a:spcAft>
                <a:spcPts val="300"/>
              </a:spcAft>
              <a:buFont typeface="Arial" panose="020B0604020202020204" pitchFamily="34" charset="0"/>
              <a:buChar char="•"/>
            </a:pPr>
            <a:r>
              <a:rPr lang="en-US" sz="2600" dirty="0">
                <a:latin typeface="+mn-lt"/>
              </a:rPr>
              <a:t>Provides oxygen for </a:t>
            </a:r>
            <a:r>
              <a:rPr lang="en-US" sz="2600" b="1" dirty="0">
                <a:latin typeface="+mn-lt"/>
              </a:rPr>
              <a:t>cellular respiration</a:t>
            </a:r>
            <a:r>
              <a:rPr lang="en-US" sz="2600" dirty="0">
                <a:latin typeface="+mn-lt"/>
              </a:rPr>
              <a:t> in mitochondria</a:t>
            </a:r>
          </a:p>
          <a:p>
            <a:pPr marL="1008000" lvl="1" indent="-288000" algn="l">
              <a:spcAft>
                <a:spcPts val="300"/>
              </a:spcAft>
              <a:buFont typeface="Arial" panose="020B0604020202020204" pitchFamily="34" charset="0"/>
              <a:buChar char="•"/>
            </a:pPr>
            <a:r>
              <a:rPr lang="en-US" sz="2600" dirty="0">
                <a:latin typeface="+mn-lt"/>
              </a:rPr>
              <a:t>Enables production of </a:t>
            </a:r>
            <a:r>
              <a:rPr lang="en-US" sz="2600" b="1" dirty="0">
                <a:latin typeface="+mn-lt"/>
              </a:rPr>
              <a:t>ATP</a:t>
            </a:r>
            <a:r>
              <a:rPr lang="en-US" sz="2600" dirty="0">
                <a:latin typeface="+mn-lt"/>
              </a:rPr>
              <a:t>, the body’s energy source</a:t>
            </a:r>
          </a:p>
          <a:p>
            <a:pPr marL="1008000" lvl="1" indent="-288000" algn="l">
              <a:spcAft>
                <a:spcPts val="300"/>
              </a:spcAft>
              <a:buFont typeface="Arial" panose="020B0604020202020204" pitchFamily="34" charset="0"/>
              <a:buChar char="•"/>
            </a:pPr>
            <a:r>
              <a:rPr lang="en-US" sz="2600" dirty="0">
                <a:latin typeface="+mn-lt"/>
              </a:rPr>
              <a:t>Without oxygen → </a:t>
            </a:r>
            <a:r>
              <a:rPr lang="en-US" sz="2600" b="1" dirty="0">
                <a:latin typeface="+mn-lt"/>
              </a:rPr>
              <a:t>cell failure</a:t>
            </a:r>
            <a:r>
              <a:rPr lang="en-US" sz="2600" dirty="0">
                <a:latin typeface="+mn-lt"/>
              </a:rPr>
              <a:t> and death</a:t>
            </a:r>
          </a:p>
          <a:p>
            <a:pPr marL="514350" indent="-514350" algn="l">
              <a:spcAft>
                <a:spcPts val="300"/>
              </a:spcAft>
              <a:buFont typeface="+mj-lt"/>
              <a:buAutoNum type="arabicPeriod"/>
            </a:pPr>
            <a:r>
              <a:rPr lang="en-US" sz="2800" b="1" dirty="0">
                <a:latin typeface="+mn-lt"/>
              </a:rPr>
              <a:t>Carbon dioxide removal</a:t>
            </a:r>
          </a:p>
          <a:p>
            <a:pPr marL="1008000" lvl="1" indent="-288000" algn="l">
              <a:spcAft>
                <a:spcPts val="300"/>
              </a:spcAft>
              <a:buFont typeface="Arial" panose="020B0604020202020204" pitchFamily="34" charset="0"/>
              <a:buChar char="•"/>
            </a:pPr>
            <a:r>
              <a:rPr lang="en-US" sz="2600" dirty="0">
                <a:solidFill>
                  <a:schemeClr val="tx1"/>
                </a:solidFill>
                <a:latin typeface="+mn-lt"/>
              </a:rPr>
              <a:t>Eliminates </a:t>
            </a:r>
            <a:r>
              <a:rPr lang="en-US" sz="2600" b="1" dirty="0">
                <a:solidFill>
                  <a:schemeClr val="tx1"/>
                </a:solidFill>
                <a:latin typeface="+mn-lt"/>
              </a:rPr>
              <a:t>CO₂</a:t>
            </a:r>
            <a:r>
              <a:rPr lang="en-US" sz="2600" dirty="0">
                <a:solidFill>
                  <a:schemeClr val="tx1"/>
                </a:solidFill>
                <a:latin typeface="+mn-lt"/>
              </a:rPr>
              <a:t>, a waste product of metabolism</a:t>
            </a:r>
          </a:p>
          <a:p>
            <a:pPr marL="1008000" lvl="1" indent="-288000" algn="l">
              <a:spcAft>
                <a:spcPts val="300"/>
              </a:spcAft>
              <a:buFont typeface="Arial" panose="020B0604020202020204" pitchFamily="34" charset="0"/>
              <a:buChar char="•"/>
            </a:pPr>
            <a:r>
              <a:rPr lang="en-US" sz="2600" dirty="0">
                <a:solidFill>
                  <a:schemeClr val="tx1"/>
                </a:solidFill>
                <a:latin typeface="+mn-lt"/>
              </a:rPr>
              <a:t>Prevents CO₂ buildup that disrupts </a:t>
            </a:r>
            <a:r>
              <a:rPr lang="en-US" sz="2600" b="1" dirty="0">
                <a:solidFill>
                  <a:schemeClr val="tx1"/>
                </a:solidFill>
                <a:latin typeface="+mn-lt"/>
              </a:rPr>
              <a:t>blood pH</a:t>
            </a:r>
          </a:p>
          <a:p>
            <a:pPr marL="1008000" lvl="1" indent="-288000" algn="l">
              <a:spcAft>
                <a:spcPts val="300"/>
              </a:spcAft>
              <a:buFont typeface="Arial" panose="020B0604020202020204" pitchFamily="34" charset="0"/>
              <a:buChar char="•"/>
            </a:pPr>
            <a:r>
              <a:rPr lang="en-US" sz="2600" dirty="0">
                <a:solidFill>
                  <a:schemeClr val="tx1"/>
                </a:solidFill>
                <a:latin typeface="+mn-lt"/>
              </a:rPr>
              <a:t>Essential for </a:t>
            </a:r>
            <a:r>
              <a:rPr lang="en-US" sz="2600" b="1" dirty="0">
                <a:solidFill>
                  <a:schemeClr val="tx1"/>
                </a:solidFill>
                <a:latin typeface="+mn-lt"/>
              </a:rPr>
              <a:t>acid-base balance</a:t>
            </a:r>
          </a:p>
          <a:p>
            <a:pPr marL="514350" indent="-514350" algn="l">
              <a:spcAft>
                <a:spcPts val="300"/>
              </a:spcAft>
              <a:buFont typeface="+mj-lt"/>
              <a:buAutoNum type="arabicPeriod"/>
            </a:pPr>
            <a:r>
              <a:rPr lang="en-US" sz="2800" b="1" dirty="0">
                <a:latin typeface="+mn-lt"/>
              </a:rPr>
              <a:t>Maintaining homeostasis</a:t>
            </a:r>
          </a:p>
          <a:p>
            <a:pPr marL="1008000" lvl="1" indent="-288000" algn="l">
              <a:spcAft>
                <a:spcPts val="300"/>
              </a:spcAft>
              <a:buFont typeface="Arial" panose="020B0604020202020204" pitchFamily="34" charset="0"/>
              <a:buChar char="•"/>
            </a:pPr>
            <a:r>
              <a:rPr lang="en-US" sz="2600" dirty="0">
                <a:solidFill>
                  <a:schemeClr val="tx1"/>
                </a:solidFill>
                <a:latin typeface="+mn-lt"/>
              </a:rPr>
              <a:t>Regulates </a:t>
            </a:r>
            <a:r>
              <a:rPr lang="en-US" sz="2600" b="1" dirty="0">
                <a:solidFill>
                  <a:schemeClr val="tx1"/>
                </a:solidFill>
                <a:latin typeface="+mn-lt"/>
              </a:rPr>
              <a:t>blood pH </a:t>
            </a:r>
            <a:r>
              <a:rPr lang="en-US" sz="2600" dirty="0">
                <a:solidFill>
                  <a:schemeClr val="tx1"/>
                </a:solidFill>
                <a:latin typeface="+mn-lt"/>
              </a:rPr>
              <a:t>by controlling CO₂ levels</a:t>
            </a:r>
          </a:p>
          <a:p>
            <a:pPr marL="1008000" lvl="1" indent="-288000" algn="l">
              <a:spcAft>
                <a:spcPts val="300"/>
              </a:spcAft>
              <a:buFont typeface="Arial" panose="020B0604020202020204" pitchFamily="34" charset="0"/>
              <a:buChar char="•"/>
            </a:pPr>
            <a:r>
              <a:rPr lang="en-US" sz="2600" dirty="0">
                <a:solidFill>
                  <a:schemeClr val="tx1"/>
                </a:solidFill>
                <a:latin typeface="+mn-lt"/>
              </a:rPr>
              <a:t>Helps with </a:t>
            </a:r>
            <a:r>
              <a:rPr lang="en-US" sz="2600" b="1" dirty="0">
                <a:solidFill>
                  <a:schemeClr val="tx1"/>
                </a:solidFill>
                <a:latin typeface="+mn-lt"/>
              </a:rPr>
              <a:t>temperature regulation </a:t>
            </a:r>
            <a:r>
              <a:rPr lang="en-US" sz="2600" dirty="0">
                <a:solidFill>
                  <a:schemeClr val="tx1"/>
                </a:solidFill>
                <a:latin typeface="+mn-lt"/>
              </a:rPr>
              <a:t>through heat loss in exhalation</a:t>
            </a:r>
          </a:p>
        </p:txBody>
      </p:sp>
      <p:sp>
        <p:nvSpPr>
          <p:cNvPr id="5" name="Rectangle 4">
            <a:extLst>
              <a:ext uri="{FF2B5EF4-FFF2-40B4-BE49-F238E27FC236}">
                <a16:creationId xmlns:a16="http://schemas.microsoft.com/office/drawing/2014/main" id="{F6B1ED6E-6D74-8F0F-7490-90B7E530D134}"/>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lang="en-US" sz="6000" b="1" kern="0" dirty="0">
                <a:solidFill>
                  <a:srgbClr val="41B1FF"/>
                </a:solidFill>
                <a:latin typeface="Calibri"/>
                <a:cs typeface="Calibri"/>
                <a:sym typeface="Graphik Semibold"/>
              </a:rPr>
              <a:t>IMPORTANCE OF BREATHING</a:t>
            </a:r>
            <a:endParaRPr kumimoji="0" lang="en-US" sz="6000" b="1" u="none" strike="noStrike" kern="0" cap="none" normalizeH="0" baseline="0" noProof="0" dirty="0">
              <a:ln>
                <a:noFill/>
              </a:ln>
              <a:solidFill>
                <a:srgbClr val="41B1FF"/>
              </a:solidFill>
              <a:effectLst/>
              <a:uLnTx/>
              <a:uFillTx/>
              <a:latin typeface="Calibri"/>
              <a:cs typeface="Calibri"/>
              <a:sym typeface="Graphik Semibold"/>
            </a:endParaRPr>
          </a:p>
        </p:txBody>
      </p:sp>
      <p:sp>
        <p:nvSpPr>
          <p:cNvPr id="6" name="Google Shape;789;p72">
            <a:extLst>
              <a:ext uri="{FF2B5EF4-FFF2-40B4-BE49-F238E27FC236}">
                <a16:creationId xmlns:a16="http://schemas.microsoft.com/office/drawing/2014/main" id="{0CFC7DBB-1D32-A0AE-8BCC-BDB3DDF9C4C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CB5584A2-B243-6883-1BFF-88D276D7C72A}"/>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B39677A0-F313-A778-4478-7E37037874A8}"/>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3B95DA3A-BDEE-4980-5C18-8A003D6EAC42}"/>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BECD04CF-F8B8-4F9C-F5F6-C30AA04ACF62}"/>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78889378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3008C8-0FB9-55D3-054A-B4F5F3978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1F81C-488F-53F4-F9B1-0441A08EE528}"/>
              </a:ext>
            </a:extLst>
          </p:cNvPr>
          <p:cNvPicPr>
            <a:picLocks noChangeAspect="1"/>
          </p:cNvPicPr>
          <p:nvPr/>
        </p:nvPicPr>
        <p:blipFill>
          <a:blip r:embed="rId3" cstate="print">
            <a:extLst>
              <a:ext uri="{28A0092B-C50C-407E-A947-70E740481C1C}">
                <a14:useLocalDpi xmlns:a14="http://schemas.microsoft.com/office/drawing/2010/main" val="0"/>
              </a:ext>
            </a:extLst>
          </a:blip>
          <a:srcRect l="1462" r="51575" b="4180"/>
          <a:stretch>
            <a:fillRect/>
          </a:stretch>
        </p:blipFill>
        <p:spPr>
          <a:xfrm>
            <a:off x="1064576" y="3099248"/>
            <a:ext cx="5831969" cy="5949591"/>
          </a:xfrm>
          <a:prstGeom prst="rect">
            <a:avLst/>
          </a:prstGeom>
        </p:spPr>
      </p:pic>
      <p:sp>
        <p:nvSpPr>
          <p:cNvPr id="11" name="Rectangle 10">
            <a:extLst>
              <a:ext uri="{FF2B5EF4-FFF2-40B4-BE49-F238E27FC236}">
                <a16:creationId xmlns:a16="http://schemas.microsoft.com/office/drawing/2014/main" id="{452E6404-7F40-B732-88E4-D99F38F68E9B}"/>
              </a:ext>
            </a:extLst>
          </p:cNvPr>
          <p:cNvSpPr/>
          <p:nvPr/>
        </p:nvSpPr>
        <p:spPr>
          <a:xfrm>
            <a:off x="7199784" y="3100314"/>
            <a:ext cx="10048709" cy="5952856"/>
          </a:xfrm>
          <a:prstGeom prst="rect">
            <a:avLst/>
          </a:prstGeom>
          <a:solidFill>
            <a:srgbClr val="E2F6FD"/>
          </a:solidFill>
          <a:ln>
            <a:solidFill>
              <a:srgbClr val="E2F6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a:extLst>
              <a:ext uri="{FF2B5EF4-FFF2-40B4-BE49-F238E27FC236}">
                <a16:creationId xmlns:a16="http://schemas.microsoft.com/office/drawing/2014/main" id="{1D8DF82F-DF5C-D4BC-D6D2-D53AFD3E7B9A}"/>
              </a:ext>
            </a:extLst>
          </p:cNvPr>
          <p:cNvSpPr txBox="1"/>
          <p:nvPr/>
        </p:nvSpPr>
        <p:spPr>
          <a:xfrm>
            <a:off x="7559824" y="3343300"/>
            <a:ext cx="9433049" cy="5555367"/>
          </a:xfrm>
          <a:prstGeom prst="rect">
            <a:avLst/>
          </a:prstGeom>
        </p:spPr>
        <p:txBody>
          <a:bodyPr wrap="square" lIns="0" tIns="0" rIns="0" bIns="0" rtlCol="0" anchor="t">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514350" indent="-514350" algn="l">
              <a:buFont typeface="+mj-lt"/>
              <a:buAutoNum type="arabicPeriod" startAt="4"/>
            </a:pPr>
            <a:r>
              <a:rPr lang="en-US" sz="2800" b="1" dirty="0">
                <a:latin typeface="+mn-lt"/>
              </a:rPr>
              <a:t>Supporting other systems</a:t>
            </a:r>
          </a:p>
          <a:p>
            <a:pPr marL="1008000" lvl="1" indent="-288000" algn="l">
              <a:spcAft>
                <a:spcPts val="300"/>
              </a:spcAft>
              <a:buFont typeface="Arial" panose="020B0604020202020204" pitchFamily="34" charset="0"/>
              <a:buChar char="•"/>
            </a:pPr>
            <a:r>
              <a:rPr lang="en-US" sz="2600" dirty="0">
                <a:latin typeface="+mn-lt"/>
              </a:rPr>
              <a:t>Works with the </a:t>
            </a:r>
            <a:r>
              <a:rPr lang="en-US" sz="2600" b="1" dirty="0">
                <a:latin typeface="+mn-lt"/>
              </a:rPr>
              <a:t>circulatory system </a:t>
            </a:r>
            <a:r>
              <a:rPr lang="en-US" sz="2600" dirty="0">
                <a:latin typeface="+mn-lt"/>
              </a:rPr>
              <a:t>to deliver O</a:t>
            </a:r>
            <a:r>
              <a:rPr lang="en-US" sz="2600" dirty="0"/>
              <a:t>₂</a:t>
            </a:r>
            <a:r>
              <a:rPr lang="en-US" sz="2600" dirty="0">
                <a:latin typeface="+mn-lt"/>
              </a:rPr>
              <a:t> &amp; remove CO₂</a:t>
            </a:r>
          </a:p>
          <a:p>
            <a:pPr marL="1008000" lvl="1" indent="-288000" algn="l">
              <a:spcAft>
                <a:spcPts val="300"/>
              </a:spcAft>
              <a:buFont typeface="Arial" panose="020B0604020202020204" pitchFamily="34" charset="0"/>
              <a:buChar char="•"/>
            </a:pPr>
            <a:r>
              <a:rPr lang="en-US" sz="2600" dirty="0">
                <a:latin typeface="+mn-lt"/>
              </a:rPr>
              <a:t>Critical for </a:t>
            </a:r>
            <a:r>
              <a:rPr lang="en-US" sz="2600" b="1" dirty="0">
                <a:latin typeface="+mn-lt"/>
              </a:rPr>
              <a:t>brain function</a:t>
            </a:r>
            <a:r>
              <a:rPr lang="en-US" sz="2600" dirty="0">
                <a:latin typeface="+mn-lt"/>
              </a:rPr>
              <a:t>—oxygen levels affect mood &amp; cognition</a:t>
            </a:r>
          </a:p>
          <a:p>
            <a:pPr marL="514350" indent="-514350" algn="l">
              <a:buFont typeface="+mj-lt"/>
              <a:buAutoNum type="arabicPeriod" startAt="4"/>
            </a:pPr>
            <a:r>
              <a:rPr lang="en-US" sz="2800" b="1" dirty="0">
                <a:latin typeface="+mn-lt"/>
              </a:rPr>
              <a:t>Immune function</a:t>
            </a:r>
          </a:p>
          <a:p>
            <a:pPr marL="1008000" lvl="1" indent="-288000" algn="l">
              <a:spcAft>
                <a:spcPts val="300"/>
              </a:spcAft>
              <a:buFont typeface="Arial" panose="020B0604020202020204" pitchFamily="34" charset="0"/>
              <a:buChar char="•"/>
            </a:pPr>
            <a:r>
              <a:rPr lang="en-US" sz="2600" dirty="0">
                <a:latin typeface="+mn-lt"/>
              </a:rPr>
              <a:t>Respiratory tract filters pathogens via </a:t>
            </a:r>
            <a:r>
              <a:rPr lang="en-US" sz="2600" b="1" dirty="0">
                <a:latin typeface="+mn-lt"/>
              </a:rPr>
              <a:t>mucus &amp; cilia</a:t>
            </a:r>
          </a:p>
          <a:p>
            <a:pPr marL="1008000" lvl="1" indent="-288000" algn="l">
              <a:spcAft>
                <a:spcPts val="300"/>
              </a:spcAft>
              <a:buFont typeface="Arial" panose="020B0604020202020204" pitchFamily="34" charset="0"/>
              <a:buChar char="•"/>
            </a:pPr>
            <a:r>
              <a:rPr lang="en-US" sz="2600" dirty="0">
                <a:latin typeface="+mn-lt"/>
              </a:rPr>
              <a:t>First line of defense against airborne infections</a:t>
            </a:r>
          </a:p>
          <a:p>
            <a:pPr marL="514350" indent="-514350" algn="l">
              <a:buFont typeface="+mj-lt"/>
              <a:buAutoNum type="arabicPeriod" startAt="4"/>
            </a:pPr>
            <a:r>
              <a:rPr lang="en-US" sz="2800" b="1" dirty="0">
                <a:latin typeface="+mn-lt"/>
              </a:rPr>
              <a:t>Metabolic processes</a:t>
            </a:r>
          </a:p>
          <a:p>
            <a:pPr marL="1008000" lvl="1" indent="-288000" algn="l">
              <a:spcAft>
                <a:spcPts val="300"/>
              </a:spcAft>
              <a:buFont typeface="Arial" panose="020B0604020202020204" pitchFamily="34" charset="0"/>
              <a:buChar char="•"/>
            </a:pPr>
            <a:r>
              <a:rPr lang="en-US" sz="2600" dirty="0">
                <a:latin typeface="+mn-lt"/>
              </a:rPr>
              <a:t>Ensures tissues receive oxygen needed for </a:t>
            </a:r>
            <a:r>
              <a:rPr lang="en-US" sz="2600" b="1" dirty="0">
                <a:latin typeface="+mn-lt"/>
              </a:rPr>
              <a:t>nutrient metabolism</a:t>
            </a:r>
          </a:p>
          <a:p>
            <a:pPr marL="514350" indent="-514350" algn="l">
              <a:buFont typeface="+mj-lt"/>
              <a:buAutoNum type="arabicPeriod" startAt="4"/>
            </a:pPr>
            <a:r>
              <a:rPr lang="en-US" sz="2800" b="1" dirty="0">
                <a:latin typeface="+mn-lt"/>
              </a:rPr>
              <a:t>Exercise &amp; physical activity</a:t>
            </a:r>
          </a:p>
          <a:p>
            <a:pPr marL="1008000" lvl="1" indent="-288000" algn="l">
              <a:spcAft>
                <a:spcPts val="300"/>
              </a:spcAft>
              <a:buFont typeface="Arial" panose="020B0604020202020204" pitchFamily="34" charset="0"/>
              <a:buChar char="•"/>
            </a:pPr>
            <a:r>
              <a:rPr lang="en-US" sz="2600" dirty="0">
                <a:latin typeface="+mn-lt"/>
              </a:rPr>
              <a:t>Increased breathing meets higher </a:t>
            </a:r>
            <a:r>
              <a:rPr lang="en-US" sz="2600" b="1" dirty="0">
                <a:latin typeface="+mn-lt"/>
              </a:rPr>
              <a:t>oxygen demand</a:t>
            </a:r>
          </a:p>
          <a:p>
            <a:pPr marL="1008000" lvl="1" indent="-288000" algn="l">
              <a:spcAft>
                <a:spcPts val="300"/>
              </a:spcAft>
              <a:buFont typeface="Arial" panose="020B0604020202020204" pitchFamily="34" charset="0"/>
              <a:buChar char="•"/>
            </a:pPr>
            <a:r>
              <a:rPr lang="en-US" sz="2600" dirty="0">
                <a:latin typeface="+mn-lt"/>
              </a:rPr>
              <a:t>Proper breathing improves </a:t>
            </a:r>
            <a:r>
              <a:rPr lang="en-US" sz="2600" b="1" dirty="0">
                <a:latin typeface="+mn-lt"/>
              </a:rPr>
              <a:t>performance</a:t>
            </a:r>
            <a:r>
              <a:rPr lang="en-US" sz="2600" dirty="0">
                <a:latin typeface="+mn-lt"/>
              </a:rPr>
              <a:t> and </a:t>
            </a:r>
            <a:r>
              <a:rPr lang="en-US" sz="2600" b="1" dirty="0">
                <a:latin typeface="+mn-lt"/>
              </a:rPr>
              <a:t>endurance</a:t>
            </a:r>
          </a:p>
        </p:txBody>
      </p:sp>
      <p:sp>
        <p:nvSpPr>
          <p:cNvPr id="5" name="Rectangle 4">
            <a:extLst>
              <a:ext uri="{FF2B5EF4-FFF2-40B4-BE49-F238E27FC236}">
                <a16:creationId xmlns:a16="http://schemas.microsoft.com/office/drawing/2014/main" id="{7927144F-0C01-BC41-47B9-5DF4D57DBF44}"/>
              </a:ext>
            </a:extLst>
          </p:cNvPr>
          <p:cNvSpPr/>
          <p:nvPr/>
        </p:nvSpPr>
        <p:spPr>
          <a:xfrm>
            <a:off x="0" y="1485902"/>
            <a:ext cx="18288000" cy="1228413"/>
          </a:xfrm>
          <a:prstGeom prst="rect">
            <a:avLst/>
          </a:prstGeom>
        </p:spPr>
        <p:txBody>
          <a:bodyPr wrap="square">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lnSpc>
                <a:spcPts val="9713"/>
              </a:lnSpc>
            </a:pPr>
            <a:r>
              <a:rPr lang="en-US" sz="6000" b="1" kern="0" dirty="0">
                <a:solidFill>
                  <a:srgbClr val="41B1FF"/>
                </a:solidFill>
                <a:latin typeface="Calibri"/>
                <a:cs typeface="Calibri"/>
                <a:sym typeface="Graphik Semibold"/>
              </a:rPr>
              <a:t>IMPORTANCE OF BREATHING</a:t>
            </a:r>
            <a:endParaRPr kumimoji="0" lang="en-US" sz="6000" b="1" u="none" strike="noStrike" kern="0" cap="none" normalizeH="0" baseline="0" noProof="0" dirty="0">
              <a:ln>
                <a:noFill/>
              </a:ln>
              <a:solidFill>
                <a:srgbClr val="41B1FF"/>
              </a:solidFill>
              <a:effectLst/>
              <a:uLnTx/>
              <a:uFillTx/>
              <a:latin typeface="Calibri"/>
              <a:cs typeface="Calibri"/>
              <a:sym typeface="Graphik Semibold"/>
            </a:endParaRPr>
          </a:p>
        </p:txBody>
      </p:sp>
      <p:sp>
        <p:nvSpPr>
          <p:cNvPr id="6" name="Google Shape;789;p72">
            <a:extLst>
              <a:ext uri="{FF2B5EF4-FFF2-40B4-BE49-F238E27FC236}">
                <a16:creationId xmlns:a16="http://schemas.microsoft.com/office/drawing/2014/main" id="{549E2BC1-06D8-F8D7-4973-78C5701A48B2}"/>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endParaRPr lang="en-US" sz="1350" dirty="0">
              <a:latin typeface="Calibri" panose="020F0502020204030204" pitchFamily="34" charset="0"/>
              <a:cs typeface="Calibri" panose="020F0502020204030204" pitchFamily="34" charset="0"/>
            </a:endParaRPr>
          </a:p>
        </p:txBody>
      </p:sp>
      <p:sp>
        <p:nvSpPr>
          <p:cNvPr id="7" name="Shape 180">
            <a:extLst>
              <a:ext uri="{FF2B5EF4-FFF2-40B4-BE49-F238E27FC236}">
                <a16:creationId xmlns:a16="http://schemas.microsoft.com/office/drawing/2014/main" id="{88FB105A-E031-2098-ECCC-0599E79905BE}"/>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defTabSz="914378" hangingPunct="1">
              <a:defRPr>
                <a:solidFill>
                  <a:srgbClr val="FFFFFF"/>
                </a:solidFill>
                <a:latin typeface="+mn-lt"/>
                <a:ea typeface="+mn-ea"/>
                <a:cs typeface="+mn-cs"/>
                <a:sym typeface="Helvetica"/>
              </a:defRPr>
            </a:pPr>
            <a:endParaRPr sz="1350" kern="1200" dirty="0">
              <a:solidFill>
                <a:srgbClr val="FFFFFF"/>
              </a:solidFill>
              <a:latin typeface="Calibri"/>
              <a:ea typeface="+mn-ea"/>
              <a:cs typeface="Calibri" panose="020F0502020204030204" pitchFamily="34" charset="0"/>
              <a:sym typeface="Helvetica"/>
            </a:endParaRPr>
          </a:p>
        </p:txBody>
      </p:sp>
      <p:pic>
        <p:nvPicPr>
          <p:cNvPr id="10" name="Picture 6">
            <a:extLst>
              <a:ext uri="{FF2B5EF4-FFF2-40B4-BE49-F238E27FC236}">
                <a16:creationId xmlns:a16="http://schemas.microsoft.com/office/drawing/2014/main" id="{64C9A416-D33E-1E39-284B-CCCBACEB9C87}"/>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26F782EA-A869-ED1C-EB7A-2C3F5A1BD3D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C1786E92-4142-0001-B12B-C48A973B938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410023270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195C9-246B-4C02-552C-B9FBA90FBF47}"/>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E5E6CA3B-DB6A-144D-0C78-75A7B0F9EEBB}"/>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CE779602-2803-B453-FCD6-EEF38710B15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3D8570B9-6B80-92EC-A402-AE15D5A5DF82}"/>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6F9E9DBB-46A4-54C9-1015-456DB59007E2}"/>
              </a:ext>
            </a:extLst>
          </p:cNvPr>
          <p:cNvSpPr/>
          <p:nvPr/>
        </p:nvSpPr>
        <p:spPr>
          <a:xfrm>
            <a:off x="1104900" y="1471092"/>
            <a:ext cx="16078200" cy="1228413"/>
          </a:xfrm>
          <a:prstGeom prst="rect">
            <a:avLst/>
          </a:prstGeom>
        </p:spPr>
        <p:txBody>
          <a:bodyPr wrap="square">
            <a:spAutoFit/>
          </a:bodyPr>
          <a:lstStyle/>
          <a:p>
            <a:pPr defTabSz="914378">
              <a:lnSpc>
                <a:spcPts val="9713"/>
              </a:lnSpc>
              <a:defRPr/>
            </a:pPr>
            <a:r>
              <a:rPr lang="en-US" sz="6000" b="1" dirty="0">
                <a:solidFill>
                  <a:srgbClr val="41B1FF"/>
                </a:solidFill>
                <a:latin typeface="Calibri" panose="020F0502020204030204" pitchFamily="34" charset="0"/>
                <a:cs typeface="Calibri" panose="020F0502020204030204" pitchFamily="34" charset="0"/>
                <a:sym typeface="Graphik"/>
              </a:rPr>
              <a:t>CONNECTION BETWEEN BREATHING &amp; EMOTIONS</a:t>
            </a:r>
          </a:p>
        </p:txBody>
      </p:sp>
      <p:sp>
        <p:nvSpPr>
          <p:cNvPr id="3" name="HELP YOURSELF &amp; OTHERS HEAL WITH EFT">
            <a:extLst>
              <a:ext uri="{FF2B5EF4-FFF2-40B4-BE49-F238E27FC236}">
                <a16:creationId xmlns:a16="http://schemas.microsoft.com/office/drawing/2014/main" id="{39EF5CFC-1066-3B91-6B79-94EE744E3C3A}"/>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D4B3FC9B-B5B5-2722-2259-051E2E87534C}"/>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graphicFrame>
        <p:nvGraphicFramePr>
          <p:cNvPr id="8" name="Table 7">
            <a:extLst>
              <a:ext uri="{FF2B5EF4-FFF2-40B4-BE49-F238E27FC236}">
                <a16:creationId xmlns:a16="http://schemas.microsoft.com/office/drawing/2014/main" id="{D2AF0633-CE87-8A53-41AB-DD1D7D7A0279}"/>
              </a:ext>
            </a:extLst>
          </p:cNvPr>
          <p:cNvGraphicFramePr>
            <a:graphicFrameLocks noGrp="1"/>
          </p:cNvGraphicFramePr>
          <p:nvPr>
            <p:extLst>
              <p:ext uri="{D42A27DB-BD31-4B8C-83A1-F6EECF244321}">
                <p14:modId xmlns:p14="http://schemas.microsoft.com/office/powerpoint/2010/main" val="1651633464"/>
              </p:ext>
            </p:extLst>
          </p:nvPr>
        </p:nvGraphicFramePr>
        <p:xfrm>
          <a:off x="1295128" y="3213552"/>
          <a:ext cx="15625736" cy="5602359"/>
        </p:xfrm>
        <a:graphic>
          <a:graphicData uri="http://schemas.openxmlformats.org/drawingml/2006/table">
            <a:tbl>
              <a:tblPr firstRow="1" bandRow="1">
                <a:tableStyleId>{5C22544A-7EE6-4342-B048-85BDC9FD1C3A}</a:tableStyleId>
              </a:tblPr>
              <a:tblGrid>
                <a:gridCol w="3906434">
                  <a:extLst>
                    <a:ext uri="{9D8B030D-6E8A-4147-A177-3AD203B41FA5}">
                      <a16:colId xmlns:a16="http://schemas.microsoft.com/office/drawing/2014/main" val="22478699"/>
                    </a:ext>
                  </a:extLst>
                </a:gridCol>
                <a:gridCol w="3906434">
                  <a:extLst>
                    <a:ext uri="{9D8B030D-6E8A-4147-A177-3AD203B41FA5}">
                      <a16:colId xmlns:a16="http://schemas.microsoft.com/office/drawing/2014/main" val="1204194638"/>
                    </a:ext>
                  </a:extLst>
                </a:gridCol>
                <a:gridCol w="3906434">
                  <a:extLst>
                    <a:ext uri="{9D8B030D-6E8A-4147-A177-3AD203B41FA5}">
                      <a16:colId xmlns:a16="http://schemas.microsoft.com/office/drawing/2014/main" val="59507115"/>
                    </a:ext>
                  </a:extLst>
                </a:gridCol>
                <a:gridCol w="3906434">
                  <a:extLst>
                    <a:ext uri="{9D8B030D-6E8A-4147-A177-3AD203B41FA5}">
                      <a16:colId xmlns:a16="http://schemas.microsoft.com/office/drawing/2014/main" val="2449802691"/>
                    </a:ext>
                  </a:extLst>
                </a:gridCol>
              </a:tblGrid>
              <a:tr h="800337">
                <a:tc>
                  <a:txBody>
                    <a:bodyPr/>
                    <a:lstStyle/>
                    <a:p>
                      <a:pPr marL="144000">
                        <a:buNone/>
                      </a:pPr>
                      <a:r>
                        <a:rPr lang="en-US" sz="2400" dirty="0">
                          <a:solidFill>
                            <a:schemeClr val="tx1"/>
                          </a:solidFill>
                        </a:rPr>
                        <a:t>Emotion</a:t>
                      </a:r>
                    </a:p>
                  </a:txBody>
                  <a:tcPr anchor="ctr">
                    <a:solidFill>
                      <a:srgbClr val="E2F6FD"/>
                    </a:solidFill>
                  </a:tcPr>
                </a:tc>
                <a:tc>
                  <a:txBody>
                    <a:bodyPr/>
                    <a:lstStyle/>
                    <a:p>
                      <a:pPr marL="144000">
                        <a:buNone/>
                      </a:pPr>
                      <a:r>
                        <a:rPr lang="en-US" sz="2400">
                          <a:solidFill>
                            <a:schemeClr val="tx1"/>
                          </a:solidFill>
                        </a:rPr>
                        <a:t>Breathing Pattern</a:t>
                      </a:r>
                    </a:p>
                  </a:txBody>
                  <a:tcPr anchor="ctr">
                    <a:solidFill>
                      <a:srgbClr val="E2F6FD"/>
                    </a:solidFill>
                  </a:tcPr>
                </a:tc>
                <a:tc>
                  <a:txBody>
                    <a:bodyPr/>
                    <a:lstStyle/>
                    <a:p>
                      <a:pPr marL="144000">
                        <a:buNone/>
                      </a:pPr>
                      <a:r>
                        <a:rPr lang="en-US" sz="2400">
                          <a:solidFill>
                            <a:schemeClr val="tx1"/>
                          </a:solidFill>
                        </a:rPr>
                        <a:t>Body Response</a:t>
                      </a:r>
                    </a:p>
                  </a:txBody>
                  <a:tcPr anchor="ctr">
                    <a:solidFill>
                      <a:srgbClr val="E2F6FD"/>
                    </a:solidFill>
                  </a:tcPr>
                </a:tc>
                <a:tc>
                  <a:txBody>
                    <a:bodyPr/>
                    <a:lstStyle/>
                    <a:p>
                      <a:pPr marL="144000">
                        <a:buNone/>
                      </a:pPr>
                      <a:r>
                        <a:rPr lang="en-US" sz="2400" dirty="0">
                          <a:solidFill>
                            <a:schemeClr val="tx1"/>
                          </a:solidFill>
                        </a:rPr>
                        <a:t>Effects</a:t>
                      </a:r>
                    </a:p>
                  </a:txBody>
                  <a:tcPr anchor="ctr">
                    <a:solidFill>
                      <a:srgbClr val="E2F6FD"/>
                    </a:solidFill>
                  </a:tcPr>
                </a:tc>
                <a:extLst>
                  <a:ext uri="{0D108BD9-81ED-4DB2-BD59-A6C34878D82A}">
                    <a16:rowId xmlns:a16="http://schemas.microsoft.com/office/drawing/2014/main" val="1722388014"/>
                  </a:ext>
                </a:extLst>
              </a:tr>
              <a:tr h="800337">
                <a:tc>
                  <a:txBody>
                    <a:bodyPr/>
                    <a:lstStyle/>
                    <a:p>
                      <a:pPr marL="144000">
                        <a:buNone/>
                      </a:pPr>
                      <a:r>
                        <a:rPr lang="en-US" sz="2400" b="1" dirty="0"/>
                        <a:t>Stress/Anxiety</a:t>
                      </a:r>
                      <a:endParaRPr lang="en-US" sz="2400" dirty="0"/>
                    </a:p>
                  </a:txBody>
                  <a:tcPr anchor="ctr">
                    <a:solidFill>
                      <a:srgbClr val="E2F6FD"/>
                    </a:solidFill>
                  </a:tcPr>
                </a:tc>
                <a:tc>
                  <a:txBody>
                    <a:bodyPr/>
                    <a:lstStyle/>
                    <a:p>
                      <a:pPr marL="144000">
                        <a:buNone/>
                      </a:pPr>
                      <a:r>
                        <a:rPr lang="en-US" sz="2400"/>
                        <a:t>Rapid, shallow</a:t>
                      </a:r>
                    </a:p>
                  </a:txBody>
                  <a:tcPr anchor="ctr">
                    <a:solidFill>
                      <a:srgbClr val="E2F6FD"/>
                    </a:solidFill>
                  </a:tcPr>
                </a:tc>
                <a:tc>
                  <a:txBody>
                    <a:bodyPr/>
                    <a:lstStyle/>
                    <a:p>
                      <a:pPr marL="144000">
                        <a:buNone/>
                      </a:pPr>
                      <a:r>
                        <a:rPr lang="en-US" sz="2400"/>
                        <a:t>Sympathetic activation</a:t>
                      </a:r>
                    </a:p>
                  </a:txBody>
                  <a:tcPr anchor="ctr">
                    <a:solidFill>
                      <a:srgbClr val="E2F6FD"/>
                    </a:solidFill>
                  </a:tcPr>
                </a:tc>
                <a:tc>
                  <a:txBody>
                    <a:bodyPr/>
                    <a:lstStyle/>
                    <a:p>
                      <a:pPr marL="144000">
                        <a:buNone/>
                      </a:pPr>
                      <a:r>
                        <a:rPr lang="en-US" sz="2400"/>
                        <a:t>Dizziness, tension</a:t>
                      </a:r>
                    </a:p>
                  </a:txBody>
                  <a:tcPr anchor="ctr">
                    <a:solidFill>
                      <a:srgbClr val="E2F6FD"/>
                    </a:solidFill>
                  </a:tcPr>
                </a:tc>
                <a:extLst>
                  <a:ext uri="{0D108BD9-81ED-4DB2-BD59-A6C34878D82A}">
                    <a16:rowId xmlns:a16="http://schemas.microsoft.com/office/drawing/2014/main" val="2968272313"/>
                  </a:ext>
                </a:extLst>
              </a:tr>
              <a:tr h="800337">
                <a:tc>
                  <a:txBody>
                    <a:bodyPr/>
                    <a:lstStyle/>
                    <a:p>
                      <a:pPr marL="144000">
                        <a:buNone/>
                      </a:pPr>
                      <a:r>
                        <a:rPr lang="en-US" sz="2400" b="1"/>
                        <a:t>Fear</a:t>
                      </a:r>
                      <a:endParaRPr lang="en-US" sz="2400"/>
                    </a:p>
                  </a:txBody>
                  <a:tcPr anchor="ctr">
                    <a:solidFill>
                      <a:srgbClr val="E2F6FD"/>
                    </a:solidFill>
                  </a:tcPr>
                </a:tc>
                <a:tc>
                  <a:txBody>
                    <a:bodyPr/>
                    <a:lstStyle/>
                    <a:p>
                      <a:pPr marL="144000">
                        <a:buNone/>
                      </a:pPr>
                      <a:r>
                        <a:rPr lang="en-US" sz="2400" dirty="0"/>
                        <a:t>Quick, shallow</a:t>
                      </a:r>
                    </a:p>
                  </a:txBody>
                  <a:tcPr anchor="ctr">
                    <a:solidFill>
                      <a:srgbClr val="E2F6FD"/>
                    </a:solidFill>
                  </a:tcPr>
                </a:tc>
                <a:tc>
                  <a:txBody>
                    <a:bodyPr/>
                    <a:lstStyle/>
                    <a:p>
                      <a:pPr marL="144000">
                        <a:buNone/>
                      </a:pPr>
                      <a:r>
                        <a:rPr lang="en-US" sz="2400"/>
                        <a:t>Threat response</a:t>
                      </a:r>
                    </a:p>
                  </a:txBody>
                  <a:tcPr anchor="ctr">
                    <a:solidFill>
                      <a:srgbClr val="E2F6FD"/>
                    </a:solidFill>
                  </a:tcPr>
                </a:tc>
                <a:tc>
                  <a:txBody>
                    <a:bodyPr/>
                    <a:lstStyle/>
                    <a:p>
                      <a:pPr marL="144000">
                        <a:buNone/>
                      </a:pPr>
                      <a:r>
                        <a:rPr lang="en-US" sz="2400"/>
                        <a:t>Ready for action</a:t>
                      </a:r>
                    </a:p>
                  </a:txBody>
                  <a:tcPr anchor="ctr">
                    <a:solidFill>
                      <a:srgbClr val="E2F6FD"/>
                    </a:solidFill>
                  </a:tcPr>
                </a:tc>
                <a:extLst>
                  <a:ext uri="{0D108BD9-81ED-4DB2-BD59-A6C34878D82A}">
                    <a16:rowId xmlns:a16="http://schemas.microsoft.com/office/drawing/2014/main" val="2023321607"/>
                  </a:ext>
                </a:extLst>
              </a:tr>
              <a:tr h="800337">
                <a:tc>
                  <a:txBody>
                    <a:bodyPr/>
                    <a:lstStyle/>
                    <a:p>
                      <a:pPr marL="144000">
                        <a:buNone/>
                      </a:pPr>
                      <a:r>
                        <a:rPr lang="en-US" sz="2400" b="1" dirty="0"/>
                        <a:t>Anger</a:t>
                      </a:r>
                      <a:endParaRPr lang="en-US" sz="2400" dirty="0"/>
                    </a:p>
                  </a:txBody>
                  <a:tcPr anchor="ctr">
                    <a:solidFill>
                      <a:srgbClr val="E2F6FD"/>
                    </a:solidFill>
                  </a:tcPr>
                </a:tc>
                <a:tc>
                  <a:txBody>
                    <a:bodyPr/>
                    <a:lstStyle/>
                    <a:p>
                      <a:pPr marL="144000">
                        <a:buNone/>
                      </a:pPr>
                      <a:r>
                        <a:rPr lang="en-US" sz="2400"/>
                        <a:t>Rapid, forceful</a:t>
                      </a:r>
                    </a:p>
                  </a:txBody>
                  <a:tcPr anchor="ctr">
                    <a:solidFill>
                      <a:srgbClr val="E2F6FD"/>
                    </a:solidFill>
                  </a:tcPr>
                </a:tc>
                <a:tc>
                  <a:txBody>
                    <a:bodyPr/>
                    <a:lstStyle/>
                    <a:p>
                      <a:pPr marL="144000">
                        <a:buNone/>
                      </a:pPr>
                      <a:r>
                        <a:rPr lang="en-US" sz="2400" dirty="0"/>
                        <a:t>Strong arousal</a:t>
                      </a:r>
                    </a:p>
                  </a:txBody>
                  <a:tcPr anchor="ctr">
                    <a:solidFill>
                      <a:srgbClr val="E2F6FD"/>
                    </a:solidFill>
                  </a:tcPr>
                </a:tc>
                <a:tc>
                  <a:txBody>
                    <a:bodyPr/>
                    <a:lstStyle/>
                    <a:p>
                      <a:pPr marL="144000">
                        <a:buNone/>
                      </a:pPr>
                      <a:r>
                        <a:rPr lang="en-US" sz="2400"/>
                        <a:t>Heightened tension</a:t>
                      </a:r>
                    </a:p>
                  </a:txBody>
                  <a:tcPr anchor="ctr">
                    <a:solidFill>
                      <a:srgbClr val="E2F6FD"/>
                    </a:solidFill>
                  </a:tcPr>
                </a:tc>
                <a:extLst>
                  <a:ext uri="{0D108BD9-81ED-4DB2-BD59-A6C34878D82A}">
                    <a16:rowId xmlns:a16="http://schemas.microsoft.com/office/drawing/2014/main" val="2633077239"/>
                  </a:ext>
                </a:extLst>
              </a:tr>
              <a:tr h="800337">
                <a:tc>
                  <a:txBody>
                    <a:bodyPr/>
                    <a:lstStyle/>
                    <a:p>
                      <a:pPr marL="144000">
                        <a:buNone/>
                      </a:pPr>
                      <a:r>
                        <a:rPr lang="en-US" sz="2400" b="1" dirty="0"/>
                        <a:t>Sadness</a:t>
                      </a:r>
                      <a:endParaRPr lang="en-US" sz="2400" dirty="0"/>
                    </a:p>
                  </a:txBody>
                  <a:tcPr anchor="ctr">
                    <a:solidFill>
                      <a:srgbClr val="E2F6FD"/>
                    </a:solidFill>
                  </a:tcPr>
                </a:tc>
                <a:tc>
                  <a:txBody>
                    <a:bodyPr/>
                    <a:lstStyle/>
                    <a:p>
                      <a:pPr marL="144000">
                        <a:buNone/>
                      </a:pPr>
                      <a:r>
                        <a:rPr lang="en-US" sz="2400"/>
                        <a:t>Slow, sighing</a:t>
                      </a:r>
                    </a:p>
                  </a:txBody>
                  <a:tcPr anchor="ctr">
                    <a:solidFill>
                      <a:srgbClr val="E2F6FD"/>
                    </a:solidFill>
                  </a:tcPr>
                </a:tc>
                <a:tc>
                  <a:txBody>
                    <a:bodyPr/>
                    <a:lstStyle/>
                    <a:p>
                      <a:pPr marL="144000">
                        <a:buNone/>
                      </a:pPr>
                      <a:r>
                        <a:rPr lang="en-US" sz="2400" dirty="0"/>
                        <a:t>Low energy</a:t>
                      </a:r>
                    </a:p>
                  </a:txBody>
                  <a:tcPr anchor="ctr">
                    <a:solidFill>
                      <a:srgbClr val="E2F6FD"/>
                    </a:solidFill>
                  </a:tcPr>
                </a:tc>
                <a:tc>
                  <a:txBody>
                    <a:bodyPr/>
                    <a:lstStyle/>
                    <a:p>
                      <a:pPr marL="144000">
                        <a:buNone/>
                      </a:pPr>
                      <a:r>
                        <a:rPr lang="en-US" sz="2400"/>
                        <a:t>Tension release</a:t>
                      </a:r>
                    </a:p>
                  </a:txBody>
                  <a:tcPr anchor="ctr">
                    <a:solidFill>
                      <a:srgbClr val="E2F6FD"/>
                    </a:solidFill>
                  </a:tcPr>
                </a:tc>
                <a:extLst>
                  <a:ext uri="{0D108BD9-81ED-4DB2-BD59-A6C34878D82A}">
                    <a16:rowId xmlns:a16="http://schemas.microsoft.com/office/drawing/2014/main" val="2763439357"/>
                  </a:ext>
                </a:extLst>
              </a:tr>
              <a:tr h="800337">
                <a:tc>
                  <a:txBody>
                    <a:bodyPr/>
                    <a:lstStyle/>
                    <a:p>
                      <a:pPr marL="144000">
                        <a:buNone/>
                      </a:pPr>
                      <a:r>
                        <a:rPr lang="en-US" sz="2400" b="1" dirty="0"/>
                        <a:t>Calm</a:t>
                      </a:r>
                      <a:endParaRPr lang="en-US" sz="2400" dirty="0"/>
                    </a:p>
                  </a:txBody>
                  <a:tcPr anchor="ctr">
                    <a:solidFill>
                      <a:srgbClr val="E2F6FD"/>
                    </a:solidFill>
                  </a:tcPr>
                </a:tc>
                <a:tc>
                  <a:txBody>
                    <a:bodyPr/>
                    <a:lstStyle/>
                    <a:p>
                      <a:pPr marL="144000">
                        <a:buNone/>
                      </a:pPr>
                      <a:r>
                        <a:rPr lang="en-US" sz="2400"/>
                        <a:t>Slow, deep</a:t>
                      </a:r>
                    </a:p>
                  </a:txBody>
                  <a:tcPr anchor="ctr">
                    <a:solidFill>
                      <a:srgbClr val="E2F6FD"/>
                    </a:solidFill>
                  </a:tcPr>
                </a:tc>
                <a:tc>
                  <a:txBody>
                    <a:bodyPr/>
                    <a:lstStyle/>
                    <a:p>
                      <a:pPr marL="144000">
                        <a:buNone/>
                      </a:pPr>
                      <a:r>
                        <a:rPr lang="en-US" sz="2400"/>
                        <a:t>Parasympathetic</a:t>
                      </a:r>
                    </a:p>
                  </a:txBody>
                  <a:tcPr anchor="ctr">
                    <a:solidFill>
                      <a:srgbClr val="E2F6FD"/>
                    </a:solidFill>
                  </a:tcPr>
                </a:tc>
                <a:tc>
                  <a:txBody>
                    <a:bodyPr/>
                    <a:lstStyle/>
                    <a:p>
                      <a:pPr marL="144000">
                        <a:buNone/>
                      </a:pPr>
                      <a:r>
                        <a:rPr lang="en-US" sz="2400" dirty="0"/>
                        <a:t>Relaxation</a:t>
                      </a:r>
                    </a:p>
                  </a:txBody>
                  <a:tcPr anchor="ctr">
                    <a:solidFill>
                      <a:srgbClr val="E2F6FD"/>
                    </a:solidFill>
                  </a:tcPr>
                </a:tc>
                <a:extLst>
                  <a:ext uri="{0D108BD9-81ED-4DB2-BD59-A6C34878D82A}">
                    <a16:rowId xmlns:a16="http://schemas.microsoft.com/office/drawing/2014/main" val="1446942145"/>
                  </a:ext>
                </a:extLst>
              </a:tr>
              <a:tr h="800337">
                <a:tc>
                  <a:txBody>
                    <a:bodyPr/>
                    <a:lstStyle/>
                    <a:p>
                      <a:pPr marL="144000">
                        <a:buNone/>
                      </a:pPr>
                      <a:r>
                        <a:rPr lang="en-US" sz="2400" b="1" dirty="0"/>
                        <a:t>Happiness/Excitement</a:t>
                      </a:r>
                      <a:endParaRPr lang="en-US" sz="2400" dirty="0"/>
                    </a:p>
                  </a:txBody>
                  <a:tcPr anchor="ctr">
                    <a:solidFill>
                      <a:srgbClr val="E2F6FD"/>
                    </a:solidFill>
                  </a:tcPr>
                </a:tc>
                <a:tc>
                  <a:txBody>
                    <a:bodyPr/>
                    <a:lstStyle/>
                    <a:p>
                      <a:pPr marL="144000">
                        <a:buNone/>
                      </a:pPr>
                      <a:r>
                        <a:rPr lang="en-US" sz="2400" dirty="0"/>
                        <a:t>Deep, steady</a:t>
                      </a:r>
                    </a:p>
                  </a:txBody>
                  <a:tcPr anchor="ctr">
                    <a:solidFill>
                      <a:srgbClr val="E2F6FD"/>
                    </a:solidFill>
                  </a:tcPr>
                </a:tc>
                <a:tc>
                  <a:txBody>
                    <a:bodyPr/>
                    <a:lstStyle/>
                    <a:p>
                      <a:pPr marL="144000">
                        <a:buNone/>
                      </a:pPr>
                      <a:r>
                        <a:rPr lang="en-US" sz="2400" dirty="0"/>
                        <a:t>Balanced activation</a:t>
                      </a:r>
                    </a:p>
                  </a:txBody>
                  <a:tcPr anchor="ctr">
                    <a:solidFill>
                      <a:srgbClr val="E2F6FD"/>
                    </a:solidFill>
                  </a:tcPr>
                </a:tc>
                <a:tc>
                  <a:txBody>
                    <a:bodyPr/>
                    <a:lstStyle/>
                    <a:p>
                      <a:pPr marL="144000">
                        <a:buNone/>
                      </a:pPr>
                      <a:r>
                        <a:rPr lang="en-US" sz="2400" dirty="0"/>
                        <a:t>Engagement, vitality</a:t>
                      </a:r>
                    </a:p>
                  </a:txBody>
                  <a:tcPr anchor="ctr">
                    <a:solidFill>
                      <a:srgbClr val="E2F6FD"/>
                    </a:solidFill>
                  </a:tcPr>
                </a:tc>
                <a:extLst>
                  <a:ext uri="{0D108BD9-81ED-4DB2-BD59-A6C34878D82A}">
                    <a16:rowId xmlns:a16="http://schemas.microsoft.com/office/drawing/2014/main" val="1159518585"/>
                  </a:ext>
                </a:extLst>
              </a:tr>
            </a:tbl>
          </a:graphicData>
        </a:graphic>
      </p:graphicFrame>
    </p:spTree>
    <p:extLst>
      <p:ext uri="{BB962C8B-B14F-4D97-AF65-F5344CB8AC3E}">
        <p14:creationId xmlns:p14="http://schemas.microsoft.com/office/powerpoint/2010/main" val="375564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A2FB-CABD-5E4F-12AF-B5D07B7F2B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9050C5-B4EE-6993-24C9-62589EDB259B}"/>
              </a:ext>
            </a:extLst>
          </p:cNvPr>
          <p:cNvPicPr>
            <a:picLocks noChangeAspect="1"/>
          </p:cNvPicPr>
          <p:nvPr/>
        </p:nvPicPr>
        <p:blipFill>
          <a:blip r:embed="rId3" cstate="print">
            <a:extLst>
              <a:ext uri="{28A0092B-C50C-407E-A947-70E740481C1C}">
                <a14:useLocalDpi xmlns:a14="http://schemas.microsoft.com/office/drawing/2010/main" val="0"/>
              </a:ext>
            </a:extLst>
          </a:blip>
          <a:srcRect l="24897" t="12778" b="4945"/>
          <a:stretch>
            <a:fillRect/>
          </a:stretch>
        </p:blipFill>
        <p:spPr>
          <a:xfrm>
            <a:off x="267447" y="281331"/>
            <a:ext cx="17753106" cy="9724337"/>
          </a:xfrm>
          <a:prstGeom prst="rect">
            <a:avLst/>
          </a:prstGeom>
        </p:spPr>
      </p:pic>
      <p:sp>
        <p:nvSpPr>
          <p:cNvPr id="4" name="Rectangle 3">
            <a:extLst>
              <a:ext uri="{FF2B5EF4-FFF2-40B4-BE49-F238E27FC236}">
                <a16:creationId xmlns:a16="http://schemas.microsoft.com/office/drawing/2014/main" id="{88DC3944-7905-DB4A-29FD-38B6093406A2}"/>
              </a:ext>
            </a:extLst>
          </p:cNvPr>
          <p:cNvSpPr/>
          <p:nvPr/>
        </p:nvSpPr>
        <p:spPr>
          <a:xfrm>
            <a:off x="872209" y="5719564"/>
            <a:ext cx="4752528" cy="3785652"/>
          </a:xfrm>
          <a:prstGeom prst="rect">
            <a:avLst/>
          </a:prstGeom>
        </p:spPr>
        <p:txBody>
          <a:bodyPr wrap="square">
            <a:spAutoFit/>
          </a:bodyPr>
          <a:lstStyle/>
          <a:p>
            <a:pPr defTabSz="914355">
              <a:defRPr/>
            </a:pPr>
            <a:r>
              <a:rPr lang="en-US" sz="6000" b="1" kern="0" spc="-189" dirty="0">
                <a:solidFill>
                  <a:schemeClr val="bg1"/>
                </a:solidFill>
                <a:latin typeface="Calibri"/>
                <a:cs typeface="Calibri"/>
                <a:sym typeface="Graphik Semibold"/>
              </a:rPr>
              <a:t>RELAXED BREATHING WITH EFT TAPPING</a:t>
            </a:r>
          </a:p>
        </p:txBody>
      </p:sp>
      <p:sp>
        <p:nvSpPr>
          <p:cNvPr id="6" name="Google Shape;789;p72">
            <a:extLst>
              <a:ext uri="{FF2B5EF4-FFF2-40B4-BE49-F238E27FC236}">
                <a16:creationId xmlns:a16="http://schemas.microsoft.com/office/drawing/2014/main" id="{0238C0DC-BF3C-72AC-B5C4-FEF947079123}"/>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pic>
        <p:nvPicPr>
          <p:cNvPr id="9" name="Picture 6">
            <a:extLst>
              <a:ext uri="{FF2B5EF4-FFF2-40B4-BE49-F238E27FC236}">
                <a16:creationId xmlns:a16="http://schemas.microsoft.com/office/drawing/2014/main" id="{D9609406-5251-7922-2F7D-8829265C99C4}"/>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2" name="HELP YOURSELF &amp; OTHERS HEAL WITH EFT">
            <a:extLst>
              <a:ext uri="{FF2B5EF4-FFF2-40B4-BE49-F238E27FC236}">
                <a16:creationId xmlns:a16="http://schemas.microsoft.com/office/drawing/2014/main" id="{7A305CE7-AAFE-6C6A-D284-FFC10F00758B}"/>
              </a:ext>
            </a:extLst>
          </p:cNvPr>
          <p:cNvSpPr txBox="1"/>
          <p:nvPr/>
        </p:nvSpPr>
        <p:spPr>
          <a:xfrm>
            <a:off x="464057" y="474380"/>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42699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69AC840E-0599-C548-8DF6-A7F225578587}"/>
              </a:ext>
            </a:extLst>
          </p:cNvPr>
          <p:cNvSpPr txBox="1"/>
          <p:nvPr/>
        </p:nvSpPr>
        <p:spPr>
          <a:xfrm>
            <a:off x="1295402" y="4991101"/>
            <a:ext cx="15515135"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6000" b="0" i="0" u="none" strike="noStrike" kern="1200" cap="none" normalizeH="0" baseline="0" noProof="0" dirty="0">
                <a:ln>
                  <a:noFill/>
                </a:ln>
                <a:solidFill>
                  <a:srgbClr val="42B0FF"/>
                </a:solidFill>
                <a:effectLst/>
                <a:uLnTx/>
                <a:uFillTx/>
                <a:latin typeface="Calibri"/>
                <a:ea typeface="+mn-ea"/>
                <a:cs typeface="+mn-cs"/>
              </a:rPr>
              <a:t>Uncover the root cause of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6000" b="0" i="0" u="none" strike="noStrike" kern="1200" cap="none" normalizeH="0" baseline="0" noProof="0" dirty="0">
                <a:ln>
                  <a:noFill/>
                </a:ln>
                <a:solidFill>
                  <a:srgbClr val="42B0FF"/>
                </a:solidFill>
                <a:effectLst/>
                <a:uLnTx/>
                <a:uFillTx/>
                <a:latin typeface="Calibri"/>
                <a:ea typeface="+mn-ea"/>
                <a:cs typeface="+mn-cs"/>
              </a:rPr>
              <a:t>stress to </a:t>
            </a:r>
            <a:r>
              <a:rPr lang="en-IN" sz="6000" dirty="0">
                <a:solidFill>
                  <a:srgbClr val="42B0FF"/>
                </a:solidFill>
                <a:latin typeface="Calibri"/>
              </a:rPr>
              <a:t>find ultimate calm</a:t>
            </a:r>
            <a:r>
              <a:rPr kumimoji="0" lang="en-IN" sz="6000" b="0" i="0" u="none" strike="noStrike" kern="1200" cap="none" normalizeH="0" baseline="0" noProof="0" dirty="0">
                <a:ln>
                  <a:noFill/>
                </a:ln>
                <a:solidFill>
                  <a:srgbClr val="42B0FF"/>
                </a:solidFill>
                <a:effectLst/>
                <a:uLnTx/>
                <a:uFillTx/>
                <a:latin typeface="Calibri"/>
                <a:ea typeface="+mn-ea"/>
                <a:cs typeface="+mn-cs"/>
              </a:rPr>
              <a:t>. </a:t>
            </a:r>
          </a:p>
        </p:txBody>
      </p:sp>
      <p:sp>
        <p:nvSpPr>
          <p:cNvPr id="9" name="Rectangle 8">
            <a:extLst>
              <a:ext uri="{FF2B5EF4-FFF2-40B4-BE49-F238E27FC236}">
                <a16:creationId xmlns:a16="http://schemas.microsoft.com/office/drawing/2014/main" id="{A11EAD4C-7D27-134C-BF0E-A025719100F5}"/>
              </a:ext>
            </a:extLst>
          </p:cNvPr>
          <p:cNvSpPr/>
          <p:nvPr/>
        </p:nvSpPr>
        <p:spPr>
          <a:xfrm>
            <a:off x="20054" y="3543301"/>
            <a:ext cx="17642501" cy="1698991"/>
          </a:xfrm>
          <a:prstGeom prst="rect">
            <a:avLst/>
          </a:prstGeom>
        </p:spPr>
        <p:txBody>
          <a:bodyPr wrap="square">
            <a:spAutoFit/>
          </a:bodyPr>
          <a:lstStyle/>
          <a:p>
            <a:pPr marL="0" marR="0" lvl="0" indent="0" algn="ctr" defTabSz="914400" rtl="0" eaLnBrk="1" fontAlgn="auto" latinLnBrk="0" hangingPunct="1">
              <a:lnSpc>
                <a:spcPts val="9713"/>
              </a:lnSpc>
              <a:spcBef>
                <a:spcPts val="0"/>
              </a:spcBef>
              <a:spcAft>
                <a:spcPts val="0"/>
              </a:spcAft>
              <a:buClrTx/>
              <a:buSzTx/>
              <a:buFontTx/>
              <a:buNone/>
              <a:tabLst/>
              <a:defRPr/>
            </a:pPr>
            <a:r>
              <a:rPr lang="en-US" sz="19900" dirty="0">
                <a:solidFill>
                  <a:srgbClr val="42B0FF"/>
                </a:solidFill>
                <a:latin typeface="Calibri"/>
              </a:rPr>
              <a:t>4</a:t>
            </a:r>
            <a:endParaRPr kumimoji="0" lang="en-US" sz="19900" b="0" i="0" u="none" strike="noStrike" kern="1200" cap="none" spc="0" normalizeH="0" baseline="0" noProof="0" dirty="0">
              <a:ln>
                <a:noFill/>
              </a:ln>
              <a:solidFill>
                <a:srgbClr val="42B0FF"/>
              </a:solidFill>
              <a:effectLst/>
              <a:uLnTx/>
              <a:uFillTx/>
              <a:latin typeface="Calibri"/>
              <a:ea typeface="+mn-ea"/>
              <a:cs typeface="+mn-cs"/>
            </a:endParaRPr>
          </a:p>
        </p:txBody>
      </p:sp>
      <p:sp>
        <p:nvSpPr>
          <p:cNvPr id="8" name="Shape 180">
            <a:extLst>
              <a:ext uri="{FF2B5EF4-FFF2-40B4-BE49-F238E27FC236}">
                <a16:creationId xmlns:a16="http://schemas.microsoft.com/office/drawing/2014/main" id="{1390B9FB-88EE-F8B2-B743-B3796779EAC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sp>
        <p:nvSpPr>
          <p:cNvPr id="3" name="TextBox 2">
            <a:extLst>
              <a:ext uri="{FF2B5EF4-FFF2-40B4-BE49-F238E27FC236}">
                <a16:creationId xmlns:a16="http://schemas.microsoft.com/office/drawing/2014/main" id="{4FCF9832-3539-2DC4-CE89-D1E61825D89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defRPr/>
            </a:pPr>
            <a:r>
              <a:rPr lang="en-US" sz="3000" dirty="0">
                <a:solidFill>
                  <a:srgbClr val="E4F7FF"/>
                </a:solidFill>
                <a:latin typeface="Calibri"/>
                <a:cs typeface="Calibri" panose="020F0502020204030204" pitchFamily="34" charset="0"/>
                <a:sym typeface="Graphik"/>
              </a:rPr>
              <a:t>FREE YOURSELF FROM STRESS AND FIND CALM</a:t>
            </a:r>
          </a:p>
        </p:txBody>
      </p:sp>
      <p:sp>
        <p:nvSpPr>
          <p:cNvPr id="2" name="HELP YOURSELF &amp; OTHERS HEAL WITH EFT">
            <a:extLst>
              <a:ext uri="{FF2B5EF4-FFF2-40B4-BE49-F238E27FC236}">
                <a16:creationId xmlns:a16="http://schemas.microsoft.com/office/drawing/2014/main" id="{1CD69632-DA18-51AA-6D36-2570B2613B3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318472"/>
            <a:ext cx="18288000" cy="1228413"/>
          </a:xfrm>
          <a:prstGeom prst="rect">
            <a:avLst/>
          </a:prstGeom>
        </p:spPr>
        <p:txBody>
          <a:bodyPr wrap="square">
            <a:spAutoFit/>
          </a:bodyPr>
          <a:lstStyle/>
          <a:p>
            <a:pPr algn="ctr" defTabSz="619125" hangingPunct="0">
              <a:lnSpc>
                <a:spcPts val="9712"/>
              </a:lnSpc>
            </a:pPr>
            <a:r>
              <a:rPr lang="en-IN" sz="6000" b="1" kern="0" dirty="0">
                <a:solidFill>
                  <a:srgbClr val="42B0FF"/>
                </a:solidFill>
                <a:latin typeface="Graphik"/>
                <a:sym typeface="Graphik"/>
              </a:rPr>
              <a:t>SURFACE SYMPTOMS VERSUS THE ROOT CAUSE</a:t>
            </a:r>
          </a:p>
        </p:txBody>
      </p:sp>
      <p:sp>
        <p:nvSpPr>
          <p:cNvPr id="4" name="Triangle 3">
            <a:extLst>
              <a:ext uri="{FF2B5EF4-FFF2-40B4-BE49-F238E27FC236}">
                <a16:creationId xmlns:a16="http://schemas.microsoft.com/office/drawing/2014/main" id="{42D505AD-4115-0E43-9A92-7B750F8A7E0F}"/>
              </a:ext>
            </a:extLst>
          </p:cNvPr>
          <p:cNvSpPr/>
          <p:nvPr/>
        </p:nvSpPr>
        <p:spPr>
          <a:xfrm>
            <a:off x="4900448" y="2860755"/>
            <a:ext cx="7772400" cy="62926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Surface  </a:t>
            </a: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Symptoms</a:t>
            </a: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Deeper Root Cause</a:t>
            </a: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p:txBody>
      </p:sp>
      <p:sp>
        <p:nvSpPr>
          <p:cNvPr id="5" name="Google Shape;789;p72">
            <a:extLst>
              <a:ext uri="{FF2B5EF4-FFF2-40B4-BE49-F238E27FC236}">
                <a16:creationId xmlns:a16="http://schemas.microsoft.com/office/drawing/2014/main" id="{DE98CF87-A7A0-4ECF-993E-EE284AEE2D24}"/>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6" name="Shape 180">
            <a:extLst>
              <a:ext uri="{FF2B5EF4-FFF2-40B4-BE49-F238E27FC236}">
                <a16:creationId xmlns:a16="http://schemas.microsoft.com/office/drawing/2014/main" id="{01745E42-9C92-4D4C-AEA7-DD0E26287B5C}"/>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8" name="Picture 6">
            <a:extLst>
              <a:ext uri="{FF2B5EF4-FFF2-40B4-BE49-F238E27FC236}">
                <a16:creationId xmlns:a16="http://schemas.microsoft.com/office/drawing/2014/main" id="{B2E091C8-B20D-414D-8F70-1ADEA4B5E746}"/>
              </a:ext>
            </a:extLst>
          </p:cNvPr>
          <p:cNvPicPr>
            <a:picLocks noChangeAspect="1"/>
          </p:cNvPicPr>
          <p:nvPr/>
        </p:nvPicPr>
        <p:blipFill>
          <a:blip r:embed="rId2"/>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C53BAC0A-5A07-01E1-00C1-2C6B508F535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0A7590A5-2CD9-FBAC-C1EE-C1FD41F11BC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840653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D94E-E259-E50C-EE6D-75AEA634E34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FF1EF4A-EFA6-650A-5D6F-BA4031F0F1FD}"/>
              </a:ext>
            </a:extLst>
          </p:cNvPr>
          <p:cNvSpPr/>
          <p:nvPr/>
        </p:nvSpPr>
        <p:spPr>
          <a:xfrm>
            <a:off x="-1" y="1318472"/>
            <a:ext cx="18288000" cy="1228413"/>
          </a:xfrm>
          <a:prstGeom prst="rect">
            <a:avLst/>
          </a:prstGeom>
        </p:spPr>
        <p:txBody>
          <a:bodyPr wrap="square">
            <a:spAutoFit/>
          </a:bodyPr>
          <a:lstStyle/>
          <a:p>
            <a:pPr algn="ctr" defTabSz="619125" hangingPunct="0">
              <a:lnSpc>
                <a:spcPts val="9712"/>
              </a:lnSpc>
            </a:pPr>
            <a:r>
              <a:rPr lang="en-IN" sz="6000" b="1" kern="0" dirty="0">
                <a:solidFill>
                  <a:srgbClr val="42B0FF"/>
                </a:solidFill>
                <a:latin typeface="Graphik"/>
                <a:sym typeface="Graphik"/>
              </a:rPr>
              <a:t>SURFACE SYMPTOMS VERSUS THE ROOT CAUSE</a:t>
            </a:r>
          </a:p>
        </p:txBody>
      </p:sp>
      <p:sp>
        <p:nvSpPr>
          <p:cNvPr id="4" name="Triangle 3">
            <a:extLst>
              <a:ext uri="{FF2B5EF4-FFF2-40B4-BE49-F238E27FC236}">
                <a16:creationId xmlns:a16="http://schemas.microsoft.com/office/drawing/2014/main" id="{F8374C10-733C-CE86-5978-4F61402F2F3E}"/>
              </a:ext>
            </a:extLst>
          </p:cNvPr>
          <p:cNvSpPr/>
          <p:nvPr/>
        </p:nvSpPr>
        <p:spPr>
          <a:xfrm>
            <a:off x="4900448" y="2860755"/>
            <a:ext cx="7772400" cy="62926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Surface  </a:t>
            </a: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Symptoms</a:t>
            </a: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Deeper Root Cause</a:t>
            </a: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p:txBody>
      </p:sp>
      <p:sp>
        <p:nvSpPr>
          <p:cNvPr id="5" name="Google Shape;789;p72">
            <a:extLst>
              <a:ext uri="{FF2B5EF4-FFF2-40B4-BE49-F238E27FC236}">
                <a16:creationId xmlns:a16="http://schemas.microsoft.com/office/drawing/2014/main" id="{67BD0126-DAA7-CC1C-336F-56D8F66B2B6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6" name="Shape 180">
            <a:extLst>
              <a:ext uri="{FF2B5EF4-FFF2-40B4-BE49-F238E27FC236}">
                <a16:creationId xmlns:a16="http://schemas.microsoft.com/office/drawing/2014/main" id="{181AFFA4-0E44-7A8A-C57D-8BCB8C0AD99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8" name="Picture 6">
            <a:extLst>
              <a:ext uri="{FF2B5EF4-FFF2-40B4-BE49-F238E27FC236}">
                <a16:creationId xmlns:a16="http://schemas.microsoft.com/office/drawing/2014/main" id="{1D0BCC03-D891-68FA-4EC9-78C4CC39CB89}"/>
              </a:ext>
            </a:extLst>
          </p:cNvPr>
          <p:cNvPicPr>
            <a:picLocks noChangeAspect="1"/>
          </p:cNvPicPr>
          <p:nvPr/>
        </p:nvPicPr>
        <p:blipFill>
          <a:blip r:embed="rId2"/>
          <a:srcRect/>
          <a:stretch>
            <a:fillRect/>
          </a:stretch>
        </p:blipFill>
        <p:spPr>
          <a:xfrm>
            <a:off x="16002001" y="9334501"/>
            <a:ext cx="2018552" cy="671168"/>
          </a:xfrm>
          <a:prstGeom prst="rect">
            <a:avLst/>
          </a:prstGeom>
        </p:spPr>
      </p:pic>
      <p:cxnSp>
        <p:nvCxnSpPr>
          <p:cNvPr id="2" name="Straight Arrow Connector 1">
            <a:extLst>
              <a:ext uri="{FF2B5EF4-FFF2-40B4-BE49-F238E27FC236}">
                <a16:creationId xmlns:a16="http://schemas.microsoft.com/office/drawing/2014/main" id="{B11E7ABD-AFAB-958F-F6AB-D6A1917C0BA8}"/>
              </a:ext>
            </a:extLst>
          </p:cNvPr>
          <p:cNvCxnSpPr>
            <a:cxnSpLocks/>
          </p:cNvCxnSpPr>
          <p:nvPr/>
        </p:nvCxnSpPr>
        <p:spPr>
          <a:xfrm flipV="1">
            <a:off x="10728176" y="7015708"/>
            <a:ext cx="1449659" cy="1388326"/>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97747A5-382A-7C6C-D6ED-BB480CFE274C}"/>
              </a:ext>
            </a:extLst>
          </p:cNvPr>
          <p:cNvSpPr txBox="1"/>
          <p:nvPr/>
        </p:nvSpPr>
        <p:spPr>
          <a:xfrm>
            <a:off x="12456368" y="5776930"/>
            <a:ext cx="3280065" cy="1938992"/>
          </a:xfrm>
          <a:prstGeom prst="rect">
            <a:avLst/>
          </a:prstGeom>
          <a:noFill/>
        </p:spPr>
        <p:txBody>
          <a:bodyPr wrap="none" rtlCol="0">
            <a:spAutoFit/>
          </a:bodyPr>
          <a:lstStyle/>
          <a:p>
            <a:pPr defTabSz="619125" hangingPunct="0"/>
            <a:r>
              <a:rPr lang="en-US" sz="4000" kern="0" dirty="0">
                <a:solidFill>
                  <a:srgbClr val="000000"/>
                </a:solidFill>
                <a:latin typeface="Graphik"/>
                <a:sym typeface="Graphik"/>
              </a:rPr>
              <a:t>Emotions</a:t>
            </a:r>
          </a:p>
          <a:p>
            <a:pPr defTabSz="619125" hangingPunct="0"/>
            <a:r>
              <a:rPr lang="en-US" sz="4000" kern="0" dirty="0">
                <a:solidFill>
                  <a:srgbClr val="000000"/>
                </a:solidFill>
                <a:latin typeface="Graphik"/>
                <a:sym typeface="Graphik"/>
              </a:rPr>
              <a:t>Past memories</a:t>
            </a:r>
          </a:p>
          <a:p>
            <a:pPr defTabSz="619125" hangingPunct="0"/>
            <a:r>
              <a:rPr lang="en-US" sz="4000" kern="0" dirty="0">
                <a:solidFill>
                  <a:srgbClr val="000000"/>
                </a:solidFill>
                <a:latin typeface="Graphik"/>
                <a:sym typeface="Graphik"/>
              </a:rPr>
              <a:t>Beliefs</a:t>
            </a:r>
          </a:p>
        </p:txBody>
      </p:sp>
      <p:sp>
        <p:nvSpPr>
          <p:cNvPr id="11" name="HELP YOURSELF &amp; OTHERS HEAL WITH EFT">
            <a:extLst>
              <a:ext uri="{FF2B5EF4-FFF2-40B4-BE49-F238E27FC236}">
                <a16:creationId xmlns:a16="http://schemas.microsoft.com/office/drawing/2014/main" id="{A0AE8300-0FF6-FB42-96F2-118DABC750C1}"/>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99F4F755-F9E1-513C-8A0A-3A0CCAAB35F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538098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61FB-D325-4453-EC85-8ECC2B4A2FE3}"/>
            </a:ext>
          </a:extLst>
        </p:cNvPr>
        <p:cNvGrpSpPr/>
        <p:nvPr/>
      </p:nvGrpSpPr>
      <p:grpSpPr>
        <a:xfrm>
          <a:off x="0" y="0"/>
          <a:ext cx="0" cy="0"/>
          <a:chOff x="0" y="0"/>
          <a:chExt cx="0" cy="0"/>
        </a:xfrm>
      </p:grpSpPr>
      <p:sp>
        <p:nvSpPr>
          <p:cNvPr id="14" name="Triangle 3">
            <a:extLst>
              <a:ext uri="{FF2B5EF4-FFF2-40B4-BE49-F238E27FC236}">
                <a16:creationId xmlns:a16="http://schemas.microsoft.com/office/drawing/2014/main" id="{47CDC819-3DCB-4BCD-9A9D-FA2F21809810}"/>
              </a:ext>
            </a:extLst>
          </p:cNvPr>
          <p:cNvSpPr/>
          <p:nvPr/>
        </p:nvSpPr>
        <p:spPr>
          <a:xfrm>
            <a:off x="1074329" y="1869763"/>
            <a:ext cx="8673829" cy="713224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Graphik Semibold"/>
                <a:sym typeface="Graphik"/>
              </a:rPr>
              <a:t>Surface  </a:t>
            </a:r>
          </a:p>
          <a:p>
            <a:pPr algn="ctr" defTabSz="619125" hangingPunct="0"/>
            <a:r>
              <a:rPr lang="en-US" sz="3600" kern="0" dirty="0">
                <a:solidFill>
                  <a:srgbClr val="FFFFFF"/>
                </a:solidFill>
                <a:latin typeface="Graphik Semibold"/>
                <a:sym typeface="Graphik"/>
              </a:rPr>
              <a:t>Symptoms</a:t>
            </a: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r>
              <a:rPr lang="en-US" sz="3600" kern="0" dirty="0">
                <a:solidFill>
                  <a:srgbClr val="FFFFFF"/>
                </a:solidFill>
                <a:latin typeface="Graphik Semibold"/>
                <a:sym typeface="Graphik"/>
              </a:rPr>
              <a:t>Deeper Root Cause</a:t>
            </a: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p:txBody>
      </p:sp>
      <p:sp>
        <p:nvSpPr>
          <p:cNvPr id="9" name="TextBox 8">
            <a:extLst>
              <a:ext uri="{FF2B5EF4-FFF2-40B4-BE49-F238E27FC236}">
                <a16:creationId xmlns:a16="http://schemas.microsoft.com/office/drawing/2014/main" id="{F6B2207F-775F-6B36-44F1-7A34B597E8E8}"/>
              </a:ext>
            </a:extLst>
          </p:cNvPr>
          <p:cNvSpPr txBox="1"/>
          <p:nvPr/>
        </p:nvSpPr>
        <p:spPr>
          <a:xfrm>
            <a:off x="8680720" y="2576581"/>
            <a:ext cx="3602269" cy="1323439"/>
          </a:xfrm>
          <a:prstGeom prst="rect">
            <a:avLst/>
          </a:prstGeom>
          <a:noFill/>
        </p:spPr>
        <p:txBody>
          <a:bodyPr wrap="none" rtlCol="0">
            <a:spAutoFit/>
          </a:bodyPr>
          <a:lstStyle/>
          <a:p>
            <a:pPr algn="ctr" defTabSz="619125" hangingPunct="0"/>
            <a:r>
              <a:rPr lang="en-US" sz="4000" kern="0" dirty="0">
                <a:solidFill>
                  <a:srgbClr val="000000"/>
                </a:solidFill>
                <a:latin typeface="Graphik"/>
                <a:sym typeface="Graphik"/>
              </a:rPr>
              <a:t>Daily Headaches</a:t>
            </a:r>
          </a:p>
          <a:p>
            <a:pPr algn="ctr" defTabSz="619125" hangingPunct="0"/>
            <a:r>
              <a:rPr lang="en-US" sz="4000" kern="0" dirty="0">
                <a:solidFill>
                  <a:srgbClr val="000000"/>
                </a:solidFill>
                <a:latin typeface="Graphik"/>
                <a:sym typeface="Graphik"/>
              </a:rPr>
              <a:t>Helpless </a:t>
            </a:r>
          </a:p>
        </p:txBody>
      </p:sp>
      <p:sp>
        <p:nvSpPr>
          <p:cNvPr id="16" name="TextBox 15">
            <a:extLst>
              <a:ext uri="{FF2B5EF4-FFF2-40B4-BE49-F238E27FC236}">
                <a16:creationId xmlns:a16="http://schemas.microsoft.com/office/drawing/2014/main" id="{F4CC527E-8E4F-8D17-75FC-382A5C86A535}"/>
              </a:ext>
            </a:extLst>
          </p:cNvPr>
          <p:cNvSpPr txBox="1"/>
          <p:nvPr/>
        </p:nvSpPr>
        <p:spPr>
          <a:xfrm>
            <a:off x="9424536" y="5512663"/>
            <a:ext cx="4980852" cy="2554545"/>
          </a:xfrm>
          <a:prstGeom prst="rect">
            <a:avLst/>
          </a:prstGeom>
          <a:noFill/>
        </p:spPr>
        <p:txBody>
          <a:bodyPr wrap="none" rtlCol="0">
            <a:spAutoFit/>
          </a:bodyPr>
          <a:lstStyle/>
          <a:p>
            <a:pPr algn="ctr" defTabSz="619125" hangingPunct="0"/>
            <a:r>
              <a:rPr lang="en-US" sz="4000" kern="0" dirty="0">
                <a:solidFill>
                  <a:srgbClr val="000000"/>
                </a:solidFill>
                <a:latin typeface="Graphik"/>
                <a:sym typeface="Graphik"/>
              </a:rPr>
              <a:t>Must Not Feel Helpless</a:t>
            </a:r>
          </a:p>
          <a:p>
            <a:pPr algn="ctr" defTabSz="619125" hangingPunct="0"/>
            <a:r>
              <a:rPr lang="en-US" sz="4000" kern="0" dirty="0">
                <a:solidFill>
                  <a:srgbClr val="000000"/>
                </a:solidFill>
                <a:latin typeface="Graphik"/>
                <a:sym typeface="Graphik"/>
              </a:rPr>
              <a:t>Cannot Say No</a:t>
            </a:r>
          </a:p>
          <a:p>
            <a:pPr algn="ctr" defTabSz="619125" hangingPunct="0"/>
            <a:r>
              <a:rPr lang="en-US" sz="4000" kern="0" dirty="0">
                <a:solidFill>
                  <a:srgbClr val="000000"/>
                </a:solidFill>
                <a:latin typeface="Graphik"/>
                <a:sym typeface="Graphik"/>
              </a:rPr>
              <a:t>Dad’s Approval</a:t>
            </a:r>
          </a:p>
          <a:p>
            <a:pPr algn="ctr" defTabSz="619125" hangingPunct="0"/>
            <a:r>
              <a:rPr lang="en-US" sz="4000" kern="0" dirty="0">
                <a:solidFill>
                  <a:srgbClr val="000000"/>
                </a:solidFill>
                <a:latin typeface="Graphik"/>
                <a:sym typeface="Graphik"/>
              </a:rPr>
              <a:t>Must Prove Myself </a:t>
            </a:r>
          </a:p>
        </p:txBody>
      </p:sp>
      <p:sp>
        <p:nvSpPr>
          <p:cNvPr id="10" name="Google Shape;789;p72">
            <a:extLst>
              <a:ext uri="{FF2B5EF4-FFF2-40B4-BE49-F238E27FC236}">
                <a16:creationId xmlns:a16="http://schemas.microsoft.com/office/drawing/2014/main" id="{3E7CE4DF-9DE0-49AD-9AE5-FCAE9645566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11" name="Shape 180">
            <a:extLst>
              <a:ext uri="{FF2B5EF4-FFF2-40B4-BE49-F238E27FC236}">
                <a16:creationId xmlns:a16="http://schemas.microsoft.com/office/drawing/2014/main" id="{B024DFCA-AB1D-48FB-9307-68E8E9C812F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13" name="Picture 6">
            <a:extLst>
              <a:ext uri="{FF2B5EF4-FFF2-40B4-BE49-F238E27FC236}">
                <a16:creationId xmlns:a16="http://schemas.microsoft.com/office/drawing/2014/main" id="{E573A258-3E9C-493B-8526-D67933120350}"/>
              </a:ext>
            </a:extLst>
          </p:cNvPr>
          <p:cNvPicPr>
            <a:picLocks noChangeAspect="1"/>
          </p:cNvPicPr>
          <p:nvPr/>
        </p:nvPicPr>
        <p:blipFill>
          <a:blip r:embed="rId2"/>
          <a:srcRect/>
          <a:stretch>
            <a:fillRect/>
          </a:stretch>
        </p:blipFill>
        <p:spPr>
          <a:xfrm>
            <a:off x="16002001" y="9334501"/>
            <a:ext cx="2018552" cy="671168"/>
          </a:xfrm>
          <a:prstGeom prst="rect">
            <a:avLst/>
          </a:prstGeom>
        </p:spPr>
      </p:pic>
      <p:cxnSp>
        <p:nvCxnSpPr>
          <p:cNvPr id="17" name="Straight Arrow Connector 16">
            <a:extLst>
              <a:ext uri="{FF2B5EF4-FFF2-40B4-BE49-F238E27FC236}">
                <a16:creationId xmlns:a16="http://schemas.microsoft.com/office/drawing/2014/main" id="{FF7335BE-C09B-479C-89B5-428D60C1A2E7}"/>
              </a:ext>
            </a:extLst>
          </p:cNvPr>
          <p:cNvCxnSpPr>
            <a:cxnSpLocks/>
          </p:cNvCxnSpPr>
          <p:nvPr/>
        </p:nvCxnSpPr>
        <p:spPr>
          <a:xfrm flipV="1">
            <a:off x="6664200" y="3370274"/>
            <a:ext cx="1856678" cy="1480325"/>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8AC3D7A-B5BC-4F75-AC1C-1BE139A2A389}"/>
              </a:ext>
            </a:extLst>
          </p:cNvPr>
          <p:cNvCxnSpPr>
            <a:cxnSpLocks/>
          </p:cNvCxnSpPr>
          <p:nvPr/>
        </p:nvCxnSpPr>
        <p:spPr>
          <a:xfrm flipV="1">
            <a:off x="7845304" y="6635540"/>
            <a:ext cx="1449659" cy="1388326"/>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sp>
        <p:nvSpPr>
          <p:cNvPr id="3" name="HELP YOURSELF &amp; OTHERS HEAL WITH EFT">
            <a:extLst>
              <a:ext uri="{FF2B5EF4-FFF2-40B4-BE49-F238E27FC236}">
                <a16:creationId xmlns:a16="http://schemas.microsoft.com/office/drawing/2014/main" id="{745FB654-CA2B-BB50-77AB-C320E5A9F172}"/>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2B7BECCC-C35A-741A-BE33-D10C5FD0183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81276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1F37C-5431-D7BA-1B49-3ED9F340AC6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BC033A-92B4-394B-A5C0-80F89B259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365377" cy="10320367"/>
          </a:xfrm>
          <a:prstGeom prst="rect">
            <a:avLst/>
          </a:prstGeom>
        </p:spPr>
      </p:pic>
      <p:pic>
        <p:nvPicPr>
          <p:cNvPr id="6" name="Picture 6">
            <a:extLst>
              <a:ext uri="{FF2B5EF4-FFF2-40B4-BE49-F238E27FC236}">
                <a16:creationId xmlns:a16="http://schemas.microsoft.com/office/drawing/2014/main" id="{1278CD1E-2539-A3A1-B8E4-43E391E33C61}"/>
              </a:ext>
            </a:extLst>
          </p:cNvPr>
          <p:cNvPicPr>
            <a:picLocks noChangeAspect="1"/>
          </p:cNvPicPr>
          <p:nvPr/>
        </p:nvPicPr>
        <p:blipFill>
          <a:blip r:embed="rId4"/>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170A1961-A7A4-642B-CCC6-E8B6953AE7CE}"/>
              </a:ext>
            </a:extLst>
          </p:cNvPr>
          <p:cNvSpPr txBox="1"/>
          <p:nvPr/>
        </p:nvSpPr>
        <p:spPr>
          <a:xfrm>
            <a:off x="572590" y="9670085"/>
            <a:ext cx="556883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1368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C62BA-77E1-EB14-7F00-C2894ECD2AF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9DEBD1-FBD9-2AA6-68F0-BCAE99A8D5DB}"/>
              </a:ext>
            </a:extLst>
          </p:cNvPr>
          <p:cNvSpPr/>
          <p:nvPr/>
        </p:nvSpPr>
        <p:spPr>
          <a:xfrm>
            <a:off x="-1" y="1318472"/>
            <a:ext cx="18288000" cy="1228413"/>
          </a:xfrm>
          <a:prstGeom prst="rect">
            <a:avLst/>
          </a:prstGeom>
        </p:spPr>
        <p:txBody>
          <a:bodyPr wrap="square">
            <a:spAutoFit/>
          </a:bodyPr>
          <a:lstStyle/>
          <a:p>
            <a:pPr algn="ctr" defTabSz="619125" hangingPunct="0">
              <a:lnSpc>
                <a:spcPts val="9712"/>
              </a:lnSpc>
            </a:pPr>
            <a:r>
              <a:rPr lang="en-IN" sz="6000" b="1" kern="0" dirty="0">
                <a:solidFill>
                  <a:srgbClr val="42B0FF"/>
                </a:solidFill>
                <a:latin typeface="Graphik"/>
                <a:sym typeface="Graphik"/>
              </a:rPr>
              <a:t>SURFACE SYMPTOMS VERSUS THE ROOT CAUSE</a:t>
            </a:r>
          </a:p>
        </p:txBody>
      </p:sp>
      <p:sp>
        <p:nvSpPr>
          <p:cNvPr id="4" name="Triangle 3">
            <a:extLst>
              <a:ext uri="{FF2B5EF4-FFF2-40B4-BE49-F238E27FC236}">
                <a16:creationId xmlns:a16="http://schemas.microsoft.com/office/drawing/2014/main" id="{DC37D42B-0DC5-D689-314B-FBC27EF04AF4}"/>
              </a:ext>
            </a:extLst>
          </p:cNvPr>
          <p:cNvSpPr/>
          <p:nvPr/>
        </p:nvSpPr>
        <p:spPr>
          <a:xfrm>
            <a:off x="4900448" y="2860755"/>
            <a:ext cx="7772400" cy="62926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Surface  </a:t>
            </a: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Symptoms</a:t>
            </a: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Deeper Root Cause</a:t>
            </a: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p:txBody>
      </p:sp>
      <p:sp>
        <p:nvSpPr>
          <p:cNvPr id="5" name="Google Shape;789;p72">
            <a:extLst>
              <a:ext uri="{FF2B5EF4-FFF2-40B4-BE49-F238E27FC236}">
                <a16:creationId xmlns:a16="http://schemas.microsoft.com/office/drawing/2014/main" id="{DB880BAC-6114-732E-34E0-6A514AF5A0DE}"/>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6" name="Shape 180">
            <a:extLst>
              <a:ext uri="{FF2B5EF4-FFF2-40B4-BE49-F238E27FC236}">
                <a16:creationId xmlns:a16="http://schemas.microsoft.com/office/drawing/2014/main" id="{2A2D9F3A-AEE8-5A1C-CDBA-5CE51A6780EC}"/>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8" name="Picture 6">
            <a:extLst>
              <a:ext uri="{FF2B5EF4-FFF2-40B4-BE49-F238E27FC236}">
                <a16:creationId xmlns:a16="http://schemas.microsoft.com/office/drawing/2014/main" id="{F1834AC8-9D0F-C260-588C-410EE1C8B89F}"/>
              </a:ext>
            </a:extLst>
          </p:cNvPr>
          <p:cNvPicPr>
            <a:picLocks noChangeAspect="1"/>
          </p:cNvPicPr>
          <p:nvPr/>
        </p:nvPicPr>
        <p:blipFill>
          <a:blip r:embed="rId2"/>
          <a:srcRect/>
          <a:stretch>
            <a:fillRect/>
          </a:stretch>
        </p:blipFill>
        <p:spPr>
          <a:xfrm>
            <a:off x="16002001" y="9334501"/>
            <a:ext cx="2018552" cy="671168"/>
          </a:xfrm>
          <a:prstGeom prst="rect">
            <a:avLst/>
          </a:prstGeom>
        </p:spPr>
      </p:pic>
      <p:sp>
        <p:nvSpPr>
          <p:cNvPr id="3" name="TextBox 2">
            <a:extLst>
              <a:ext uri="{FF2B5EF4-FFF2-40B4-BE49-F238E27FC236}">
                <a16:creationId xmlns:a16="http://schemas.microsoft.com/office/drawing/2014/main" id="{BB82A516-3AF3-EED1-CD22-6A78E76B79D0}"/>
              </a:ext>
            </a:extLst>
          </p:cNvPr>
          <p:cNvSpPr txBox="1"/>
          <p:nvPr/>
        </p:nvSpPr>
        <p:spPr>
          <a:xfrm>
            <a:off x="12718569" y="2723919"/>
            <a:ext cx="4814262" cy="6186309"/>
          </a:xfrm>
          <a:prstGeom prst="rect">
            <a:avLst/>
          </a:prstGeom>
          <a:noFill/>
        </p:spPr>
        <p:txBody>
          <a:bodyPr wrap="square" rtlCol="0">
            <a:spAutoFit/>
          </a:bodyPr>
          <a:lstStyle/>
          <a:p>
            <a:pPr defTabSz="619125" hangingPunct="0"/>
            <a:r>
              <a:rPr lang="en-US" sz="3600" kern="0" dirty="0">
                <a:solidFill>
                  <a:srgbClr val="000000"/>
                </a:solidFill>
                <a:latin typeface="Graphik"/>
                <a:sym typeface="Graphik"/>
              </a:rPr>
              <a:t>Stress</a:t>
            </a:r>
          </a:p>
          <a:p>
            <a:pPr defTabSz="619125" hangingPunct="0"/>
            <a:r>
              <a:rPr lang="en-US" sz="3600" kern="0" dirty="0">
                <a:solidFill>
                  <a:srgbClr val="000000"/>
                </a:solidFill>
                <a:latin typeface="Graphik"/>
                <a:sym typeface="Graphik"/>
              </a:rPr>
              <a:t>Anxiety</a:t>
            </a:r>
          </a:p>
          <a:p>
            <a:pPr defTabSz="619125" hangingPunct="0"/>
            <a:r>
              <a:rPr lang="en-US" sz="3600" kern="0" dirty="0">
                <a:solidFill>
                  <a:srgbClr val="000000"/>
                </a:solidFill>
                <a:latin typeface="Graphik"/>
                <a:sym typeface="Graphik"/>
              </a:rPr>
              <a:t>Overthinking</a:t>
            </a:r>
          </a:p>
          <a:p>
            <a:pPr defTabSz="619125" hangingPunct="0"/>
            <a:r>
              <a:rPr lang="en-US" sz="3600" kern="0" dirty="0">
                <a:solidFill>
                  <a:srgbClr val="000000"/>
                </a:solidFill>
                <a:latin typeface="Graphik"/>
                <a:sym typeface="Graphik"/>
              </a:rPr>
              <a:t>Procrastination</a:t>
            </a:r>
          </a:p>
          <a:p>
            <a:pPr defTabSz="619125" hangingPunct="0"/>
            <a:r>
              <a:rPr lang="en-US" sz="3600" kern="0" dirty="0">
                <a:solidFill>
                  <a:srgbClr val="000000"/>
                </a:solidFill>
                <a:latin typeface="Graphik"/>
                <a:sym typeface="Graphik"/>
              </a:rPr>
              <a:t>Phobias</a:t>
            </a:r>
          </a:p>
          <a:p>
            <a:pPr defTabSz="619125" hangingPunct="0"/>
            <a:r>
              <a:rPr lang="en-US" sz="3600" kern="0" dirty="0">
                <a:solidFill>
                  <a:srgbClr val="000000"/>
                </a:solidFill>
                <a:latin typeface="Graphik"/>
                <a:sym typeface="Graphik"/>
              </a:rPr>
              <a:t>Low esteem</a:t>
            </a:r>
          </a:p>
          <a:p>
            <a:pPr defTabSz="619125" hangingPunct="0"/>
            <a:r>
              <a:rPr lang="en-US" sz="3600" kern="0" dirty="0">
                <a:solidFill>
                  <a:srgbClr val="000000"/>
                </a:solidFill>
                <a:latin typeface="Graphik"/>
                <a:sym typeface="Graphik"/>
              </a:rPr>
              <a:t>Health challenges</a:t>
            </a:r>
          </a:p>
          <a:p>
            <a:pPr defTabSz="619125" hangingPunct="0"/>
            <a:r>
              <a:rPr lang="en-US" sz="3600" kern="0" dirty="0">
                <a:solidFill>
                  <a:srgbClr val="000000"/>
                </a:solidFill>
                <a:latin typeface="Graphik"/>
                <a:sym typeface="Graphik"/>
              </a:rPr>
              <a:t>Relationship fights</a:t>
            </a:r>
          </a:p>
          <a:p>
            <a:pPr defTabSz="619125" hangingPunct="0"/>
            <a:r>
              <a:rPr lang="en-US" sz="3600" kern="0" dirty="0">
                <a:solidFill>
                  <a:srgbClr val="000000"/>
                </a:solidFill>
                <a:latin typeface="Graphik"/>
                <a:sym typeface="Graphik"/>
              </a:rPr>
              <a:t>Sleep issues</a:t>
            </a:r>
          </a:p>
          <a:p>
            <a:pPr defTabSz="619125" hangingPunct="0"/>
            <a:r>
              <a:rPr lang="en-US" sz="3600" kern="0" dirty="0">
                <a:solidFill>
                  <a:srgbClr val="000000"/>
                </a:solidFill>
                <a:latin typeface="Graphik"/>
                <a:sym typeface="Graphik"/>
              </a:rPr>
              <a:t>Money blocks</a:t>
            </a:r>
          </a:p>
          <a:p>
            <a:pPr defTabSz="619125" hangingPunct="0"/>
            <a:r>
              <a:rPr lang="en-US" sz="3600" kern="0" dirty="0">
                <a:solidFill>
                  <a:srgbClr val="000000"/>
                </a:solidFill>
                <a:latin typeface="Graphik"/>
                <a:sym typeface="Graphik"/>
              </a:rPr>
              <a:t>Career challenges</a:t>
            </a:r>
          </a:p>
        </p:txBody>
      </p:sp>
      <p:cxnSp>
        <p:nvCxnSpPr>
          <p:cNvPr id="9" name="Straight Arrow Connector 8">
            <a:extLst>
              <a:ext uri="{FF2B5EF4-FFF2-40B4-BE49-F238E27FC236}">
                <a16:creationId xmlns:a16="http://schemas.microsoft.com/office/drawing/2014/main" id="{035EB27B-DAFA-9A21-200F-34E93933BA4B}"/>
              </a:ext>
            </a:extLst>
          </p:cNvPr>
          <p:cNvCxnSpPr>
            <a:cxnSpLocks/>
          </p:cNvCxnSpPr>
          <p:nvPr/>
        </p:nvCxnSpPr>
        <p:spPr>
          <a:xfrm flipV="1">
            <a:off x="9970162" y="4461107"/>
            <a:ext cx="2270182" cy="853762"/>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sp>
        <p:nvSpPr>
          <p:cNvPr id="11" name="HELP YOURSELF &amp; OTHERS HEAL WITH EFT">
            <a:extLst>
              <a:ext uri="{FF2B5EF4-FFF2-40B4-BE49-F238E27FC236}">
                <a16:creationId xmlns:a16="http://schemas.microsoft.com/office/drawing/2014/main" id="{F11121DB-89BB-9355-B75E-F21B9F533E3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B3305FEE-AE64-2176-87C6-29CB8EE4B362}"/>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208101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0D0D2-240D-4D8A-59AB-7A82DDDFA87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BB16879-C40C-7395-0570-A9DE3F48EF04}"/>
              </a:ext>
            </a:extLst>
          </p:cNvPr>
          <p:cNvSpPr/>
          <p:nvPr/>
        </p:nvSpPr>
        <p:spPr>
          <a:xfrm>
            <a:off x="-1" y="1318472"/>
            <a:ext cx="18288000" cy="1228413"/>
          </a:xfrm>
          <a:prstGeom prst="rect">
            <a:avLst/>
          </a:prstGeom>
        </p:spPr>
        <p:txBody>
          <a:bodyPr wrap="square">
            <a:spAutoFit/>
          </a:bodyPr>
          <a:lstStyle/>
          <a:p>
            <a:pPr algn="ctr" defTabSz="619125" hangingPunct="0">
              <a:lnSpc>
                <a:spcPts val="9712"/>
              </a:lnSpc>
            </a:pPr>
            <a:r>
              <a:rPr lang="en-IN" sz="6000" b="1" kern="0" dirty="0">
                <a:solidFill>
                  <a:srgbClr val="42B0FF"/>
                </a:solidFill>
                <a:latin typeface="Graphik"/>
                <a:sym typeface="Graphik"/>
              </a:rPr>
              <a:t>SURFACE SYMPTOMS VERSUS THE ROOT CAUSE</a:t>
            </a:r>
          </a:p>
        </p:txBody>
      </p:sp>
      <p:sp>
        <p:nvSpPr>
          <p:cNvPr id="4" name="Triangle 3">
            <a:extLst>
              <a:ext uri="{FF2B5EF4-FFF2-40B4-BE49-F238E27FC236}">
                <a16:creationId xmlns:a16="http://schemas.microsoft.com/office/drawing/2014/main" id="{740D4FDC-2D78-1ECB-EEAC-732786CDAC48}"/>
              </a:ext>
            </a:extLst>
          </p:cNvPr>
          <p:cNvSpPr/>
          <p:nvPr/>
        </p:nvSpPr>
        <p:spPr>
          <a:xfrm>
            <a:off x="4900448" y="2860755"/>
            <a:ext cx="7772400" cy="62926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Surface  </a:t>
            </a: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Symptoms</a:t>
            </a: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36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r>
              <a:rPr lang="en-US" sz="3600" kern="0" dirty="0">
                <a:solidFill>
                  <a:srgbClr val="FFFFFF"/>
                </a:solidFill>
                <a:latin typeface="Calibri" panose="020F0502020204030204" pitchFamily="34" charset="0"/>
                <a:cs typeface="Calibri" panose="020F0502020204030204" pitchFamily="34" charset="0"/>
                <a:sym typeface="Graphik"/>
              </a:rPr>
              <a:t>Deeper Root Cause</a:t>
            </a: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a:p>
            <a:pPr algn="ctr" defTabSz="619125" hangingPunct="0"/>
            <a:endParaRPr lang="en-US" sz="2400" kern="0" dirty="0">
              <a:solidFill>
                <a:srgbClr val="FFFFFF"/>
              </a:solidFill>
              <a:latin typeface="Calibri" panose="020F0502020204030204" pitchFamily="34" charset="0"/>
              <a:cs typeface="Calibri" panose="020F0502020204030204" pitchFamily="34" charset="0"/>
              <a:sym typeface="Graphik"/>
            </a:endParaRPr>
          </a:p>
        </p:txBody>
      </p:sp>
      <p:sp>
        <p:nvSpPr>
          <p:cNvPr id="5" name="Google Shape;789;p72">
            <a:extLst>
              <a:ext uri="{FF2B5EF4-FFF2-40B4-BE49-F238E27FC236}">
                <a16:creationId xmlns:a16="http://schemas.microsoft.com/office/drawing/2014/main" id="{077663ED-C78D-9399-1B70-A57EE001E3F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6" name="Shape 180">
            <a:extLst>
              <a:ext uri="{FF2B5EF4-FFF2-40B4-BE49-F238E27FC236}">
                <a16:creationId xmlns:a16="http://schemas.microsoft.com/office/drawing/2014/main" id="{238F2682-79BE-747C-60AA-3694D6B78B38}"/>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8" name="Picture 6">
            <a:extLst>
              <a:ext uri="{FF2B5EF4-FFF2-40B4-BE49-F238E27FC236}">
                <a16:creationId xmlns:a16="http://schemas.microsoft.com/office/drawing/2014/main" id="{CC7BF6E1-5A40-13FA-BB86-8433AADCA4F6}"/>
              </a:ext>
            </a:extLst>
          </p:cNvPr>
          <p:cNvPicPr>
            <a:picLocks noChangeAspect="1"/>
          </p:cNvPicPr>
          <p:nvPr/>
        </p:nvPicPr>
        <p:blipFill>
          <a:blip r:embed="rId2"/>
          <a:srcRect/>
          <a:stretch>
            <a:fillRect/>
          </a:stretch>
        </p:blipFill>
        <p:spPr>
          <a:xfrm>
            <a:off x="16002001" y="9334501"/>
            <a:ext cx="2018552" cy="671168"/>
          </a:xfrm>
          <a:prstGeom prst="rect">
            <a:avLst/>
          </a:prstGeom>
        </p:spPr>
      </p:pic>
      <p:cxnSp>
        <p:nvCxnSpPr>
          <p:cNvPr id="2" name="Straight Arrow Connector 1">
            <a:extLst>
              <a:ext uri="{FF2B5EF4-FFF2-40B4-BE49-F238E27FC236}">
                <a16:creationId xmlns:a16="http://schemas.microsoft.com/office/drawing/2014/main" id="{A2AB3EDC-A6A7-4AC8-E80D-24001B17DD62}"/>
              </a:ext>
            </a:extLst>
          </p:cNvPr>
          <p:cNvCxnSpPr>
            <a:cxnSpLocks/>
          </p:cNvCxnSpPr>
          <p:nvPr/>
        </p:nvCxnSpPr>
        <p:spPr>
          <a:xfrm flipV="1">
            <a:off x="10728176" y="7015708"/>
            <a:ext cx="1449659" cy="1388326"/>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DB7E2B-05DE-80FF-2A23-488BBCEFC7D6}"/>
              </a:ext>
            </a:extLst>
          </p:cNvPr>
          <p:cNvSpPr txBox="1"/>
          <p:nvPr/>
        </p:nvSpPr>
        <p:spPr>
          <a:xfrm>
            <a:off x="12456368" y="5776930"/>
            <a:ext cx="3280065" cy="1938992"/>
          </a:xfrm>
          <a:prstGeom prst="rect">
            <a:avLst/>
          </a:prstGeom>
          <a:noFill/>
        </p:spPr>
        <p:txBody>
          <a:bodyPr wrap="none" rtlCol="0">
            <a:spAutoFit/>
          </a:bodyPr>
          <a:lstStyle/>
          <a:p>
            <a:pPr defTabSz="619125" hangingPunct="0"/>
            <a:r>
              <a:rPr lang="en-US" sz="4000" kern="0" dirty="0">
                <a:solidFill>
                  <a:srgbClr val="000000"/>
                </a:solidFill>
                <a:latin typeface="Graphik"/>
                <a:sym typeface="Graphik"/>
              </a:rPr>
              <a:t>Emotions</a:t>
            </a:r>
          </a:p>
          <a:p>
            <a:pPr defTabSz="619125" hangingPunct="0"/>
            <a:r>
              <a:rPr lang="en-US" sz="4000" kern="0" dirty="0">
                <a:solidFill>
                  <a:srgbClr val="000000"/>
                </a:solidFill>
                <a:latin typeface="Graphik"/>
                <a:sym typeface="Graphik"/>
              </a:rPr>
              <a:t>Past memories</a:t>
            </a:r>
          </a:p>
          <a:p>
            <a:pPr defTabSz="619125" hangingPunct="0"/>
            <a:r>
              <a:rPr lang="en-US" sz="4000" kern="0" dirty="0">
                <a:solidFill>
                  <a:srgbClr val="000000"/>
                </a:solidFill>
                <a:latin typeface="Graphik"/>
                <a:sym typeface="Graphik"/>
              </a:rPr>
              <a:t>Beliefs</a:t>
            </a:r>
          </a:p>
        </p:txBody>
      </p:sp>
      <p:sp>
        <p:nvSpPr>
          <p:cNvPr id="11" name="HELP YOURSELF &amp; OTHERS HEAL WITH EFT">
            <a:extLst>
              <a:ext uri="{FF2B5EF4-FFF2-40B4-BE49-F238E27FC236}">
                <a16:creationId xmlns:a16="http://schemas.microsoft.com/office/drawing/2014/main" id="{508C32C9-9756-9B49-6775-5F91505AE5A0}"/>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80B40585-640E-6A0F-4B05-466A1DCEF1A5}"/>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41242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riangle 3">
            <a:extLst>
              <a:ext uri="{FF2B5EF4-FFF2-40B4-BE49-F238E27FC236}">
                <a16:creationId xmlns:a16="http://schemas.microsoft.com/office/drawing/2014/main" id="{0F02F26A-BA20-499F-BA40-5A874E831F08}"/>
              </a:ext>
            </a:extLst>
          </p:cNvPr>
          <p:cNvSpPr/>
          <p:nvPr/>
        </p:nvSpPr>
        <p:spPr>
          <a:xfrm>
            <a:off x="1074329" y="1869763"/>
            <a:ext cx="8673829" cy="713224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125" hangingPunct="0"/>
            <a:r>
              <a:rPr lang="en-US" sz="3600" kern="0" dirty="0">
                <a:solidFill>
                  <a:srgbClr val="FFFFFF"/>
                </a:solidFill>
                <a:latin typeface="Graphik Semibold"/>
                <a:sym typeface="Graphik"/>
              </a:rPr>
              <a:t>Surface  </a:t>
            </a:r>
          </a:p>
          <a:p>
            <a:pPr algn="ctr" defTabSz="619125" hangingPunct="0"/>
            <a:r>
              <a:rPr lang="en-US" sz="3600" kern="0" dirty="0">
                <a:solidFill>
                  <a:srgbClr val="FFFFFF"/>
                </a:solidFill>
                <a:latin typeface="Graphik Semibold"/>
                <a:sym typeface="Graphik"/>
              </a:rPr>
              <a:t>Symptoms</a:t>
            </a: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endParaRPr lang="en-US" sz="3600" kern="0" dirty="0">
              <a:solidFill>
                <a:srgbClr val="FFFFFF"/>
              </a:solidFill>
              <a:latin typeface="Graphik Semibold"/>
              <a:sym typeface="Graphik"/>
            </a:endParaRPr>
          </a:p>
          <a:p>
            <a:pPr algn="ctr" defTabSz="619125" hangingPunct="0"/>
            <a:r>
              <a:rPr lang="en-US" sz="3600" kern="0" dirty="0">
                <a:solidFill>
                  <a:srgbClr val="FFFFFF"/>
                </a:solidFill>
                <a:latin typeface="Graphik Semibold"/>
                <a:sym typeface="Graphik"/>
              </a:rPr>
              <a:t>Deeper Root Cause</a:t>
            </a: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a:p>
            <a:pPr algn="ctr" defTabSz="619125" hangingPunct="0"/>
            <a:endParaRPr lang="en-US" sz="2400" kern="0" dirty="0">
              <a:solidFill>
                <a:srgbClr val="FFFFFF"/>
              </a:solidFill>
              <a:latin typeface="Graphik Semibold"/>
              <a:sym typeface="Graphik"/>
            </a:endParaRPr>
          </a:p>
        </p:txBody>
      </p:sp>
      <p:sp>
        <p:nvSpPr>
          <p:cNvPr id="9" name="TextBox 8">
            <a:extLst>
              <a:ext uri="{FF2B5EF4-FFF2-40B4-BE49-F238E27FC236}">
                <a16:creationId xmlns:a16="http://schemas.microsoft.com/office/drawing/2014/main" id="{3EF9C99D-0552-F547-B5B5-C420ABF993DE}"/>
              </a:ext>
            </a:extLst>
          </p:cNvPr>
          <p:cNvSpPr txBox="1"/>
          <p:nvPr/>
        </p:nvSpPr>
        <p:spPr>
          <a:xfrm>
            <a:off x="8833800" y="2713702"/>
            <a:ext cx="3977372" cy="707886"/>
          </a:xfrm>
          <a:prstGeom prst="rect">
            <a:avLst/>
          </a:prstGeom>
          <a:noFill/>
        </p:spPr>
        <p:txBody>
          <a:bodyPr wrap="none" rtlCol="0">
            <a:spAutoFit/>
          </a:bodyPr>
          <a:lstStyle/>
          <a:p>
            <a:pPr algn="ctr" defTabSz="619125" hangingPunct="0"/>
            <a:r>
              <a:rPr lang="en-US" sz="4000" kern="0" dirty="0">
                <a:solidFill>
                  <a:srgbClr val="000000">
                    <a:lumMod val="50000"/>
                    <a:lumOff val="50000"/>
                  </a:srgbClr>
                </a:solidFill>
                <a:latin typeface="Graphik"/>
                <a:sym typeface="Graphik"/>
              </a:rPr>
              <a:t>Add your example</a:t>
            </a:r>
          </a:p>
        </p:txBody>
      </p:sp>
      <p:sp>
        <p:nvSpPr>
          <p:cNvPr id="16" name="TextBox 15">
            <a:extLst>
              <a:ext uri="{FF2B5EF4-FFF2-40B4-BE49-F238E27FC236}">
                <a16:creationId xmlns:a16="http://schemas.microsoft.com/office/drawing/2014/main" id="{700418E2-9157-8849-BEDF-75D3628291F3}"/>
              </a:ext>
            </a:extLst>
          </p:cNvPr>
          <p:cNvSpPr txBox="1"/>
          <p:nvPr/>
        </p:nvSpPr>
        <p:spPr>
          <a:xfrm>
            <a:off x="9724273" y="5950784"/>
            <a:ext cx="5000087" cy="707886"/>
          </a:xfrm>
          <a:prstGeom prst="rect">
            <a:avLst/>
          </a:prstGeom>
          <a:noFill/>
        </p:spPr>
        <p:txBody>
          <a:bodyPr wrap="none" rtlCol="0">
            <a:spAutoFit/>
          </a:bodyPr>
          <a:lstStyle/>
          <a:p>
            <a:pPr algn="ctr" defTabSz="619125" hangingPunct="0"/>
            <a:r>
              <a:rPr lang="en-US" sz="4000" kern="0" dirty="0">
                <a:solidFill>
                  <a:srgbClr val="000000">
                    <a:lumMod val="50000"/>
                    <a:lumOff val="50000"/>
                  </a:srgbClr>
                </a:solidFill>
                <a:latin typeface="Graphik"/>
                <a:sym typeface="Graphik"/>
              </a:rPr>
              <a:t>Add your own example</a:t>
            </a:r>
          </a:p>
        </p:txBody>
      </p:sp>
      <p:sp>
        <p:nvSpPr>
          <p:cNvPr id="7" name="Google Shape;789;p72">
            <a:extLst>
              <a:ext uri="{FF2B5EF4-FFF2-40B4-BE49-F238E27FC236}">
                <a16:creationId xmlns:a16="http://schemas.microsoft.com/office/drawing/2014/main" id="{5678CEB1-4AC0-432F-9503-121152C7C46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10" name="Shape 180">
            <a:extLst>
              <a:ext uri="{FF2B5EF4-FFF2-40B4-BE49-F238E27FC236}">
                <a16:creationId xmlns:a16="http://schemas.microsoft.com/office/drawing/2014/main" id="{A1E0D7AC-120E-4BAD-9CD7-69431F26A660}"/>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12" name="Picture 6">
            <a:extLst>
              <a:ext uri="{FF2B5EF4-FFF2-40B4-BE49-F238E27FC236}">
                <a16:creationId xmlns:a16="http://schemas.microsoft.com/office/drawing/2014/main" id="{E9EC4E23-057A-4EDA-9EEB-7F87C81C9544}"/>
              </a:ext>
            </a:extLst>
          </p:cNvPr>
          <p:cNvPicPr>
            <a:picLocks noChangeAspect="1"/>
          </p:cNvPicPr>
          <p:nvPr/>
        </p:nvPicPr>
        <p:blipFill>
          <a:blip r:embed="rId2"/>
          <a:srcRect/>
          <a:stretch>
            <a:fillRect/>
          </a:stretch>
        </p:blipFill>
        <p:spPr>
          <a:xfrm>
            <a:off x="16002001" y="9334501"/>
            <a:ext cx="2018552" cy="671168"/>
          </a:xfrm>
          <a:prstGeom prst="rect">
            <a:avLst/>
          </a:prstGeom>
        </p:spPr>
      </p:pic>
      <p:cxnSp>
        <p:nvCxnSpPr>
          <p:cNvPr id="13" name="Straight Arrow Connector 12">
            <a:extLst>
              <a:ext uri="{FF2B5EF4-FFF2-40B4-BE49-F238E27FC236}">
                <a16:creationId xmlns:a16="http://schemas.microsoft.com/office/drawing/2014/main" id="{1623DA7F-372C-4E43-AB4B-6B4E1FAD3FA8}"/>
              </a:ext>
            </a:extLst>
          </p:cNvPr>
          <p:cNvCxnSpPr>
            <a:cxnSpLocks/>
          </p:cNvCxnSpPr>
          <p:nvPr/>
        </p:nvCxnSpPr>
        <p:spPr>
          <a:xfrm flipV="1">
            <a:off x="6664200" y="3370274"/>
            <a:ext cx="1856678" cy="1480325"/>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A6CDAA-C942-41B6-8CA9-589D83A8B110}"/>
              </a:ext>
            </a:extLst>
          </p:cNvPr>
          <p:cNvCxnSpPr>
            <a:cxnSpLocks/>
          </p:cNvCxnSpPr>
          <p:nvPr/>
        </p:nvCxnSpPr>
        <p:spPr>
          <a:xfrm flipV="1">
            <a:off x="7845304" y="6635540"/>
            <a:ext cx="1449659" cy="1388326"/>
          </a:xfrm>
          <a:prstGeom prst="straightConnector1">
            <a:avLst/>
          </a:prstGeom>
          <a:ln w="111125">
            <a:solidFill>
              <a:srgbClr val="FC9100"/>
            </a:solidFill>
            <a:tailEnd type="triangle"/>
          </a:ln>
        </p:spPr>
        <p:style>
          <a:lnRef idx="1">
            <a:schemeClr val="accent1"/>
          </a:lnRef>
          <a:fillRef idx="0">
            <a:schemeClr val="accent1"/>
          </a:fillRef>
          <a:effectRef idx="0">
            <a:schemeClr val="accent1"/>
          </a:effectRef>
          <a:fontRef idx="minor">
            <a:schemeClr val="tx1"/>
          </a:fontRef>
        </p:style>
      </p:cxnSp>
      <p:sp>
        <p:nvSpPr>
          <p:cNvPr id="2" name="HELP YOURSELF &amp; OTHERS HEAL WITH EFT">
            <a:extLst>
              <a:ext uri="{FF2B5EF4-FFF2-40B4-BE49-F238E27FC236}">
                <a16:creationId xmlns:a16="http://schemas.microsoft.com/office/drawing/2014/main" id="{824F98E0-3914-4080-CA75-F370B12D656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6C9BA345-5518-D863-17C2-5D079C67334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5601881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0"/>
            <a:ext cx="147828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FREEDOM FROM BALLOON PHOBIA</a:t>
            </a:r>
          </a:p>
        </p:txBody>
      </p:sp>
      <p:sp>
        <p:nvSpPr>
          <p:cNvPr id="13" name="Rectangle 12">
            <a:extLst>
              <a:ext uri="{FF2B5EF4-FFF2-40B4-BE49-F238E27FC236}">
                <a16:creationId xmlns:a16="http://schemas.microsoft.com/office/drawing/2014/main" id="{12657E57-7E6B-CE9B-C4F1-97957ABA16C6}"/>
              </a:ext>
            </a:extLst>
          </p:cNvPr>
          <p:cNvSpPr/>
          <p:nvPr/>
        </p:nvSpPr>
        <p:spPr>
          <a:xfrm>
            <a:off x="7631832" y="3236496"/>
            <a:ext cx="9938285" cy="4762842"/>
          </a:xfrm>
          <a:prstGeom prst="rect">
            <a:avLst/>
          </a:prstGeom>
        </p:spPr>
        <p:txBody>
          <a:bodyPr wrap="square">
            <a:spAutoFit/>
          </a:bodyPr>
          <a:lstStyle/>
          <a:p>
            <a:pPr defTabSz="914400">
              <a:spcAft>
                <a:spcPts val="1125"/>
              </a:spcAft>
              <a:defRPr/>
            </a:pPr>
            <a:r>
              <a:rPr lang="en-US" sz="3600" i="1" dirty="0">
                <a:solidFill>
                  <a:prstClr val="black"/>
                </a:solidFill>
                <a:latin typeface="Calibri"/>
                <a:cs typeface="Calibri" panose="020F0502020204030204" pitchFamily="34" charset="0"/>
              </a:rPr>
              <a:t>“I had a very bad fear of balloons. Because of the violence where I lived, every time a balloon would burst, I thought I would die. </a:t>
            </a:r>
            <a:r>
              <a:rPr lang="en-US" sz="3600" b="1" i="1" dirty="0">
                <a:solidFill>
                  <a:prstClr val="black"/>
                </a:solidFill>
                <a:latin typeface="Calibri"/>
                <a:cs typeface="Calibri" panose="020F0502020204030204" pitchFamily="34" charset="0"/>
              </a:rPr>
              <a:t>I’m not scared anymore</a:t>
            </a:r>
            <a:r>
              <a:rPr lang="en-US" sz="3600" i="1" dirty="0">
                <a:solidFill>
                  <a:prstClr val="black"/>
                </a:solidFill>
                <a:latin typeface="Calibri"/>
                <a:cs typeface="Calibri" panose="020F0502020204030204" pitchFamily="34" charset="0"/>
              </a:rPr>
              <a:t>. When there is a celebration with balloons, I’m going to say OK come over.”</a:t>
            </a:r>
          </a:p>
          <a:p>
            <a:pPr marL="0" marR="0" lvl="0" indent="0" algn="l" defTabSz="914400" rtl="0" eaLnBrk="1" fontAlgn="auto" latinLnBrk="0" hangingPunct="1">
              <a:lnSpc>
                <a:spcPct val="100000"/>
              </a:lnSpc>
              <a:spcBef>
                <a:spcPts val="0"/>
              </a:spcBef>
              <a:spcAft>
                <a:spcPts val="1125"/>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1125"/>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1125"/>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18905089-3460-8F85-A317-B71CBD41F29C}"/>
              </a:ext>
            </a:extLst>
          </p:cNvPr>
          <p:cNvSpPr txBox="1"/>
          <p:nvPr/>
        </p:nvSpPr>
        <p:spPr>
          <a:xfrm>
            <a:off x="7631832" y="8218680"/>
            <a:ext cx="8273008" cy="646331"/>
          </a:xfrm>
          <a:prstGeom prst="rect">
            <a:avLst/>
          </a:prstGeom>
          <a:noFill/>
        </p:spPr>
        <p:txBody>
          <a:bodyPr wrap="square" rtlCol="0">
            <a:spAutoFit/>
          </a:bodyPr>
          <a:lstStyle/>
          <a:p>
            <a:pPr defTabSz="914400">
              <a:defRPr/>
            </a:pPr>
            <a:r>
              <a:rPr lang="en-IN" sz="3600" dirty="0">
                <a:solidFill>
                  <a:schemeClr val="tx1">
                    <a:lumMod val="75000"/>
                    <a:lumOff val="25000"/>
                  </a:schemeClr>
                </a:solidFill>
                <a:latin typeface="Calibri" panose="020F0502020204030204" pitchFamily="34" charset="0"/>
                <a:cs typeface="Times New Roman" panose="02020603050405020304" pitchFamily="18" charset="0"/>
              </a:rPr>
              <a:t>Elsa Bulo, Trainer</a:t>
            </a:r>
            <a:r>
              <a:rPr lang="it-IT" sz="3600" dirty="0">
                <a:solidFill>
                  <a:prstClr val="black"/>
                </a:solidFill>
                <a:latin typeface="Calibri"/>
                <a:cs typeface="Times New Roman" panose="02020603050405020304" pitchFamily="18" charset="0"/>
              </a:rPr>
              <a:t>, Germany</a:t>
            </a:r>
            <a:endParaRPr lang="en-US" sz="3600" dirty="0">
              <a:solidFill>
                <a:schemeClr val="tx1">
                  <a:lumMod val="75000"/>
                  <a:lumOff val="25000"/>
                </a:schemeClr>
              </a:solidFill>
              <a:latin typeface="Calibri" panose="020F0502020204030204" pitchFamily="34" charset="0"/>
              <a:cs typeface="Times New Roman" panose="02020603050405020304" pitchFamily="18" charset="0"/>
            </a:endParaRP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pic>
        <p:nvPicPr>
          <p:cNvPr id="3" name="Picture 2">
            <a:extLst>
              <a:ext uri="{FF2B5EF4-FFF2-40B4-BE49-F238E27FC236}">
                <a16:creationId xmlns:a16="http://schemas.microsoft.com/office/drawing/2014/main" id="{8BDA1998-6E68-93DD-AD2B-FADE71B7D84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6510" t="3107" r="23722" b="-3107"/>
          <a:stretch/>
        </p:blipFill>
        <p:spPr>
          <a:xfrm flipH="1">
            <a:off x="1524000" y="3251126"/>
            <a:ext cx="5397910" cy="5714785"/>
          </a:xfrm>
          <a:prstGeom prst="rect">
            <a:avLst/>
          </a:prstGeom>
        </p:spPr>
      </p:pic>
      <p:sp>
        <p:nvSpPr>
          <p:cNvPr id="4" name="HELP YOURSELF &amp; OTHERS HEAL WITH EFT">
            <a:extLst>
              <a:ext uri="{FF2B5EF4-FFF2-40B4-BE49-F238E27FC236}">
                <a16:creationId xmlns:a16="http://schemas.microsoft.com/office/drawing/2014/main" id="{DCEB0339-C00C-A0BC-22DF-CE52EE119F32}"/>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6"/>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7F5322A0-1FA8-3EA7-063D-F66C52846C11}"/>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096654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BD68-7004-D09E-54CC-DB396695745F}"/>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35A39628-A147-D7DA-30A5-064B050CCD05}"/>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D9E051AC-719D-67A9-148B-853A3CE9BA94}"/>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C5ACCCE-6AE5-5C83-6735-D9489F2E1965}"/>
              </a:ext>
            </a:extLst>
          </p:cNvPr>
          <p:cNvSpPr/>
          <p:nvPr/>
        </p:nvSpPr>
        <p:spPr>
          <a:xfrm>
            <a:off x="1524000" y="1485900"/>
            <a:ext cx="14782800" cy="1208088"/>
          </a:xfrm>
          <a:prstGeom prst="rect">
            <a:avLst/>
          </a:prstGeom>
        </p:spPr>
        <p:txBody>
          <a:bodyPr wrap="square">
            <a:spAutoFit/>
          </a:bodyPr>
          <a:lstStyle/>
          <a:p>
            <a:pPr marL="0" marR="0" lvl="0" indent="0" algn="l" defTabSz="914400" rtl="0" eaLnBrk="1" fontAlgn="auto" latinLnBrk="0" hangingPunct="1">
              <a:lnSpc>
                <a:spcPts val="9713"/>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2B0FF"/>
                </a:solidFill>
                <a:effectLst/>
                <a:uLnTx/>
                <a:uFillTx/>
                <a:latin typeface="Calibri" panose="020F0502020204030204" pitchFamily="34" charset="0"/>
                <a:ea typeface="+mn-ea"/>
                <a:cs typeface="Calibri" panose="020F0502020204030204" pitchFamily="34" charset="0"/>
              </a:rPr>
              <a:t>SPUR PAIN RELEASED</a:t>
            </a:r>
          </a:p>
        </p:txBody>
      </p:sp>
      <p:sp>
        <p:nvSpPr>
          <p:cNvPr id="13" name="Rectangle 12">
            <a:extLst>
              <a:ext uri="{FF2B5EF4-FFF2-40B4-BE49-F238E27FC236}">
                <a16:creationId xmlns:a16="http://schemas.microsoft.com/office/drawing/2014/main" id="{655E839E-399C-B31E-7295-D48EAE47A1BC}"/>
              </a:ext>
            </a:extLst>
          </p:cNvPr>
          <p:cNvSpPr/>
          <p:nvPr/>
        </p:nvSpPr>
        <p:spPr>
          <a:xfrm>
            <a:off x="7487816" y="3236496"/>
            <a:ext cx="10082301" cy="41293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125"/>
              </a:spcAft>
              <a:buClrTx/>
              <a:buSzTx/>
              <a:buFontTx/>
              <a:buNone/>
              <a:tabLst/>
              <a:defRPr/>
            </a:pPr>
            <a:r>
              <a:rPr kumimoji="0" lang="en-US" sz="36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“I had this severe spur pain which I’m now tapping on, and I’m not feeling the pain. </a:t>
            </a:r>
            <a:r>
              <a:rPr kumimoji="0" lang="en-US" sz="3600" b="1" i="1"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I got to understand that it is me who doesn’t have to allow situations to take control over myself</a:t>
            </a:r>
            <a:r>
              <a:rPr kumimoji="0" lang="en-US" sz="360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That is the healing that I’ve felt."</a:t>
            </a:r>
          </a:p>
          <a:p>
            <a:pPr marL="0" marR="0" lvl="0" indent="0" algn="l" defTabSz="914400" rtl="0" eaLnBrk="1" fontAlgn="auto" latinLnBrk="0" hangingPunct="1">
              <a:lnSpc>
                <a:spcPct val="100000"/>
              </a:lnSpc>
              <a:spcBef>
                <a:spcPts val="0"/>
              </a:spcBef>
              <a:spcAft>
                <a:spcPts val="1125"/>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1125"/>
              </a:spcAft>
              <a:buClrTx/>
              <a:buSzTx/>
              <a:buFontTx/>
              <a:buNone/>
              <a:tabLst/>
              <a:defRPr/>
            </a:pPr>
            <a:endParaRPr kumimoji="0" lang="en-US" sz="320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99E12882-4430-0177-8E7E-91EA30021857}"/>
              </a:ext>
            </a:extLst>
          </p:cNvPr>
          <p:cNvSpPr txBox="1"/>
          <p:nvPr/>
        </p:nvSpPr>
        <p:spPr>
          <a:xfrm>
            <a:off x="7482806" y="7322679"/>
            <a:ext cx="827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normalizeH="0" baseline="0" noProof="0" dirty="0">
                <a:ln>
                  <a:noFill/>
                </a:ln>
                <a:solidFill>
                  <a:prstClr val="black"/>
                </a:solidFill>
                <a:effectLst/>
                <a:uLnTx/>
                <a:uFillTx/>
                <a:latin typeface="Calibri"/>
                <a:ea typeface="+mn-ea"/>
                <a:cs typeface="Myriad Pro 3" charset="0"/>
              </a:rPr>
              <a:t>Maria D’Souza, </a:t>
            </a:r>
            <a:r>
              <a:rPr lang="it-IT" sz="3600" dirty="0" err="1">
                <a:solidFill>
                  <a:prstClr val="black"/>
                </a:solidFill>
                <a:latin typeface="Calibri"/>
                <a:cs typeface="Myriad Pro 3" charset="0"/>
              </a:rPr>
              <a:t>Teacher</a:t>
            </a:r>
            <a:r>
              <a:rPr lang="it-IT" sz="3600" dirty="0">
                <a:solidFill>
                  <a:prstClr val="black"/>
                </a:solidFill>
                <a:latin typeface="Calibri"/>
                <a:cs typeface="Myriad Pro 3" charset="0"/>
              </a:rPr>
              <a:t>, India</a:t>
            </a:r>
            <a:endParaRPr kumimoji="0" lang="it-IT" sz="3600" b="0" i="0" u="none" strike="noStrike" kern="1200" cap="none" normalizeH="0" baseline="0" noProof="0" dirty="0">
              <a:ln>
                <a:noFill/>
              </a:ln>
              <a:solidFill>
                <a:prstClr val="black"/>
              </a:solidFill>
              <a:effectLst/>
              <a:uLnTx/>
              <a:uFillTx/>
              <a:latin typeface="Calibri"/>
              <a:ea typeface="+mn-ea"/>
              <a:cs typeface="Myriad Pro 3" charset="0"/>
            </a:endParaRPr>
          </a:p>
        </p:txBody>
      </p:sp>
      <p:sp>
        <p:nvSpPr>
          <p:cNvPr id="15" name="Shape 180">
            <a:extLst>
              <a:ext uri="{FF2B5EF4-FFF2-40B4-BE49-F238E27FC236}">
                <a16:creationId xmlns:a16="http://schemas.microsoft.com/office/drawing/2014/main" id="{D4F24BCA-A3C8-DBCB-BA5E-B49C103AA09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mn-lt"/>
                <a:ea typeface="+mn-ea"/>
                <a:cs typeface="+mn-cs"/>
                <a:sym typeface="Helvetica"/>
              </a:defRPr>
            </a:pPr>
            <a:endParaRPr kumimoji="0" sz="1800" b="0" i="0" u="none" strike="noStrike" kern="1200" cap="none" spc="0" normalizeH="0" baseline="0" noProof="0">
              <a:ln>
                <a:noFill/>
              </a:ln>
              <a:solidFill>
                <a:srgbClr val="FFFFFF"/>
              </a:solidFill>
              <a:effectLst/>
              <a:uLnTx/>
              <a:uFillTx/>
              <a:latin typeface="Calibri"/>
              <a:ea typeface="+mn-ea"/>
              <a:cs typeface="+mn-cs"/>
              <a:sym typeface="Helvetica"/>
            </a:endParaRPr>
          </a:p>
        </p:txBody>
      </p:sp>
      <p:pic>
        <p:nvPicPr>
          <p:cNvPr id="2" name="Picture 1" descr="A person holding a microphone&#10;&#10;Description automatically generated">
            <a:extLst>
              <a:ext uri="{FF2B5EF4-FFF2-40B4-BE49-F238E27FC236}">
                <a16:creationId xmlns:a16="http://schemas.microsoft.com/office/drawing/2014/main" id="{CD4A7C9C-72E7-7BC0-B39A-9E3FC5BD4FCA}"/>
              </a:ext>
            </a:extLst>
          </p:cNvPr>
          <p:cNvPicPr>
            <a:picLocks noChangeAspect="1"/>
          </p:cNvPicPr>
          <p:nvPr/>
        </p:nvPicPr>
        <p:blipFill rotWithShape="1">
          <a:blip r:embed="rId4"/>
          <a:srcRect t="132" r="7563" b="-521"/>
          <a:stretch/>
        </p:blipFill>
        <p:spPr>
          <a:xfrm>
            <a:off x="1524000" y="3236496"/>
            <a:ext cx="5329058" cy="4676353"/>
          </a:xfrm>
          <a:prstGeom prst="rect">
            <a:avLst/>
          </a:prstGeom>
        </p:spPr>
      </p:pic>
      <p:sp>
        <p:nvSpPr>
          <p:cNvPr id="4" name="HELP YOURSELF &amp; OTHERS HEAL WITH EFT">
            <a:extLst>
              <a:ext uri="{FF2B5EF4-FFF2-40B4-BE49-F238E27FC236}">
                <a16:creationId xmlns:a16="http://schemas.microsoft.com/office/drawing/2014/main" id="{CCCE7590-F35F-BAC2-18FA-68E1A43966FE}"/>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0881BF12-A992-C356-2400-4DB6AB33E9DF}"/>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2760675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14" name="Rectangle 13">
            <a:extLst>
              <a:ext uri="{FF2B5EF4-FFF2-40B4-BE49-F238E27FC236}">
                <a16:creationId xmlns:a16="http://schemas.microsoft.com/office/drawing/2014/main" id="{78D8DEFA-573C-73AC-76E5-01FF24565055}"/>
              </a:ext>
            </a:extLst>
          </p:cNvPr>
          <p:cNvSpPr/>
          <p:nvPr/>
        </p:nvSpPr>
        <p:spPr>
          <a:xfrm>
            <a:off x="1524000" y="1485901"/>
            <a:ext cx="14782800" cy="1208088"/>
          </a:xfrm>
          <a:prstGeom prst="rect">
            <a:avLst/>
          </a:prstGeom>
        </p:spPr>
        <p:txBody>
          <a:bodyPr wrap="square">
            <a:spAutoFit/>
          </a:bodyPr>
          <a:lstStyle/>
          <a:p>
            <a:pPr defTabSz="914378">
              <a:lnSpc>
                <a:spcPts val="9713"/>
              </a:lnSpc>
            </a:pPr>
            <a:r>
              <a:rPr lang="en-US" sz="5400" b="1" dirty="0">
                <a:solidFill>
                  <a:srgbClr val="42B0FF"/>
                </a:solidFill>
                <a:latin typeface="Calibri" panose="020F0502020204030204" pitchFamily="34" charset="0"/>
                <a:cs typeface="Calibri" panose="020F0502020204030204" pitchFamily="34" charset="0"/>
                <a:sym typeface="Graphik"/>
              </a:rPr>
              <a:t>TRANSFORMED MY RELATIONSHIP WITH STRESS</a:t>
            </a:r>
          </a:p>
        </p:txBody>
      </p:sp>
      <p:sp>
        <p:nvSpPr>
          <p:cNvPr id="13" name="Rectangle 12">
            <a:extLst>
              <a:ext uri="{FF2B5EF4-FFF2-40B4-BE49-F238E27FC236}">
                <a16:creationId xmlns:a16="http://schemas.microsoft.com/office/drawing/2014/main" id="{12657E57-7E6B-CE9B-C4F1-97957ABA16C6}"/>
              </a:ext>
            </a:extLst>
          </p:cNvPr>
          <p:cNvSpPr/>
          <p:nvPr/>
        </p:nvSpPr>
        <p:spPr>
          <a:xfrm>
            <a:off x="7638677" y="3123270"/>
            <a:ext cx="9372600" cy="3755772"/>
          </a:xfrm>
          <a:prstGeom prst="rect">
            <a:avLst/>
          </a:prstGeom>
        </p:spPr>
        <p:txBody>
          <a:bodyPr wrap="square">
            <a:spAutoFit/>
          </a:bodyPr>
          <a:lstStyle/>
          <a:p>
            <a:pPr defTabSz="914378">
              <a:spcAft>
                <a:spcPts val="1125"/>
              </a:spcAft>
            </a:pPr>
            <a:r>
              <a:rPr lang="en-US" sz="3401" i="1" dirty="0">
                <a:solidFill>
                  <a:prstClr val="black"/>
                </a:solidFill>
                <a:latin typeface="Calibri"/>
                <a:ea typeface="Times New Roman" panose="02020603050405020304" pitchFamily="18" charset="0"/>
                <a:cs typeface="Myriad Pro 1" charset="0"/>
                <a:sym typeface="Graphik"/>
              </a:rPr>
              <a:t>“Attending the Freedom Code was truly transformative for me; it changed my relationship with stress. The practical techniques and insights on stress that I acquired have </a:t>
            </a:r>
            <a:r>
              <a:rPr lang="en-US" sz="3401" b="1" i="1" dirty="0">
                <a:solidFill>
                  <a:prstClr val="black"/>
                </a:solidFill>
                <a:latin typeface="Calibri"/>
                <a:ea typeface="Times New Roman" panose="02020603050405020304" pitchFamily="18" charset="0"/>
                <a:cs typeface="Myriad Pro 1" charset="0"/>
                <a:sym typeface="Graphik"/>
              </a:rPr>
              <a:t>empowered me to manage my stress and alleviate its impact on my health and relationships</a:t>
            </a:r>
            <a:r>
              <a:rPr lang="en-US" sz="3401" i="1" dirty="0">
                <a:solidFill>
                  <a:prstClr val="black"/>
                </a:solidFill>
                <a:latin typeface="Calibri"/>
                <a:ea typeface="Times New Roman" panose="02020603050405020304" pitchFamily="18" charset="0"/>
                <a:cs typeface="Myriad Pro 1" charset="0"/>
                <a:sym typeface="Graphik"/>
              </a:rPr>
              <a:t>. I'm grateful for the journey and the positive impact it's had on my life.”</a:t>
            </a:r>
          </a:p>
        </p:txBody>
      </p:sp>
      <p:sp>
        <p:nvSpPr>
          <p:cNvPr id="16" name="TextBox 15">
            <a:extLst>
              <a:ext uri="{FF2B5EF4-FFF2-40B4-BE49-F238E27FC236}">
                <a16:creationId xmlns:a16="http://schemas.microsoft.com/office/drawing/2014/main" id="{18905089-3460-8F85-A317-B71CBD41F29C}"/>
              </a:ext>
            </a:extLst>
          </p:cNvPr>
          <p:cNvSpPr txBox="1"/>
          <p:nvPr/>
        </p:nvSpPr>
        <p:spPr>
          <a:xfrm>
            <a:off x="7638677" y="7998245"/>
            <a:ext cx="7315200" cy="615553"/>
          </a:xfrm>
          <a:prstGeom prst="rect">
            <a:avLst/>
          </a:prstGeom>
          <a:noFill/>
        </p:spPr>
        <p:txBody>
          <a:bodyPr wrap="square" rtlCol="0">
            <a:spAutoFit/>
          </a:bodyPr>
          <a:lstStyle/>
          <a:p>
            <a:pPr defTabSz="914378"/>
            <a:r>
              <a:rPr lang="it-IT" sz="3400" dirty="0">
                <a:solidFill>
                  <a:prstClr val="black"/>
                </a:solidFill>
                <a:latin typeface="Calibri"/>
                <a:cs typeface="Myriad Pro 3" charset="0"/>
                <a:sym typeface="Graphik"/>
              </a:rPr>
              <a:t>Karen, Executive, United States</a:t>
            </a:r>
          </a:p>
        </p:txBody>
      </p:sp>
      <p:sp>
        <p:nvSpPr>
          <p:cNvPr id="15" name="Shape 180">
            <a:extLst>
              <a:ext uri="{FF2B5EF4-FFF2-40B4-BE49-F238E27FC236}">
                <a16:creationId xmlns:a16="http://schemas.microsoft.com/office/drawing/2014/main" id="{7A8F2125-5FC5-888E-41B4-1BA8CCCCCCB6}"/>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pic>
        <p:nvPicPr>
          <p:cNvPr id="5" name="Picture 4">
            <a:extLst>
              <a:ext uri="{FF2B5EF4-FFF2-40B4-BE49-F238E27FC236}">
                <a16:creationId xmlns:a16="http://schemas.microsoft.com/office/drawing/2014/main" id="{E27305AD-0E58-4D4E-80DB-AA4F5774BCAC}"/>
              </a:ext>
            </a:extLst>
          </p:cNvPr>
          <p:cNvPicPr>
            <a:picLocks noChangeAspect="1"/>
          </p:cNvPicPr>
          <p:nvPr/>
        </p:nvPicPr>
        <p:blipFill>
          <a:blip r:embed="rId4"/>
          <a:stretch>
            <a:fillRect/>
          </a:stretch>
        </p:blipFill>
        <p:spPr>
          <a:xfrm>
            <a:off x="1572281" y="3123270"/>
            <a:ext cx="5542240" cy="5321588"/>
          </a:xfrm>
          <a:prstGeom prst="rect">
            <a:avLst/>
          </a:prstGeom>
        </p:spPr>
      </p:pic>
      <p:sp>
        <p:nvSpPr>
          <p:cNvPr id="3" name="HELP YOURSELF &amp; OTHERS HEAL WITH EFT">
            <a:extLst>
              <a:ext uri="{FF2B5EF4-FFF2-40B4-BE49-F238E27FC236}">
                <a16:creationId xmlns:a16="http://schemas.microsoft.com/office/drawing/2014/main" id="{DF9B224B-49BA-498B-A351-5C4582CC3996}"/>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F9F89A7F-C1C9-50E0-4E7D-B8145DE4802A}"/>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991703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4" name="Rectangle 13">
            <a:extLst>
              <a:ext uri="{FF2B5EF4-FFF2-40B4-BE49-F238E27FC236}">
                <a16:creationId xmlns:a16="http://schemas.microsoft.com/office/drawing/2014/main" id="{78D8DEFA-573C-73AC-76E5-01FF24565055}"/>
              </a:ext>
            </a:extLst>
          </p:cNvPr>
          <p:cNvSpPr/>
          <p:nvPr/>
        </p:nvSpPr>
        <p:spPr>
          <a:xfrm>
            <a:off x="1524000" y="1485901"/>
            <a:ext cx="14782800" cy="1208088"/>
          </a:xfrm>
          <a:prstGeom prst="rect">
            <a:avLst/>
          </a:prstGeom>
        </p:spPr>
        <p:txBody>
          <a:bodyPr wrap="square">
            <a:spAutoFit/>
          </a:bodyPr>
          <a:lstStyle/>
          <a:p>
            <a:pPr>
              <a:lnSpc>
                <a:spcPts val="9713"/>
              </a:lnSpc>
            </a:pPr>
            <a:r>
              <a:rPr lang="en-US" sz="5400" b="1" dirty="0">
                <a:solidFill>
                  <a:srgbClr val="41B1FF"/>
                </a:solidFill>
                <a:latin typeface="+mj-lt"/>
                <a:cs typeface="Myriad Pro 1" panose="020B0604020202020204" charset="0"/>
              </a:rPr>
              <a:t>SUMMARY OF PAST SITUATION TO NEW SITUATION</a:t>
            </a:r>
          </a:p>
        </p:txBody>
      </p:sp>
      <p:sp>
        <p:nvSpPr>
          <p:cNvPr id="12" name="Rectangle 11">
            <a:extLst>
              <a:ext uri="{FF2B5EF4-FFF2-40B4-BE49-F238E27FC236}">
                <a16:creationId xmlns:a16="http://schemas.microsoft.com/office/drawing/2014/main" id="{3C241266-5939-1756-4F34-4A5811342475}"/>
              </a:ext>
            </a:extLst>
          </p:cNvPr>
          <p:cNvSpPr/>
          <p:nvPr/>
        </p:nvSpPr>
        <p:spPr>
          <a:xfrm>
            <a:off x="1676400" y="3238500"/>
            <a:ext cx="5638800" cy="5334000"/>
          </a:xfrm>
          <a:prstGeom prst="rect">
            <a:avLst/>
          </a:prstGeom>
          <a:solidFill>
            <a:srgbClr val="41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mj-lt"/>
                <a:cs typeface="Myriad Pro 1" charset="0"/>
              </a:rPr>
              <a:t>A front-facing picture </a:t>
            </a:r>
          </a:p>
          <a:p>
            <a:pPr algn="ctr"/>
            <a:r>
              <a:rPr lang="en-US" sz="3600" dirty="0">
                <a:latin typeface="+mj-lt"/>
                <a:cs typeface="Myriad Pro 1" charset="0"/>
              </a:rPr>
              <a:t>with good lighting </a:t>
            </a:r>
          </a:p>
          <a:p>
            <a:pPr algn="ctr"/>
            <a:r>
              <a:rPr lang="en-US" sz="3600" dirty="0">
                <a:latin typeface="+mj-lt"/>
                <a:cs typeface="Myriad Pro 1" charset="0"/>
              </a:rPr>
              <a:t>is best.</a:t>
            </a:r>
          </a:p>
        </p:txBody>
      </p:sp>
      <p:sp>
        <p:nvSpPr>
          <p:cNvPr id="13" name="Rectangle 12">
            <a:extLst>
              <a:ext uri="{FF2B5EF4-FFF2-40B4-BE49-F238E27FC236}">
                <a16:creationId xmlns:a16="http://schemas.microsoft.com/office/drawing/2014/main" id="{12657E57-7E6B-CE9B-C4F1-97957ABA16C6}"/>
              </a:ext>
            </a:extLst>
          </p:cNvPr>
          <p:cNvSpPr/>
          <p:nvPr/>
        </p:nvSpPr>
        <p:spPr>
          <a:xfrm>
            <a:off x="8229600" y="3238500"/>
            <a:ext cx="9372600" cy="4279120"/>
          </a:xfrm>
          <a:prstGeom prst="rect">
            <a:avLst/>
          </a:prstGeom>
        </p:spPr>
        <p:txBody>
          <a:bodyPr wrap="square">
            <a:spAutoFit/>
          </a:bodyPr>
          <a:lstStyle/>
          <a:p>
            <a:pPr>
              <a:spcAft>
                <a:spcPts val="1125"/>
              </a:spcAft>
            </a:pPr>
            <a:r>
              <a:rPr lang="en-IN" sz="3401" dirty="0">
                <a:latin typeface="+mj-lt"/>
                <a:ea typeface="Times New Roman" panose="02020603050405020304" pitchFamily="18" charset="0"/>
                <a:cs typeface="Myriad Pro 1" panose="020B0604020202020204" charset="0"/>
              </a:rPr>
              <a:t>“</a:t>
            </a:r>
            <a:r>
              <a:rPr lang="en-IN" sz="3401" i="1" dirty="0">
                <a:latin typeface="+mj-lt"/>
                <a:ea typeface="Times New Roman" panose="02020603050405020304" pitchFamily="18" charset="0"/>
                <a:cs typeface="Myriad Pro 1" panose="020B0604020202020204" charset="0"/>
              </a:rPr>
              <a:t>Their quote in italics, pick the parts that relate to what the presentation is about. Make sure the spelling and grammar are correct and delete parts that do not relate. This must relate to your audience and begin with them and not about you. So, if the testimonial started with, [YOUR NAME] was fantastic, delete it. You can keep that for a later section, if needed.”</a:t>
            </a:r>
          </a:p>
        </p:txBody>
      </p:sp>
      <p:sp>
        <p:nvSpPr>
          <p:cNvPr id="16" name="TextBox 15">
            <a:extLst>
              <a:ext uri="{FF2B5EF4-FFF2-40B4-BE49-F238E27FC236}">
                <a16:creationId xmlns:a16="http://schemas.microsoft.com/office/drawing/2014/main" id="{18905089-3460-8F85-A317-B71CBD41F29C}"/>
              </a:ext>
            </a:extLst>
          </p:cNvPr>
          <p:cNvSpPr txBox="1"/>
          <p:nvPr/>
        </p:nvSpPr>
        <p:spPr>
          <a:xfrm>
            <a:off x="8229600" y="8039100"/>
            <a:ext cx="7315200" cy="584775"/>
          </a:xfrm>
          <a:prstGeom prst="rect">
            <a:avLst/>
          </a:prstGeom>
          <a:noFill/>
        </p:spPr>
        <p:txBody>
          <a:bodyPr wrap="square" rtlCol="0">
            <a:spAutoFit/>
          </a:bodyPr>
          <a:lstStyle/>
          <a:p>
            <a:r>
              <a:rPr lang="en-IN" sz="3200" dirty="0">
                <a:latin typeface="+mj-lt"/>
                <a:cs typeface="Myriad Pro 1" panose="020B0604020202020204" charset="0"/>
              </a:rPr>
              <a:t>Name, Designation, City, Country </a:t>
            </a:r>
            <a:endParaRPr lang="en-US" sz="3200" dirty="0">
              <a:latin typeface="+mj-lt"/>
              <a:cs typeface="Myriad Pro 1" panose="020B0604020202020204" charset="0"/>
            </a:endParaRPr>
          </a:p>
        </p:txBody>
      </p:sp>
      <p:sp>
        <p:nvSpPr>
          <p:cNvPr id="17" name="Google Shape;789;p72">
            <a:extLst>
              <a:ext uri="{FF2B5EF4-FFF2-40B4-BE49-F238E27FC236}">
                <a16:creationId xmlns:a16="http://schemas.microsoft.com/office/drawing/2014/main" id="{D9B7A453-E308-46AB-A6FC-22CBE5D2A5EC}"/>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1B1FF"/>
          </a:solidFill>
          <a:ln>
            <a:noFill/>
          </a:ln>
        </p:spPr>
        <p:txBody>
          <a:bodyPr/>
          <a:lstStyle/>
          <a:p>
            <a:endParaRPr lang="en-US"/>
          </a:p>
        </p:txBody>
      </p:sp>
      <p:sp>
        <p:nvSpPr>
          <p:cNvPr id="18" name="Shape 180">
            <a:extLst>
              <a:ext uri="{FF2B5EF4-FFF2-40B4-BE49-F238E27FC236}">
                <a16:creationId xmlns:a16="http://schemas.microsoft.com/office/drawing/2014/main" id="{AE778301-79FF-47C2-AE9E-A2E7D80EA05D}"/>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a:defRPr>
                <a:solidFill>
                  <a:srgbClr val="FFFFFF"/>
                </a:solidFill>
                <a:latin typeface="+mn-lt"/>
                <a:ea typeface="+mn-ea"/>
                <a:cs typeface="+mn-cs"/>
                <a:sym typeface="Helvetica"/>
              </a:defRPr>
            </a:pPr>
            <a:endParaRPr>
              <a:solidFill>
                <a:srgbClr val="42B0FF"/>
              </a:solidFill>
            </a:endParaRPr>
          </a:p>
        </p:txBody>
      </p:sp>
      <p:sp>
        <p:nvSpPr>
          <p:cNvPr id="5" name="HELP YOURSELF &amp; OTHERS HEAL WITH EFT">
            <a:extLst>
              <a:ext uri="{FF2B5EF4-FFF2-40B4-BE49-F238E27FC236}">
                <a16:creationId xmlns:a16="http://schemas.microsoft.com/office/drawing/2014/main" id="{14429164-B988-1F9E-6BFE-47D4841346C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EE512567-C082-11B5-5D4E-A93C3ACE826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313536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53433" y="2098128"/>
            <a:ext cx="3810000" cy="6555641"/>
          </a:xfrm>
          <a:prstGeom prst="rect">
            <a:avLst/>
          </a:prstGeom>
        </p:spPr>
        <p:txBody>
          <a:bodyPr wrap="square">
            <a:spAutoFit/>
          </a:bodyPr>
          <a:lstStyle/>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Anxiety</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Auto Accident</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Boredom</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Claustrophobia</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Depression</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Grief</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Guilt</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Headache</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Insomnia</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Limiting Beliefs</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Love Pain</a:t>
            </a:r>
          </a:p>
          <a:p>
            <a:pPr defTabSz="619125" hangingPunct="0">
              <a:defRPr/>
            </a:pPr>
            <a:endParaRPr lang="en-GB" sz="2400" kern="0" dirty="0">
              <a:solidFill>
                <a:srgbClr val="000000"/>
              </a:solidFill>
              <a:latin typeface="Calibri" panose="020F0502020204030204" pitchFamily="34" charset="0"/>
              <a:cs typeface="Calibri" panose="020F0502020204030204" pitchFamily="34" charset="0"/>
              <a:sym typeface="Graphik"/>
            </a:endParaRPr>
          </a:p>
        </p:txBody>
      </p:sp>
      <p:sp>
        <p:nvSpPr>
          <p:cNvPr id="6" name="Rectangle 5"/>
          <p:cNvSpPr/>
          <p:nvPr/>
        </p:nvSpPr>
        <p:spPr>
          <a:xfrm>
            <a:off x="7379990" y="2084091"/>
            <a:ext cx="3491163" cy="6186309"/>
          </a:xfrm>
          <a:prstGeom prst="rect">
            <a:avLst/>
          </a:prstGeom>
        </p:spPr>
        <p:txBody>
          <a:bodyPr wrap="square">
            <a:spAutoFit/>
          </a:bodyPr>
          <a:lstStyle/>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Physical Pain</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Panic attack</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Sadness</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Shame</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Stress</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Self Image</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Sexual Abuse</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Sports Issues</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Trauma</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War memories</a:t>
            </a:r>
          </a:p>
          <a:p>
            <a:pPr marL="514350" indent="-514350" defTabSz="619125" hangingPunct="0">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Weight Loss</a:t>
            </a:r>
          </a:p>
        </p:txBody>
      </p:sp>
      <p:sp>
        <p:nvSpPr>
          <p:cNvPr id="9" name="Rectangle 8"/>
          <p:cNvSpPr/>
          <p:nvPr/>
        </p:nvSpPr>
        <p:spPr>
          <a:xfrm>
            <a:off x="12270827" y="2098128"/>
            <a:ext cx="4648200" cy="6684907"/>
          </a:xfrm>
          <a:prstGeom prst="rect">
            <a:avLst/>
          </a:prstGeom>
        </p:spPr>
        <p:txBody>
          <a:bodyPr wrap="square">
            <a:spAutoFit/>
          </a:bodyPr>
          <a:lstStyle/>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Phobias/Fears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Public Speaking</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Dentist</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Rats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Spiders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Roaches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Needles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Driving</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Snakes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Heights</a:t>
            </a:r>
          </a:p>
          <a:p>
            <a:pPr marL="514350" lvl="3" indent="-514350" defTabSz="619125" hangingPunct="0">
              <a:lnSpc>
                <a:spcPct val="90000"/>
              </a:lnSpc>
              <a:spcBef>
                <a:spcPct val="20000"/>
              </a:spcBef>
              <a:buClr>
                <a:srgbClr val="000000"/>
              </a:buClr>
              <a:buFont typeface="Arial" panose="020B0604020202020204" pitchFamily="34" charset="0"/>
              <a:buChar char="•"/>
              <a:defRPr/>
            </a:pPr>
            <a:r>
              <a:rPr lang="en-US" sz="3600" kern="0" dirty="0">
                <a:solidFill>
                  <a:srgbClr val="000000"/>
                </a:solidFill>
                <a:latin typeface="Calibri" panose="020F0502020204030204" pitchFamily="34" charset="0"/>
                <a:cs typeface="Calibri" panose="020F0502020204030204" pitchFamily="34" charset="0"/>
                <a:sym typeface="Graphik"/>
              </a:rPr>
              <a:t>Water</a:t>
            </a:r>
            <a:endParaRPr lang="en-US" sz="3600" b="1" kern="0" dirty="0">
              <a:solidFill>
                <a:srgbClr val="000000"/>
              </a:solidFill>
              <a:latin typeface="Calibri" panose="020F0502020204030204" pitchFamily="34" charset="0"/>
              <a:cs typeface="Calibri" panose="020F0502020204030204" pitchFamily="34" charset="0"/>
              <a:sym typeface="Graphik"/>
            </a:endParaRPr>
          </a:p>
        </p:txBody>
      </p:sp>
      <p:sp>
        <p:nvSpPr>
          <p:cNvPr id="7" name="Google Shape;789;p72">
            <a:extLst>
              <a:ext uri="{FF2B5EF4-FFF2-40B4-BE49-F238E27FC236}">
                <a16:creationId xmlns:a16="http://schemas.microsoft.com/office/drawing/2014/main" id="{34391E31-8984-492D-A82B-1490127C45FD}"/>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8" name="Shape 180">
            <a:extLst>
              <a:ext uri="{FF2B5EF4-FFF2-40B4-BE49-F238E27FC236}">
                <a16:creationId xmlns:a16="http://schemas.microsoft.com/office/drawing/2014/main" id="{610A1CF4-78B9-4345-A048-ACE5DB98AFEF}"/>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defTabSz="914355">
              <a:defRPr>
                <a:solidFill>
                  <a:srgbClr val="FFFFFF"/>
                </a:solidFill>
                <a:latin typeface="+mn-lt"/>
                <a:ea typeface="+mn-ea"/>
                <a:cs typeface="+mn-cs"/>
                <a:sym typeface="Helvetica"/>
              </a:defRPr>
            </a:pPr>
            <a:endParaRPr sz="1350">
              <a:solidFill>
                <a:srgbClr val="FFFFFF"/>
              </a:solidFill>
              <a:latin typeface="Calibri"/>
              <a:sym typeface="Helvetica"/>
            </a:endParaRPr>
          </a:p>
        </p:txBody>
      </p:sp>
      <p:pic>
        <p:nvPicPr>
          <p:cNvPr id="11" name="Picture 6">
            <a:extLst>
              <a:ext uri="{FF2B5EF4-FFF2-40B4-BE49-F238E27FC236}">
                <a16:creationId xmlns:a16="http://schemas.microsoft.com/office/drawing/2014/main" id="{5B00334A-E16F-4743-86CD-8157A9FCFFDC}"/>
              </a:ext>
            </a:extLst>
          </p:cNvPr>
          <p:cNvPicPr>
            <a:picLocks noChangeAspect="1"/>
          </p:cNvPicPr>
          <p:nvPr/>
        </p:nvPicPr>
        <p:blipFill>
          <a:blip r:embed="rId2"/>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222AE35D-AD45-85D3-33E1-E5463C024F0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7BCE654A-4D7D-BA04-42B9-2C53AB19797E}"/>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809265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9BE80-E882-4DFC-A6D9-79EE0FB3AE1A}"/>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350290F0-B3E0-7971-F893-94D18FF8DC7C}"/>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DCF147B4-9079-96AD-3D7B-3E3193D50932}"/>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F77D9CAD-DF4B-4F3B-DB2C-B25BA763532A}"/>
              </a:ext>
            </a:extLst>
          </p:cNvPr>
          <p:cNvSpPr/>
          <p:nvPr/>
        </p:nvSpPr>
        <p:spPr>
          <a:xfrm>
            <a:off x="2495975" y="2290511"/>
            <a:ext cx="13716000" cy="4985980"/>
          </a:xfrm>
          <a:prstGeom prst="rect">
            <a:avLst/>
          </a:prstGeom>
        </p:spPr>
        <p:txBody>
          <a:bodyPr wrap="square">
            <a:spAutoFit/>
          </a:bodyPr>
          <a:lstStyle/>
          <a:p>
            <a:pPr algn="ctr" defTabSz="914378"/>
            <a:r>
              <a:rPr lang="en-US" sz="6600" dirty="0">
                <a:solidFill>
                  <a:srgbClr val="42B0FF"/>
                </a:solidFill>
                <a:latin typeface="Calibri"/>
                <a:cs typeface="Myriad Pro 1" charset="0"/>
                <a:sym typeface="Graphik"/>
              </a:rPr>
              <a:t>.. And that’s just to begin with…</a:t>
            </a:r>
          </a:p>
          <a:p>
            <a:pPr algn="ctr" defTabSz="914378"/>
            <a:endParaRPr lang="en-US" sz="3600" dirty="0">
              <a:solidFill>
                <a:srgbClr val="42B0FF"/>
              </a:solidFill>
              <a:latin typeface="Calibri"/>
              <a:cs typeface="Myriad Pro 1" charset="0"/>
              <a:sym typeface="Graphik"/>
            </a:endParaRPr>
          </a:p>
          <a:p>
            <a:pPr algn="ctr" defTabSz="914378"/>
            <a:r>
              <a:rPr lang="en-US" sz="5400" i="1" dirty="0">
                <a:solidFill>
                  <a:srgbClr val="42B0FF"/>
                </a:solidFill>
                <a:latin typeface="Calibri"/>
                <a:cs typeface="Myriad Pro 1" charset="0"/>
                <a:sym typeface="Graphik"/>
              </a:rPr>
              <a:t>I have completed over 4700 client sessions and </a:t>
            </a:r>
          </a:p>
          <a:p>
            <a:pPr algn="ctr" defTabSz="914378"/>
            <a:r>
              <a:rPr lang="en-US" sz="5400" i="1" dirty="0">
                <a:solidFill>
                  <a:srgbClr val="42B0FF"/>
                </a:solidFill>
                <a:latin typeface="Calibri"/>
                <a:cs typeface="Myriad Pro 1" charset="0"/>
                <a:sym typeface="Graphik"/>
              </a:rPr>
              <a:t>trained 43000 plus people, guiding them from stress to emotional balance and improved well-being.</a:t>
            </a:r>
          </a:p>
        </p:txBody>
      </p:sp>
      <p:sp>
        <p:nvSpPr>
          <p:cNvPr id="7" name="Shape 180">
            <a:extLst>
              <a:ext uri="{FF2B5EF4-FFF2-40B4-BE49-F238E27FC236}">
                <a16:creationId xmlns:a16="http://schemas.microsoft.com/office/drawing/2014/main" id="{CCE89AF4-7BEE-56A1-9BEC-D6BAD305A632}"/>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3" name="HELP YOURSELF &amp; OTHERS HEAL WITH EFT">
            <a:extLst>
              <a:ext uri="{FF2B5EF4-FFF2-40B4-BE49-F238E27FC236}">
                <a16:creationId xmlns:a16="http://schemas.microsoft.com/office/drawing/2014/main" id="{26FF7134-2A09-2E9F-8874-3BA18F0E046D}"/>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7367DF43-D12E-2772-58DE-8C190794ABD8}"/>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114797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D131D245-C1BA-284B-A29B-B42564C7D37B}"/>
              </a:ext>
            </a:extLst>
          </p:cNvPr>
          <p:cNvSpPr/>
          <p:nvPr/>
        </p:nvSpPr>
        <p:spPr>
          <a:xfrm>
            <a:off x="2495975" y="2290511"/>
            <a:ext cx="13716000" cy="4154984"/>
          </a:xfrm>
          <a:prstGeom prst="rect">
            <a:avLst/>
          </a:prstGeom>
        </p:spPr>
        <p:txBody>
          <a:bodyPr wrap="square">
            <a:spAutoFit/>
          </a:bodyPr>
          <a:lstStyle/>
          <a:p>
            <a:pPr algn="ctr" defTabSz="914378"/>
            <a:r>
              <a:rPr lang="en-US" sz="6600" dirty="0">
                <a:solidFill>
                  <a:srgbClr val="42B0FF"/>
                </a:solidFill>
                <a:latin typeface="Calibri"/>
                <a:cs typeface="Myriad Pro 1" charset="0"/>
                <a:sym typeface="Graphik"/>
              </a:rPr>
              <a:t>.. And that’s just to begin with…</a:t>
            </a:r>
          </a:p>
          <a:p>
            <a:pPr algn="ctr" defTabSz="914378"/>
            <a:endParaRPr lang="en-US" sz="3600" dirty="0">
              <a:solidFill>
                <a:srgbClr val="42B0FF"/>
              </a:solidFill>
              <a:latin typeface="Calibri"/>
              <a:cs typeface="Myriad Pro 1" charset="0"/>
              <a:sym typeface="Graphik"/>
            </a:endParaRPr>
          </a:p>
          <a:p>
            <a:pPr algn="ctr" defTabSz="914378"/>
            <a:r>
              <a:rPr lang="en-US" sz="5400" i="1" dirty="0">
                <a:solidFill>
                  <a:srgbClr val="42B0FF"/>
                </a:solidFill>
                <a:latin typeface="Calibri"/>
                <a:cs typeface="Myriad Pro 1" charset="0"/>
                <a:sym typeface="Graphik"/>
              </a:rPr>
              <a:t>I have worked with over </a:t>
            </a:r>
            <a:r>
              <a:rPr lang="en-US" sz="5400" i="1" dirty="0">
                <a:solidFill>
                  <a:srgbClr val="42B0FF"/>
                </a:solidFill>
                <a:highlight>
                  <a:srgbClr val="FFFF00"/>
                </a:highlight>
                <a:latin typeface="Calibri"/>
                <a:cs typeface="Myriad Pro 1" charset="0"/>
                <a:sym typeface="Graphik"/>
              </a:rPr>
              <a:t>500 clients </a:t>
            </a:r>
            <a:r>
              <a:rPr lang="en-US" sz="5400" i="1" dirty="0">
                <a:solidFill>
                  <a:srgbClr val="42B0FF"/>
                </a:solidFill>
                <a:latin typeface="Calibri"/>
                <a:cs typeface="Myriad Pro 1" charset="0"/>
                <a:sym typeface="Graphik"/>
              </a:rPr>
              <a:t>and trained </a:t>
            </a:r>
            <a:r>
              <a:rPr lang="en-US" sz="5400" i="1" dirty="0">
                <a:solidFill>
                  <a:srgbClr val="42B0FF"/>
                </a:solidFill>
                <a:highlight>
                  <a:srgbClr val="FFFF00"/>
                </a:highlight>
                <a:latin typeface="Calibri"/>
                <a:cs typeface="Myriad Pro 1" charset="0"/>
                <a:sym typeface="Graphik"/>
              </a:rPr>
              <a:t>250 people</a:t>
            </a:r>
            <a:r>
              <a:rPr lang="en-US" sz="5400" i="1" dirty="0">
                <a:solidFill>
                  <a:srgbClr val="42B0FF"/>
                </a:solidFill>
                <a:latin typeface="Calibri"/>
                <a:cs typeface="Myriad Pro 1" charset="0"/>
                <a:sym typeface="Graphik"/>
              </a:rPr>
              <a:t>, guiding them from stress to emotional balance and improved well-being.</a:t>
            </a:r>
          </a:p>
        </p:txBody>
      </p:sp>
      <p:sp>
        <p:nvSpPr>
          <p:cNvPr id="7" name="Shape 180">
            <a:extLst>
              <a:ext uri="{FF2B5EF4-FFF2-40B4-BE49-F238E27FC236}">
                <a16:creationId xmlns:a16="http://schemas.microsoft.com/office/drawing/2014/main" id="{C0C15C0E-9793-9C1C-7097-05DFBECC8CAC}"/>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2" name="HELP YOURSELF &amp; OTHERS HEAL WITH EFT">
            <a:extLst>
              <a:ext uri="{FF2B5EF4-FFF2-40B4-BE49-F238E27FC236}">
                <a16:creationId xmlns:a16="http://schemas.microsoft.com/office/drawing/2014/main" id="{19F86DAB-205F-3774-76C7-3D52E51EC19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9A412EA0-100A-8319-35EE-B01EC1954BE7}"/>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98268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45D845-6FC2-E2C3-BCA4-387F63CF6E11}"/>
              </a:ext>
            </a:extLst>
          </p:cNvPr>
          <p:cNvPicPr>
            <a:picLocks noChangeAspect="1"/>
          </p:cNvPicPr>
          <p:nvPr/>
        </p:nvPicPr>
        <p:blipFill>
          <a:blip r:embed="rId3"/>
          <a:srcRect t="11925" r="1826" b="14552"/>
          <a:stretch/>
        </p:blipFill>
        <p:spPr>
          <a:xfrm>
            <a:off x="-26895" y="0"/>
            <a:ext cx="18314895" cy="10287000"/>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3" name="HELP YOURSELF &amp; OTHERS HEAL WITH EFT">
            <a:extLst>
              <a:ext uri="{FF2B5EF4-FFF2-40B4-BE49-F238E27FC236}">
                <a16:creationId xmlns:a16="http://schemas.microsoft.com/office/drawing/2014/main" id="{24CF3239-F39B-CF33-6733-CBF00DA58D6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5"/>
              </a:rPr>
              <a:t>vitalitylivingcollege.info</a:t>
            </a:r>
            <a:r>
              <a:rPr lang="en-GB" sz="135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990075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CE7E9-4667-6CA9-6FDF-55F189291179}"/>
              </a:ext>
            </a:extLst>
          </p:cNvPr>
          <p:cNvPicPr>
            <a:picLocks noChangeAspect="1"/>
          </p:cNvPicPr>
          <p:nvPr/>
        </p:nvPicPr>
        <p:blipFill>
          <a:blip r:embed="rId3" cstate="print">
            <a:extLst>
              <a:ext uri="{28A0092B-C50C-407E-A947-70E740481C1C}">
                <a14:useLocalDpi xmlns:a14="http://schemas.microsoft.com/office/drawing/2010/main" val="0"/>
              </a:ext>
            </a:extLst>
          </a:blip>
          <a:srcRect b="2511"/>
          <a:stretch>
            <a:fillRect/>
          </a:stretch>
        </p:blipFill>
        <p:spPr>
          <a:xfrm>
            <a:off x="289048" y="282098"/>
            <a:ext cx="17731505" cy="9723572"/>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7" name="Rectangle 6">
            <a:extLst>
              <a:ext uri="{FF2B5EF4-FFF2-40B4-BE49-F238E27FC236}">
                <a16:creationId xmlns:a16="http://schemas.microsoft.com/office/drawing/2014/main" id="{D131D245-C1BA-284B-A29B-B42564C7D37B}"/>
              </a:ext>
            </a:extLst>
          </p:cNvPr>
          <p:cNvSpPr/>
          <p:nvPr/>
        </p:nvSpPr>
        <p:spPr>
          <a:xfrm>
            <a:off x="935088" y="967036"/>
            <a:ext cx="9289032" cy="1107996"/>
          </a:xfrm>
          <a:prstGeom prst="rect">
            <a:avLst/>
          </a:prstGeom>
          <a:solidFill>
            <a:schemeClr val="bg1">
              <a:alpha val="48000"/>
            </a:schemeClr>
          </a:solidFill>
        </p:spPr>
        <p:txBody>
          <a:bodyPr wrap="square">
            <a:spAutoFit/>
          </a:bodyPr>
          <a:lstStyle/>
          <a:p>
            <a:pPr defTabSz="914378"/>
            <a:r>
              <a:rPr lang="en-US" sz="6600" dirty="0">
                <a:solidFill>
                  <a:schemeClr val="bg1"/>
                </a:solidFill>
                <a:latin typeface="Calibri"/>
                <a:cs typeface="Myriad Pro 1" charset="0"/>
                <a:sym typeface="Graphik"/>
              </a:rPr>
              <a:t>You have 2 options now</a:t>
            </a:r>
          </a:p>
        </p:txBody>
      </p:sp>
      <p:sp>
        <p:nvSpPr>
          <p:cNvPr id="2" name="HELP YOURSELF &amp; OTHERS HEAL WITH EFT">
            <a:extLst>
              <a:ext uri="{FF2B5EF4-FFF2-40B4-BE49-F238E27FC236}">
                <a16:creationId xmlns:a16="http://schemas.microsoft.com/office/drawing/2014/main" id="{1A867AD1-793C-08A4-13BC-07A42D8C4C1C}"/>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312657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A11EAD4C-7D27-134C-BF0E-A025719100F5}"/>
              </a:ext>
            </a:extLst>
          </p:cNvPr>
          <p:cNvSpPr/>
          <p:nvPr/>
        </p:nvSpPr>
        <p:spPr>
          <a:xfrm>
            <a:off x="322750" y="4350512"/>
            <a:ext cx="17642501" cy="1336263"/>
          </a:xfrm>
          <a:prstGeom prst="rect">
            <a:avLst/>
          </a:prstGeom>
        </p:spPr>
        <p:txBody>
          <a:bodyPr wrap="square">
            <a:spAutoFit/>
          </a:bodyPr>
          <a:lstStyle/>
          <a:p>
            <a:pPr algn="ctr" defTabSz="914378">
              <a:lnSpc>
                <a:spcPts val="9713"/>
              </a:lnSpc>
            </a:pPr>
            <a:r>
              <a:rPr lang="en-US" sz="8801" dirty="0">
                <a:solidFill>
                  <a:srgbClr val="42B0FF"/>
                </a:solidFill>
                <a:latin typeface="Calibri"/>
                <a:cs typeface="Myriad Pro 1" charset="0"/>
                <a:sym typeface="Graphik"/>
              </a:rPr>
              <a:t>1. Do nothing</a:t>
            </a:r>
          </a:p>
        </p:txBody>
      </p:sp>
      <p:sp>
        <p:nvSpPr>
          <p:cNvPr id="10" name="Shape 180">
            <a:extLst>
              <a:ext uri="{FF2B5EF4-FFF2-40B4-BE49-F238E27FC236}">
                <a16:creationId xmlns:a16="http://schemas.microsoft.com/office/drawing/2014/main" id="{E13193C8-81CE-8934-A22C-A4CD93BC38C4}"/>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3" name="HELP YOURSELF &amp; OTHERS HEAL WITH EFT">
            <a:extLst>
              <a:ext uri="{FF2B5EF4-FFF2-40B4-BE49-F238E27FC236}">
                <a16:creationId xmlns:a16="http://schemas.microsoft.com/office/drawing/2014/main" id="{434E80CF-693F-6A47-1584-450B4BDB445C}"/>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93C9742B-4B7D-13E2-B27A-21EA06D67611}"/>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951566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8E518-5247-1737-777C-CF567B71B440}"/>
              </a:ext>
            </a:extLst>
          </p:cNvPr>
          <p:cNvPicPr>
            <a:picLocks noChangeAspect="1"/>
          </p:cNvPicPr>
          <p:nvPr/>
        </p:nvPicPr>
        <p:blipFill>
          <a:blip r:embed="rId3" cstate="print">
            <a:extLst>
              <a:ext uri="{28A0092B-C50C-407E-A947-70E740481C1C}">
                <a14:useLocalDpi xmlns:a14="http://schemas.microsoft.com/office/drawing/2010/main" val="0"/>
              </a:ext>
            </a:extLst>
          </a:blip>
          <a:srcRect t="6707" r="22438" b="8322"/>
          <a:stretch>
            <a:fillRect/>
          </a:stretch>
        </p:blipFill>
        <p:spPr>
          <a:xfrm>
            <a:off x="267447" y="281331"/>
            <a:ext cx="17753106" cy="9724338"/>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2" name="HELP YOURSELF &amp; OTHERS HEAL WITH EFT">
            <a:extLst>
              <a:ext uri="{FF2B5EF4-FFF2-40B4-BE49-F238E27FC236}">
                <a16:creationId xmlns:a16="http://schemas.microsoft.com/office/drawing/2014/main" id="{3B96044C-D9A1-F5F6-6E5A-9CD4B99424D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881140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A11EAD4C-7D27-134C-BF0E-A025719100F5}"/>
              </a:ext>
            </a:extLst>
          </p:cNvPr>
          <p:cNvSpPr/>
          <p:nvPr/>
        </p:nvSpPr>
        <p:spPr>
          <a:xfrm>
            <a:off x="322750" y="4384607"/>
            <a:ext cx="17642501" cy="1336263"/>
          </a:xfrm>
          <a:prstGeom prst="rect">
            <a:avLst/>
          </a:prstGeom>
        </p:spPr>
        <p:txBody>
          <a:bodyPr wrap="square">
            <a:spAutoFit/>
          </a:bodyPr>
          <a:lstStyle/>
          <a:p>
            <a:pPr algn="ctr" defTabSz="914378">
              <a:lnSpc>
                <a:spcPts val="9713"/>
              </a:lnSpc>
            </a:pPr>
            <a:r>
              <a:rPr lang="en-US" sz="8801" dirty="0">
                <a:solidFill>
                  <a:srgbClr val="42B0FF"/>
                </a:solidFill>
                <a:latin typeface="Calibri"/>
                <a:cs typeface="Myriad Pro 1" charset="0"/>
                <a:sym typeface="Graphik"/>
              </a:rPr>
              <a:t>2. Free Yourself &amp; Be Happy</a:t>
            </a:r>
            <a:endParaRPr lang="en-US" sz="13800" dirty="0">
              <a:solidFill>
                <a:srgbClr val="42B0FF"/>
              </a:solidFill>
              <a:latin typeface="Calibri"/>
              <a:cs typeface="Myriad Pro 1" charset="0"/>
              <a:sym typeface="Graphik"/>
            </a:endParaRPr>
          </a:p>
        </p:txBody>
      </p:sp>
      <p:sp>
        <p:nvSpPr>
          <p:cNvPr id="10" name="Shape 180">
            <a:extLst>
              <a:ext uri="{FF2B5EF4-FFF2-40B4-BE49-F238E27FC236}">
                <a16:creationId xmlns:a16="http://schemas.microsoft.com/office/drawing/2014/main" id="{F6D90581-2ADB-6DA0-C884-71E77484BBA8}"/>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3" name="HELP YOURSELF &amp; OTHERS HEAL WITH EFT">
            <a:extLst>
              <a:ext uri="{FF2B5EF4-FFF2-40B4-BE49-F238E27FC236}">
                <a16:creationId xmlns:a16="http://schemas.microsoft.com/office/drawing/2014/main" id="{BEF65BE7-A88C-78FB-47FE-85D0388FDE59}"/>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3"/>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18F1446-F44D-B0F2-47BF-51D51EFF5A46}"/>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742869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9D00D-2C0E-4F53-B563-E846EFB9EBD8}"/>
              </a:ext>
            </a:extLst>
          </p:cNvPr>
          <p:cNvPicPr>
            <a:picLocks noChangeAspect="1"/>
          </p:cNvPicPr>
          <p:nvPr/>
        </p:nvPicPr>
        <p:blipFill>
          <a:blip r:embed="rId3" cstate="print">
            <a:extLst>
              <a:ext uri="{28A0092B-C50C-407E-A947-70E740481C1C}">
                <a14:useLocalDpi xmlns:a14="http://schemas.microsoft.com/office/drawing/2010/main" val="0"/>
              </a:ext>
            </a:extLst>
          </a:blip>
          <a:srcRect l="11807" b="3423"/>
          <a:stretch>
            <a:fillRect/>
          </a:stretch>
        </p:blipFill>
        <p:spPr>
          <a:xfrm>
            <a:off x="267447" y="285288"/>
            <a:ext cx="17753106" cy="9720381"/>
          </a:xfrm>
          <a:prstGeom prst="rect">
            <a:avLst/>
          </a:prstGeom>
        </p:spPr>
      </p:pic>
      <p:pic>
        <p:nvPicPr>
          <p:cNvPr id="6" name="Picture 6"/>
          <p:cNvPicPr>
            <a:picLocks noChangeAspect="1"/>
          </p:cNvPicPr>
          <p:nvPr/>
        </p:nvPicPr>
        <p:blipFill>
          <a:blip r:embed="rId4"/>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2" name="HELP YOURSELF &amp; OTHERS HEAL WITH EFT">
            <a:extLst>
              <a:ext uri="{FF2B5EF4-FFF2-40B4-BE49-F238E27FC236}">
                <a16:creationId xmlns:a16="http://schemas.microsoft.com/office/drawing/2014/main" id="{EB5C0952-446E-DB06-D352-A1C711C66AE7}"/>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100587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endParaRPr lang="en-US">
              <a:solidFill>
                <a:prstClr val="black"/>
              </a:solidFill>
              <a:latin typeface="Calibri"/>
              <a:sym typeface="Graphik"/>
            </a:endParaRPr>
          </a:p>
        </p:txBody>
      </p:sp>
      <p:sp>
        <p:nvSpPr>
          <p:cNvPr id="8" name="Rectangle 7">
            <a:extLst>
              <a:ext uri="{FF2B5EF4-FFF2-40B4-BE49-F238E27FC236}">
                <a16:creationId xmlns:a16="http://schemas.microsoft.com/office/drawing/2014/main" id="{A11EAD4C-7D27-134C-BF0E-A025719100F5}"/>
              </a:ext>
            </a:extLst>
          </p:cNvPr>
          <p:cNvSpPr/>
          <p:nvPr/>
        </p:nvSpPr>
        <p:spPr>
          <a:xfrm>
            <a:off x="1333500" y="2188846"/>
            <a:ext cx="15621002" cy="5909310"/>
          </a:xfrm>
          <a:prstGeom prst="rect">
            <a:avLst/>
          </a:prstGeom>
        </p:spPr>
        <p:txBody>
          <a:bodyPr wrap="square">
            <a:spAutoFit/>
          </a:bodyPr>
          <a:lstStyle/>
          <a:p>
            <a:pPr algn="ctr" defTabSz="914378"/>
            <a:r>
              <a:rPr lang="en-US" sz="5400" dirty="0">
                <a:solidFill>
                  <a:schemeClr val="tx1">
                    <a:lumMod val="65000"/>
                    <a:lumOff val="35000"/>
                  </a:schemeClr>
                </a:solidFill>
                <a:latin typeface="Calibri"/>
                <a:cs typeface="Myriad Pro 1" charset="0"/>
                <a:sym typeface="Graphik"/>
              </a:rPr>
              <a:t>So, if this feels like you and you </a:t>
            </a:r>
            <a:r>
              <a:rPr lang="en-US" sz="5400" b="1" dirty="0">
                <a:solidFill>
                  <a:srgbClr val="41B1FF"/>
                </a:solidFill>
                <a:latin typeface="Calibri"/>
                <a:cs typeface="Myriad Pro 1" charset="0"/>
                <a:sym typeface="Graphik"/>
              </a:rPr>
              <a:t>want to </a:t>
            </a:r>
          </a:p>
          <a:p>
            <a:pPr algn="ctr" defTabSz="914378"/>
            <a:r>
              <a:rPr lang="en-US" sz="5400" b="1" dirty="0">
                <a:solidFill>
                  <a:srgbClr val="41B1FF"/>
                </a:solidFill>
                <a:latin typeface="Calibri"/>
                <a:cs typeface="Myriad Pro 1" charset="0"/>
                <a:sym typeface="Graphik"/>
              </a:rPr>
              <a:t>learn how you can free yourself from stress </a:t>
            </a:r>
          </a:p>
          <a:p>
            <a:pPr algn="ctr" defTabSz="914378"/>
            <a:r>
              <a:rPr lang="en-US" sz="5400" dirty="0">
                <a:solidFill>
                  <a:schemeClr val="tx1">
                    <a:lumMod val="65000"/>
                    <a:lumOff val="35000"/>
                  </a:schemeClr>
                </a:solidFill>
                <a:latin typeface="Calibri"/>
                <a:cs typeface="Myriad Pro 1" charset="0"/>
                <a:sym typeface="Graphik"/>
              </a:rPr>
              <a:t>and really take charge of your life, your next step is </a:t>
            </a:r>
          </a:p>
          <a:p>
            <a:pPr algn="ctr" defTabSz="914378"/>
            <a:r>
              <a:rPr lang="en-US" sz="5400" b="1" u="sng" dirty="0">
                <a:solidFill>
                  <a:srgbClr val="41B1FF"/>
                </a:solidFill>
                <a:latin typeface="Calibri"/>
                <a:cs typeface="Myriad Pro 1" charset="0"/>
                <a:sym typeface="Graphik"/>
              </a:rPr>
              <a:t>THE FREEDOM CODE </a:t>
            </a:r>
          </a:p>
          <a:p>
            <a:pPr algn="ctr" defTabSz="914378"/>
            <a:r>
              <a:rPr lang="en-US" sz="5400" dirty="0">
                <a:solidFill>
                  <a:schemeClr val="tx1">
                    <a:lumMod val="65000"/>
                    <a:lumOff val="35000"/>
                  </a:schemeClr>
                </a:solidFill>
                <a:latin typeface="Calibri"/>
                <a:cs typeface="Myriad Pro 1" charset="0"/>
                <a:sym typeface="Graphik"/>
              </a:rPr>
              <a:t>where you clear and explore the underlying causes </a:t>
            </a:r>
          </a:p>
          <a:p>
            <a:pPr algn="ctr" defTabSz="914378"/>
            <a:r>
              <a:rPr lang="en-US" sz="5400" dirty="0">
                <a:solidFill>
                  <a:schemeClr val="tx1">
                    <a:lumMod val="65000"/>
                    <a:lumOff val="35000"/>
                  </a:schemeClr>
                </a:solidFill>
                <a:latin typeface="Calibri"/>
                <a:cs typeface="Myriad Pro 1" charset="0"/>
                <a:sym typeface="Graphik"/>
              </a:rPr>
              <a:t>of your stress, how you can manage it, and lead a </a:t>
            </a:r>
            <a:r>
              <a:rPr lang="en-US" sz="5400" b="1" dirty="0">
                <a:solidFill>
                  <a:srgbClr val="41B1FF"/>
                </a:solidFill>
                <a:latin typeface="Calibri"/>
                <a:cs typeface="Myriad Pro 1" charset="0"/>
                <a:sym typeface="Graphik"/>
              </a:rPr>
              <a:t>healthier, happier personal and professional life.</a:t>
            </a:r>
            <a:endParaRPr lang="en-US" sz="5400" b="1" i="1" dirty="0">
              <a:solidFill>
                <a:srgbClr val="41B1FF"/>
              </a:solidFill>
              <a:latin typeface="Myriad Pro 1" charset="0"/>
              <a:cs typeface="Myriad Pro 1" charset="0"/>
              <a:sym typeface="Graphik"/>
            </a:endParaRPr>
          </a:p>
        </p:txBody>
      </p:sp>
      <p:sp>
        <p:nvSpPr>
          <p:cNvPr id="10" name="Shape 180">
            <a:extLst>
              <a:ext uri="{FF2B5EF4-FFF2-40B4-BE49-F238E27FC236}">
                <a16:creationId xmlns:a16="http://schemas.microsoft.com/office/drawing/2014/main" id="{F70B657E-5521-1559-C417-A4A450A8207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4" name="HELP YOURSELF &amp; OTHERS HEAL WITH EFT">
            <a:extLst>
              <a:ext uri="{FF2B5EF4-FFF2-40B4-BE49-F238E27FC236}">
                <a16:creationId xmlns:a16="http://schemas.microsoft.com/office/drawing/2014/main" id="{6AE13B6E-D441-907D-0946-944DB6F57C2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60E92EE0-A55E-18F0-F733-3470CF4A32D9}"/>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8857985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2F6FD"/>
        </a:solidFill>
        <a:effectLst/>
      </p:bgPr>
    </p:bg>
    <p:spTree>
      <p:nvGrpSpPr>
        <p:cNvPr id="1" name=""/>
        <p:cNvGrpSpPr/>
        <p:nvPr/>
      </p:nvGrpSpPr>
      <p:grpSpPr>
        <a:xfrm>
          <a:off x="0" y="0"/>
          <a:ext cx="0" cy="0"/>
          <a:chOff x="0" y="0"/>
          <a:chExt cx="0" cy="0"/>
        </a:xfrm>
      </p:grpSpPr>
      <p:grpSp>
        <p:nvGrpSpPr>
          <p:cNvPr id="2" name="Group 2"/>
          <p:cNvGrpSpPr/>
          <p:nvPr/>
        </p:nvGrpSpPr>
        <p:grpSpPr>
          <a:xfrm>
            <a:off x="2378020" y="2248761"/>
            <a:ext cx="13531960" cy="5789477"/>
            <a:chOff x="0" y="0"/>
            <a:chExt cx="18042614" cy="7719303"/>
          </a:xfrm>
        </p:grpSpPr>
        <p:sp>
          <p:nvSpPr>
            <p:cNvPr id="3" name="AutoShape 3"/>
            <p:cNvSpPr/>
            <p:nvPr/>
          </p:nvSpPr>
          <p:spPr>
            <a:xfrm>
              <a:off x="0" y="0"/>
              <a:ext cx="18042614" cy="7719303"/>
            </a:xfrm>
            <a:prstGeom prst="rect">
              <a:avLst/>
            </a:prstGeom>
            <a:solidFill>
              <a:srgbClr val="FFFFFF"/>
            </a:solidFill>
          </p:spPr>
          <p:txBody>
            <a:bodyPr/>
            <a:lstStyle/>
            <a:p>
              <a:endParaRPr lang="en-US"/>
            </a:p>
          </p:txBody>
        </p:sp>
        <p:sp>
          <p:nvSpPr>
            <p:cNvPr id="4" name="TextBox 4"/>
            <p:cNvSpPr txBox="1"/>
            <p:nvPr/>
          </p:nvSpPr>
          <p:spPr>
            <a:xfrm>
              <a:off x="1297897" y="873339"/>
              <a:ext cx="15446817" cy="995060"/>
            </a:xfrm>
            <a:prstGeom prst="rect">
              <a:avLst/>
            </a:prstGeom>
          </p:spPr>
          <p:txBody>
            <a:bodyPr lIns="0" tIns="0" rIns="0" bIns="0" rtlCol="0" anchor="t">
              <a:spAutoFit/>
            </a:bodyPr>
            <a:lstStyle/>
            <a:p>
              <a:pPr algn="ctr">
                <a:lnSpc>
                  <a:spcPts val="5999"/>
                </a:lnSpc>
              </a:pPr>
              <a:r>
                <a:rPr lang="en-US" sz="4950" b="1" spc="499" dirty="0">
                  <a:solidFill>
                    <a:srgbClr val="42B0FF"/>
                  </a:solidFill>
                  <a:latin typeface="+mj-lt"/>
                </a:rPr>
                <a:t>SO, WHAT'S THE FREEDOM CODE?</a:t>
              </a:r>
              <a:endParaRPr lang="en-US" sz="4950" b="1" spc="499" dirty="0">
                <a:solidFill>
                  <a:srgbClr val="42B0FF"/>
                </a:solidFill>
                <a:latin typeface="+mj-lt"/>
                <a:ea typeface="Calibri"/>
                <a:cs typeface="Calibri"/>
              </a:endParaRPr>
            </a:p>
          </p:txBody>
        </p:sp>
      </p:grpSp>
      <p:sp>
        <p:nvSpPr>
          <p:cNvPr id="5" name="TextBox 5"/>
          <p:cNvSpPr txBox="1"/>
          <p:nvPr/>
        </p:nvSpPr>
        <p:spPr>
          <a:xfrm>
            <a:off x="2993892" y="4028395"/>
            <a:ext cx="12300213" cy="3631507"/>
          </a:xfrm>
          <a:prstGeom prst="rect">
            <a:avLst/>
          </a:prstGeom>
        </p:spPr>
        <p:txBody>
          <a:bodyPr lIns="0" tIns="0" rIns="0" bIns="0" rtlCol="0" anchor="t">
            <a:spAutoFit/>
          </a:bodyPr>
          <a:lstStyle/>
          <a:p>
            <a:pPr algn="ctr">
              <a:lnSpc>
                <a:spcPts val="5651"/>
              </a:lnSpc>
              <a:spcBef>
                <a:spcPct val="0"/>
              </a:spcBef>
            </a:pPr>
            <a:r>
              <a:rPr lang="en-US" sz="4709" b="1" spc="94" dirty="0">
                <a:solidFill>
                  <a:schemeClr val="tx1">
                    <a:lumMod val="65000"/>
                    <a:lumOff val="35000"/>
                  </a:schemeClr>
                </a:solidFill>
                <a:latin typeface="+mj-lt"/>
              </a:rPr>
              <a:t>It’s a personal development and self-healing online / off-line program based on </a:t>
            </a:r>
          </a:p>
          <a:p>
            <a:pPr algn="ctr">
              <a:lnSpc>
                <a:spcPts val="5651"/>
              </a:lnSpc>
              <a:spcBef>
                <a:spcPct val="0"/>
              </a:spcBef>
            </a:pPr>
            <a:r>
              <a:rPr lang="en-US" sz="4709" b="1" u="sng" spc="94" dirty="0">
                <a:latin typeface="+mj-lt"/>
              </a:rPr>
              <a:t>5 TRANSFORMATIONAL PILLARS </a:t>
            </a:r>
          </a:p>
          <a:p>
            <a:pPr algn="ctr">
              <a:lnSpc>
                <a:spcPts val="5651"/>
              </a:lnSpc>
              <a:spcBef>
                <a:spcPct val="0"/>
              </a:spcBef>
            </a:pPr>
            <a:r>
              <a:rPr lang="en-US" sz="4709" b="1" spc="94" dirty="0">
                <a:solidFill>
                  <a:schemeClr val="tx1">
                    <a:lumMod val="65000"/>
                    <a:lumOff val="35000"/>
                  </a:schemeClr>
                </a:solidFill>
                <a:latin typeface="+mj-lt"/>
              </a:rPr>
              <a:t>that help you to feel healthier, happier, </a:t>
            </a:r>
          </a:p>
          <a:p>
            <a:pPr algn="ctr">
              <a:lnSpc>
                <a:spcPts val="5651"/>
              </a:lnSpc>
              <a:spcBef>
                <a:spcPct val="0"/>
              </a:spcBef>
            </a:pPr>
            <a:r>
              <a:rPr lang="en-US" sz="4709" b="1" spc="94" dirty="0">
                <a:solidFill>
                  <a:schemeClr val="tx1">
                    <a:lumMod val="65000"/>
                    <a:lumOff val="35000"/>
                  </a:schemeClr>
                </a:solidFill>
                <a:latin typeface="+mj-lt"/>
              </a:rPr>
              <a:t>more peaceful and calmer.</a:t>
            </a:r>
          </a:p>
        </p:txBody>
      </p:sp>
      <p:pic>
        <p:nvPicPr>
          <p:cNvPr id="6" name="Picture 6"/>
          <p:cNvPicPr>
            <a:picLocks noChangeAspect="1"/>
          </p:cNvPicPr>
          <p:nvPr/>
        </p:nvPicPr>
        <p:blipFill>
          <a:blip r:embed="rId2"/>
          <a:srcRect/>
          <a:stretch>
            <a:fillRect/>
          </a:stretch>
        </p:blipFill>
        <p:spPr>
          <a:xfrm>
            <a:off x="16092263" y="9457214"/>
            <a:ext cx="2018551" cy="671168"/>
          </a:xfrm>
          <a:prstGeom prst="rect">
            <a:avLst/>
          </a:prstGeom>
        </p:spPr>
      </p:pic>
      <p:sp>
        <p:nvSpPr>
          <p:cNvPr id="7" name="HELP YOURSELF &amp; OTHERS HEAL WITH EFT">
            <a:extLst>
              <a:ext uri="{FF2B5EF4-FFF2-40B4-BE49-F238E27FC236}">
                <a16:creationId xmlns:a16="http://schemas.microsoft.com/office/drawing/2014/main" id="{D1118940-4D1D-D604-1119-A2A15A48816F}"/>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42B0FF"/>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solidFill>
                  <a:srgbClr val="42B0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vitalitylivingcollege.info</a:t>
            </a:r>
            <a:r>
              <a:rPr lang="en-GB" sz="1350" dirty="0">
                <a:solidFill>
                  <a:srgbClr val="42B0FF"/>
                </a:solidFill>
                <a:latin typeface="Calibri" panose="020F0502020204030204" pitchFamily="34" charset="0"/>
                <a:cs typeface="Calibri" panose="020F0502020204030204" pitchFamily="34" charset="0"/>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5E7F-AEB6-3EDC-97DC-C42BCF8C3A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D81217-8E31-6287-D344-721D1055BADF}"/>
              </a:ext>
            </a:extLst>
          </p:cNvPr>
          <p:cNvPicPr>
            <a:picLocks noChangeAspect="1"/>
          </p:cNvPicPr>
          <p:nvPr/>
        </p:nvPicPr>
        <p:blipFill>
          <a:blip r:embed="rId3" cstate="print">
            <a:extLst>
              <a:ext uri="{28A0092B-C50C-407E-A947-70E740481C1C}">
                <a14:useLocalDpi xmlns:a14="http://schemas.microsoft.com/office/drawing/2010/main" val="0"/>
              </a:ext>
            </a:extLst>
          </a:blip>
          <a:srcRect r="24921"/>
          <a:stretch>
            <a:fillRect/>
          </a:stretch>
        </p:blipFill>
        <p:spPr>
          <a:xfrm>
            <a:off x="6727833" y="3411099"/>
            <a:ext cx="4642556" cy="3091766"/>
          </a:xfrm>
          <a:prstGeom prst="rect">
            <a:avLst/>
          </a:prstGeom>
        </p:spPr>
      </p:pic>
      <p:pic>
        <p:nvPicPr>
          <p:cNvPr id="31" name="Picture 30">
            <a:extLst>
              <a:ext uri="{FF2B5EF4-FFF2-40B4-BE49-F238E27FC236}">
                <a16:creationId xmlns:a16="http://schemas.microsoft.com/office/drawing/2014/main" id="{89D2C629-B50D-CA08-8240-7B4967EE68BF}"/>
              </a:ext>
            </a:extLst>
          </p:cNvPr>
          <p:cNvPicPr>
            <a:picLocks noChangeAspect="1"/>
          </p:cNvPicPr>
          <p:nvPr/>
        </p:nvPicPr>
        <p:blipFill>
          <a:blip r:embed="rId4" cstate="print">
            <a:extLst>
              <a:ext uri="{28A0092B-C50C-407E-A947-70E740481C1C}">
                <a14:useLocalDpi xmlns:a14="http://schemas.microsoft.com/office/drawing/2010/main" val="0"/>
              </a:ext>
            </a:extLst>
          </a:blip>
          <a:srcRect l="497" r="74116" b="66188"/>
          <a:stretch>
            <a:fillRect/>
          </a:stretch>
        </p:blipFill>
        <p:spPr>
          <a:xfrm>
            <a:off x="1431348" y="3411099"/>
            <a:ext cx="4642558" cy="3091766"/>
          </a:xfrm>
          <a:prstGeom prst="rect">
            <a:avLst/>
          </a:prstGeom>
        </p:spPr>
      </p:pic>
      <p:pic>
        <p:nvPicPr>
          <p:cNvPr id="6" name="Picture 6">
            <a:extLst>
              <a:ext uri="{FF2B5EF4-FFF2-40B4-BE49-F238E27FC236}">
                <a16:creationId xmlns:a16="http://schemas.microsoft.com/office/drawing/2014/main" id="{F73E76DB-F759-449D-F99F-CB9B5222BA3B}"/>
              </a:ext>
            </a:extLst>
          </p:cNvPr>
          <p:cNvPicPr>
            <a:picLocks noChangeAspect="1"/>
          </p:cNvPicPr>
          <p:nvPr/>
        </p:nvPicPr>
        <p:blipFill>
          <a:blip r:embed="rId5"/>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D8382E21-4B54-43A8-E210-A6ECF6A00A49}"/>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BE78139A-E289-3B61-0BB0-D4522C8D5E00}"/>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807DF652-51F8-1FD8-FB39-1F5CEF9F1084}"/>
              </a:ext>
            </a:extLst>
          </p:cNvPr>
          <p:cNvSpPr/>
          <p:nvPr/>
        </p:nvSpPr>
        <p:spPr>
          <a:xfrm>
            <a:off x="1104900" y="1342906"/>
            <a:ext cx="16078200" cy="1228413"/>
          </a:xfrm>
          <a:prstGeom prst="rect">
            <a:avLst/>
          </a:prstGeom>
        </p:spPr>
        <p:txBody>
          <a:bodyPr wrap="square">
            <a:spAutoFit/>
          </a:bodyPr>
          <a:lstStyle/>
          <a:p>
            <a:pPr algn="ctr" defTabSz="914378">
              <a:lnSpc>
                <a:spcPts val="9713"/>
              </a:lnSpc>
              <a:defRPr/>
            </a:pPr>
            <a:r>
              <a:rPr lang="en-US" sz="6000" b="1" dirty="0">
                <a:solidFill>
                  <a:srgbClr val="41B1FF"/>
                </a:solidFill>
                <a:latin typeface="Calibri" panose="020F0502020204030204" pitchFamily="34" charset="0"/>
                <a:cs typeface="Calibri" panose="020F0502020204030204" pitchFamily="34" charset="0"/>
                <a:sym typeface="Graphik"/>
              </a:rPr>
              <a:t>THE 5 TRANSFORMATIONAL PILLARS </a:t>
            </a:r>
          </a:p>
        </p:txBody>
      </p:sp>
      <p:grpSp>
        <p:nvGrpSpPr>
          <p:cNvPr id="12" name="Group 9">
            <a:extLst>
              <a:ext uri="{FF2B5EF4-FFF2-40B4-BE49-F238E27FC236}">
                <a16:creationId xmlns:a16="http://schemas.microsoft.com/office/drawing/2014/main" id="{AF4717A6-7B9A-5B58-A1CB-0D1544AE86B1}"/>
              </a:ext>
            </a:extLst>
          </p:cNvPr>
          <p:cNvGrpSpPr/>
          <p:nvPr/>
        </p:nvGrpSpPr>
        <p:grpSpPr>
          <a:xfrm>
            <a:off x="1431348" y="6909826"/>
            <a:ext cx="4642558" cy="1557899"/>
            <a:chOff x="0" y="-190500"/>
            <a:chExt cx="6190077" cy="2077200"/>
          </a:xfrm>
        </p:grpSpPr>
        <p:sp>
          <p:nvSpPr>
            <p:cNvPr id="13" name="TextBox 10">
              <a:extLst>
                <a:ext uri="{FF2B5EF4-FFF2-40B4-BE49-F238E27FC236}">
                  <a16:creationId xmlns:a16="http://schemas.microsoft.com/office/drawing/2014/main" id="{FCFECD2A-6C08-0C4A-D942-404F86E0C9DA}"/>
                </a:ext>
              </a:extLst>
            </p:cNvPr>
            <p:cNvSpPr txBox="1"/>
            <p:nvPr/>
          </p:nvSpPr>
          <p:spPr>
            <a:xfrm>
              <a:off x="0" y="-190500"/>
              <a:ext cx="6190077" cy="794663"/>
            </a:xfrm>
            <a:prstGeom prst="rect">
              <a:avLst/>
            </a:prstGeom>
          </p:spPr>
          <p:txBody>
            <a:bodyPr lIns="0" tIns="0" rIns="0" bIns="0" rtlCol="0" anchor="t">
              <a:spAutoFit/>
            </a:bodyPr>
            <a:lstStyle/>
            <a:p>
              <a:pPr algn="ctr" defTabSz="619125" hangingPunct="0">
                <a:lnSpc>
                  <a:spcPts val="495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EMOTIONS</a:t>
              </a:r>
            </a:p>
          </p:txBody>
        </p:sp>
        <p:sp>
          <p:nvSpPr>
            <p:cNvPr id="16" name="TextBox 11">
              <a:extLst>
                <a:ext uri="{FF2B5EF4-FFF2-40B4-BE49-F238E27FC236}">
                  <a16:creationId xmlns:a16="http://schemas.microsoft.com/office/drawing/2014/main" id="{9137F88A-B5FE-0AF4-261C-5DABC1D2B7CD}"/>
                </a:ext>
              </a:extLst>
            </p:cNvPr>
            <p:cNvSpPr txBox="1"/>
            <p:nvPr/>
          </p:nvSpPr>
          <p:spPr>
            <a:xfrm>
              <a:off x="0" y="910619"/>
              <a:ext cx="6190077" cy="976081"/>
            </a:xfrm>
            <a:prstGeom prst="rect">
              <a:avLst/>
            </a:prstGeom>
          </p:spPr>
          <p:txBody>
            <a:bodyPr lIns="0" tIns="0" rIns="0" bIns="0" rtlCol="0" anchor="t">
              <a:spAutoFit/>
            </a:bodyPr>
            <a:lstStyle/>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Emotional regulation for </a:t>
              </a:r>
            </a:p>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vitality and wellness</a:t>
              </a:r>
            </a:p>
          </p:txBody>
        </p:sp>
      </p:grpSp>
      <p:grpSp>
        <p:nvGrpSpPr>
          <p:cNvPr id="17" name="Group 12">
            <a:extLst>
              <a:ext uri="{FF2B5EF4-FFF2-40B4-BE49-F238E27FC236}">
                <a16:creationId xmlns:a16="http://schemas.microsoft.com/office/drawing/2014/main" id="{70F199CE-960F-7C30-DB97-AC885283871C}"/>
              </a:ext>
            </a:extLst>
          </p:cNvPr>
          <p:cNvGrpSpPr/>
          <p:nvPr/>
        </p:nvGrpSpPr>
        <p:grpSpPr>
          <a:xfrm>
            <a:off x="6727834" y="6909826"/>
            <a:ext cx="4642558" cy="1557899"/>
            <a:chOff x="0" y="-190500"/>
            <a:chExt cx="6190077" cy="2077200"/>
          </a:xfrm>
        </p:grpSpPr>
        <p:sp>
          <p:nvSpPr>
            <p:cNvPr id="18" name="TextBox 13">
              <a:extLst>
                <a:ext uri="{FF2B5EF4-FFF2-40B4-BE49-F238E27FC236}">
                  <a16:creationId xmlns:a16="http://schemas.microsoft.com/office/drawing/2014/main" id="{22886B01-DA2C-3630-5255-A8D30E3F099A}"/>
                </a:ext>
              </a:extLst>
            </p:cNvPr>
            <p:cNvSpPr txBox="1"/>
            <p:nvPr/>
          </p:nvSpPr>
          <p:spPr>
            <a:xfrm>
              <a:off x="0" y="-190500"/>
              <a:ext cx="6190077" cy="794663"/>
            </a:xfrm>
            <a:prstGeom prst="rect">
              <a:avLst/>
            </a:prstGeom>
          </p:spPr>
          <p:txBody>
            <a:bodyPr lIns="0" tIns="0" rIns="0" bIns="0" rtlCol="0" anchor="t">
              <a:spAutoFit/>
            </a:bodyPr>
            <a:lstStyle/>
            <a:p>
              <a:pPr algn="ctr" defTabSz="619125" hangingPunct="0">
                <a:lnSpc>
                  <a:spcPts val="495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BREATHING</a:t>
              </a:r>
            </a:p>
          </p:txBody>
        </p:sp>
        <p:sp>
          <p:nvSpPr>
            <p:cNvPr id="19" name="TextBox 14">
              <a:extLst>
                <a:ext uri="{FF2B5EF4-FFF2-40B4-BE49-F238E27FC236}">
                  <a16:creationId xmlns:a16="http://schemas.microsoft.com/office/drawing/2014/main" id="{E1118577-BAD4-868B-B3E6-C67AC8E87DF3}"/>
                </a:ext>
              </a:extLst>
            </p:cNvPr>
            <p:cNvSpPr txBox="1"/>
            <p:nvPr/>
          </p:nvSpPr>
          <p:spPr>
            <a:xfrm>
              <a:off x="0" y="910619"/>
              <a:ext cx="6190077" cy="976081"/>
            </a:xfrm>
            <a:prstGeom prst="rect">
              <a:avLst/>
            </a:prstGeom>
          </p:spPr>
          <p:txBody>
            <a:bodyPr lIns="0" tIns="0" rIns="0" bIns="0" rtlCol="0" anchor="t">
              <a:spAutoFit/>
            </a:bodyPr>
            <a:lstStyle/>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Better breathing to reverse anxiety and condition calm</a:t>
              </a:r>
            </a:p>
          </p:txBody>
        </p:sp>
      </p:grpSp>
      <p:grpSp>
        <p:nvGrpSpPr>
          <p:cNvPr id="20" name="Group 15">
            <a:extLst>
              <a:ext uri="{FF2B5EF4-FFF2-40B4-BE49-F238E27FC236}">
                <a16:creationId xmlns:a16="http://schemas.microsoft.com/office/drawing/2014/main" id="{F26845C0-1E56-2CF7-3107-D6E171133A50}"/>
              </a:ext>
            </a:extLst>
          </p:cNvPr>
          <p:cNvGrpSpPr/>
          <p:nvPr/>
        </p:nvGrpSpPr>
        <p:grpSpPr>
          <a:xfrm>
            <a:off x="12024319" y="6903893"/>
            <a:ext cx="4642557" cy="1920272"/>
            <a:chOff x="0" y="-190500"/>
            <a:chExt cx="6190077" cy="2560362"/>
          </a:xfrm>
        </p:grpSpPr>
        <p:sp>
          <p:nvSpPr>
            <p:cNvPr id="21" name="TextBox 16">
              <a:extLst>
                <a:ext uri="{FF2B5EF4-FFF2-40B4-BE49-F238E27FC236}">
                  <a16:creationId xmlns:a16="http://schemas.microsoft.com/office/drawing/2014/main" id="{1A14DC78-3FE0-8F96-644B-ABA5CE3F893C}"/>
                </a:ext>
              </a:extLst>
            </p:cNvPr>
            <p:cNvSpPr txBox="1"/>
            <p:nvPr/>
          </p:nvSpPr>
          <p:spPr>
            <a:xfrm>
              <a:off x="0" y="-190500"/>
              <a:ext cx="6190077" cy="794663"/>
            </a:xfrm>
            <a:prstGeom prst="rect">
              <a:avLst/>
            </a:prstGeom>
          </p:spPr>
          <p:txBody>
            <a:bodyPr lIns="0" tIns="0" rIns="0" bIns="0" rtlCol="0" anchor="t">
              <a:spAutoFit/>
            </a:bodyPr>
            <a:lstStyle/>
            <a:p>
              <a:pPr algn="ctr" defTabSz="619125" hangingPunct="0">
                <a:lnSpc>
                  <a:spcPts val="495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BODY</a:t>
              </a:r>
            </a:p>
          </p:txBody>
        </p:sp>
        <p:sp>
          <p:nvSpPr>
            <p:cNvPr id="22" name="TextBox 17">
              <a:extLst>
                <a:ext uri="{FF2B5EF4-FFF2-40B4-BE49-F238E27FC236}">
                  <a16:creationId xmlns:a16="http://schemas.microsoft.com/office/drawing/2014/main" id="{EED5DF97-4B9F-CC50-7874-32B3B5BC69BA}"/>
                </a:ext>
              </a:extLst>
            </p:cNvPr>
            <p:cNvSpPr txBox="1"/>
            <p:nvPr/>
          </p:nvSpPr>
          <p:spPr>
            <a:xfrm>
              <a:off x="0" y="897920"/>
              <a:ext cx="6190077" cy="1471942"/>
            </a:xfrm>
            <a:prstGeom prst="rect">
              <a:avLst/>
            </a:prstGeom>
          </p:spPr>
          <p:txBody>
            <a:bodyPr lIns="0" tIns="0" rIns="0" bIns="0" rtlCol="0" anchor="t">
              <a:spAutoFit/>
            </a:bodyPr>
            <a:lstStyle/>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Relieve physical tension, stress and worry to feel relaxed and lighter</a:t>
              </a:r>
            </a:p>
          </p:txBody>
        </p:sp>
      </p:grpSp>
      <p:sp>
        <p:nvSpPr>
          <p:cNvPr id="26" name="AutoShape 2">
            <a:extLst>
              <a:ext uri="{FF2B5EF4-FFF2-40B4-BE49-F238E27FC236}">
                <a16:creationId xmlns:a16="http://schemas.microsoft.com/office/drawing/2014/main" id="{DB42B9BC-E093-F394-4ABA-F4D39238CD63}"/>
              </a:ext>
            </a:extLst>
          </p:cNvPr>
          <p:cNvSpPr/>
          <p:nvPr/>
        </p:nvSpPr>
        <p:spPr>
          <a:xfrm>
            <a:off x="6727836"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28" name="AutoShape 2">
            <a:extLst>
              <a:ext uri="{FF2B5EF4-FFF2-40B4-BE49-F238E27FC236}">
                <a16:creationId xmlns:a16="http://schemas.microsoft.com/office/drawing/2014/main" id="{1C57A273-BEF4-542E-8758-8F155D3088A6}"/>
              </a:ext>
            </a:extLst>
          </p:cNvPr>
          <p:cNvSpPr/>
          <p:nvPr/>
        </p:nvSpPr>
        <p:spPr>
          <a:xfrm>
            <a:off x="12024320"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30" name="AutoShape 2">
            <a:extLst>
              <a:ext uri="{FF2B5EF4-FFF2-40B4-BE49-F238E27FC236}">
                <a16:creationId xmlns:a16="http://schemas.microsoft.com/office/drawing/2014/main" id="{8F62EC5B-2B1E-B04F-C5BF-D07AD64631D7}"/>
              </a:ext>
            </a:extLst>
          </p:cNvPr>
          <p:cNvSpPr/>
          <p:nvPr/>
        </p:nvSpPr>
        <p:spPr>
          <a:xfrm>
            <a:off x="1431351" y="3057432"/>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pic>
        <p:nvPicPr>
          <p:cNvPr id="32" name="Picture 31">
            <a:extLst>
              <a:ext uri="{FF2B5EF4-FFF2-40B4-BE49-F238E27FC236}">
                <a16:creationId xmlns:a16="http://schemas.microsoft.com/office/drawing/2014/main" id="{FBFE0E4C-EF50-D8DD-D67E-D41B7ED201F2}"/>
              </a:ext>
            </a:extLst>
          </p:cNvPr>
          <p:cNvPicPr>
            <a:picLocks noChangeAspect="1"/>
          </p:cNvPicPr>
          <p:nvPr/>
        </p:nvPicPr>
        <p:blipFill>
          <a:blip r:embed="rId6" cstate="print">
            <a:extLst>
              <a:ext uri="{28A0092B-C50C-407E-A947-70E740481C1C}">
                <a14:useLocalDpi xmlns:a14="http://schemas.microsoft.com/office/drawing/2010/main" val="0"/>
              </a:ext>
            </a:extLst>
          </a:blip>
          <a:srcRect l="65361" b="53858"/>
          <a:stretch>
            <a:fillRect/>
          </a:stretch>
        </p:blipFill>
        <p:spPr>
          <a:xfrm>
            <a:off x="12024316" y="3411099"/>
            <a:ext cx="4642556" cy="3092220"/>
          </a:xfrm>
          <a:prstGeom prst="rect">
            <a:avLst/>
          </a:prstGeom>
        </p:spPr>
      </p:pic>
      <p:sp>
        <p:nvSpPr>
          <p:cNvPr id="3" name="HELP YOURSELF &amp; OTHERS HEAL WITH EFT">
            <a:extLst>
              <a:ext uri="{FF2B5EF4-FFF2-40B4-BE49-F238E27FC236}">
                <a16:creationId xmlns:a16="http://schemas.microsoft.com/office/drawing/2014/main" id="{BC323876-AE7A-86CD-5F2F-A12307A15925}"/>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7"/>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7A3C350-E038-82FC-96C7-BE5F9E97FF62}"/>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1910253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6FB4-49B6-5467-2917-FC3EBEC7C8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194375-BA24-8CBF-D05B-AABC6BE831EA}"/>
              </a:ext>
            </a:extLst>
          </p:cNvPr>
          <p:cNvPicPr>
            <a:picLocks noChangeAspect="1"/>
          </p:cNvPicPr>
          <p:nvPr/>
        </p:nvPicPr>
        <p:blipFill>
          <a:blip r:embed="rId3" cstate="print">
            <a:extLst>
              <a:ext uri="{28A0092B-C50C-407E-A947-70E740481C1C}">
                <a14:useLocalDpi xmlns:a14="http://schemas.microsoft.com/office/drawing/2010/main" val="0"/>
              </a:ext>
            </a:extLst>
          </a:blip>
          <a:srcRect l="26769" r="44881" b="61812"/>
          <a:stretch>
            <a:fillRect/>
          </a:stretch>
        </p:blipFill>
        <p:spPr>
          <a:xfrm>
            <a:off x="3563324" y="3429304"/>
            <a:ext cx="4642556" cy="3126824"/>
          </a:xfrm>
          <a:prstGeom prst="rect">
            <a:avLst/>
          </a:prstGeom>
        </p:spPr>
      </p:pic>
      <p:pic>
        <p:nvPicPr>
          <p:cNvPr id="4" name="Picture 3">
            <a:extLst>
              <a:ext uri="{FF2B5EF4-FFF2-40B4-BE49-F238E27FC236}">
                <a16:creationId xmlns:a16="http://schemas.microsoft.com/office/drawing/2014/main" id="{C6B5FAD5-1F0D-9709-D275-6B50DD4F9806}"/>
              </a:ext>
            </a:extLst>
          </p:cNvPr>
          <p:cNvPicPr>
            <a:picLocks noChangeAspect="1"/>
          </p:cNvPicPr>
          <p:nvPr/>
        </p:nvPicPr>
        <p:blipFill>
          <a:blip r:embed="rId4" cstate="print">
            <a:extLst>
              <a:ext uri="{28A0092B-C50C-407E-A947-70E740481C1C}">
                <a14:useLocalDpi xmlns:a14="http://schemas.microsoft.com/office/drawing/2010/main" val="0"/>
              </a:ext>
            </a:extLst>
          </a:blip>
          <a:srcRect l="65291" t="54447" r="892" b="129"/>
          <a:stretch>
            <a:fillRect/>
          </a:stretch>
        </p:blipFill>
        <p:spPr>
          <a:xfrm>
            <a:off x="10078087" y="3438153"/>
            <a:ext cx="4642556" cy="3117975"/>
          </a:xfrm>
          <a:prstGeom prst="rect">
            <a:avLst/>
          </a:prstGeom>
        </p:spPr>
      </p:pic>
      <p:pic>
        <p:nvPicPr>
          <p:cNvPr id="6" name="Picture 6">
            <a:extLst>
              <a:ext uri="{FF2B5EF4-FFF2-40B4-BE49-F238E27FC236}">
                <a16:creationId xmlns:a16="http://schemas.microsoft.com/office/drawing/2014/main" id="{C7991BE6-E248-7F81-6941-84F04F68CF8D}"/>
              </a:ext>
            </a:extLst>
          </p:cNvPr>
          <p:cNvPicPr>
            <a:picLocks noChangeAspect="1"/>
          </p:cNvPicPr>
          <p:nvPr/>
        </p:nvPicPr>
        <p:blipFill>
          <a:blip r:embed="rId5"/>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4DBF5D72-517B-76AC-4A0E-448635F819D0}"/>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457F4839-C5D3-708E-0F12-DBAED03D7BDB}"/>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6734AB3D-0D8F-A202-C44E-030C6E8923FE}"/>
              </a:ext>
            </a:extLst>
          </p:cNvPr>
          <p:cNvSpPr/>
          <p:nvPr/>
        </p:nvSpPr>
        <p:spPr>
          <a:xfrm>
            <a:off x="1104900" y="1342906"/>
            <a:ext cx="16078200" cy="1228413"/>
          </a:xfrm>
          <a:prstGeom prst="rect">
            <a:avLst/>
          </a:prstGeom>
        </p:spPr>
        <p:txBody>
          <a:bodyPr wrap="square">
            <a:spAutoFit/>
          </a:bodyPr>
          <a:lstStyle/>
          <a:p>
            <a:pPr algn="ctr" defTabSz="914378">
              <a:lnSpc>
                <a:spcPts val="9713"/>
              </a:lnSpc>
              <a:defRPr/>
            </a:pPr>
            <a:r>
              <a:rPr lang="en-US" sz="6000" b="1" dirty="0">
                <a:solidFill>
                  <a:srgbClr val="41B1FF"/>
                </a:solidFill>
                <a:latin typeface="Calibri" panose="020F0502020204030204" pitchFamily="34" charset="0"/>
                <a:cs typeface="Calibri" panose="020F0502020204030204" pitchFamily="34" charset="0"/>
                <a:sym typeface="Graphik"/>
              </a:rPr>
              <a:t>THE 5 TRANSFORMATIONAL PILLARS </a:t>
            </a:r>
          </a:p>
        </p:txBody>
      </p:sp>
      <p:grpSp>
        <p:nvGrpSpPr>
          <p:cNvPr id="12" name="Group 9">
            <a:extLst>
              <a:ext uri="{FF2B5EF4-FFF2-40B4-BE49-F238E27FC236}">
                <a16:creationId xmlns:a16="http://schemas.microsoft.com/office/drawing/2014/main" id="{E236808C-E54C-6076-FA60-43C494F92EF9}"/>
              </a:ext>
            </a:extLst>
          </p:cNvPr>
          <p:cNvGrpSpPr/>
          <p:nvPr/>
        </p:nvGrpSpPr>
        <p:grpSpPr>
          <a:xfrm>
            <a:off x="3565340" y="6903893"/>
            <a:ext cx="4642558" cy="1557899"/>
            <a:chOff x="0" y="-190500"/>
            <a:chExt cx="6190077" cy="2077200"/>
          </a:xfrm>
        </p:grpSpPr>
        <p:sp>
          <p:nvSpPr>
            <p:cNvPr id="13" name="TextBox 10">
              <a:extLst>
                <a:ext uri="{FF2B5EF4-FFF2-40B4-BE49-F238E27FC236}">
                  <a16:creationId xmlns:a16="http://schemas.microsoft.com/office/drawing/2014/main" id="{99B78568-3103-ECC6-4E37-AC52E3FB8399}"/>
                </a:ext>
              </a:extLst>
            </p:cNvPr>
            <p:cNvSpPr txBox="1"/>
            <p:nvPr/>
          </p:nvSpPr>
          <p:spPr>
            <a:xfrm>
              <a:off x="0" y="-190500"/>
              <a:ext cx="6190077" cy="794663"/>
            </a:xfrm>
            <a:prstGeom prst="rect">
              <a:avLst/>
            </a:prstGeom>
          </p:spPr>
          <p:txBody>
            <a:bodyPr lIns="0" tIns="0" rIns="0" bIns="0" rtlCol="0" anchor="t">
              <a:spAutoFit/>
            </a:bodyPr>
            <a:lstStyle/>
            <a:p>
              <a:pPr algn="ctr" defTabSz="619125" hangingPunct="0">
                <a:lnSpc>
                  <a:spcPts val="495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LETTING GO</a:t>
              </a:r>
            </a:p>
          </p:txBody>
        </p:sp>
        <p:sp>
          <p:nvSpPr>
            <p:cNvPr id="16" name="TextBox 11">
              <a:extLst>
                <a:ext uri="{FF2B5EF4-FFF2-40B4-BE49-F238E27FC236}">
                  <a16:creationId xmlns:a16="http://schemas.microsoft.com/office/drawing/2014/main" id="{75F1D99B-D88A-6CC6-07B6-C9A7112E74B4}"/>
                </a:ext>
              </a:extLst>
            </p:cNvPr>
            <p:cNvSpPr txBox="1"/>
            <p:nvPr/>
          </p:nvSpPr>
          <p:spPr>
            <a:xfrm>
              <a:off x="0" y="910619"/>
              <a:ext cx="6190077" cy="976081"/>
            </a:xfrm>
            <a:prstGeom prst="rect">
              <a:avLst/>
            </a:prstGeom>
          </p:spPr>
          <p:txBody>
            <a:bodyPr lIns="0" tIns="0" rIns="0" bIns="0" rtlCol="0" anchor="t">
              <a:spAutoFit/>
            </a:bodyPr>
            <a:lstStyle/>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Let go of the past to lay the foundation for good health</a:t>
              </a:r>
            </a:p>
          </p:txBody>
        </p:sp>
      </p:grpSp>
      <p:grpSp>
        <p:nvGrpSpPr>
          <p:cNvPr id="20" name="Group 15">
            <a:extLst>
              <a:ext uri="{FF2B5EF4-FFF2-40B4-BE49-F238E27FC236}">
                <a16:creationId xmlns:a16="http://schemas.microsoft.com/office/drawing/2014/main" id="{1C83FA10-CE32-4635-234E-9439DB1FEFE1}"/>
              </a:ext>
            </a:extLst>
          </p:cNvPr>
          <p:cNvGrpSpPr/>
          <p:nvPr/>
        </p:nvGrpSpPr>
        <p:grpSpPr>
          <a:xfrm>
            <a:off x="10080103" y="6903893"/>
            <a:ext cx="4642557" cy="1920272"/>
            <a:chOff x="0" y="-190500"/>
            <a:chExt cx="6190077" cy="2560362"/>
          </a:xfrm>
        </p:grpSpPr>
        <p:sp>
          <p:nvSpPr>
            <p:cNvPr id="21" name="TextBox 16">
              <a:extLst>
                <a:ext uri="{FF2B5EF4-FFF2-40B4-BE49-F238E27FC236}">
                  <a16:creationId xmlns:a16="http://schemas.microsoft.com/office/drawing/2014/main" id="{9EEB2BF1-AA47-A6E5-894F-87CD98B72929}"/>
                </a:ext>
              </a:extLst>
            </p:cNvPr>
            <p:cNvSpPr txBox="1"/>
            <p:nvPr/>
          </p:nvSpPr>
          <p:spPr>
            <a:xfrm>
              <a:off x="0" y="-190500"/>
              <a:ext cx="6190077" cy="794663"/>
            </a:xfrm>
            <a:prstGeom prst="rect">
              <a:avLst/>
            </a:prstGeom>
          </p:spPr>
          <p:txBody>
            <a:bodyPr lIns="0" tIns="0" rIns="0" bIns="0" rtlCol="0" anchor="t">
              <a:spAutoFit/>
            </a:bodyPr>
            <a:lstStyle/>
            <a:p>
              <a:pPr algn="ctr" defTabSz="619125" hangingPunct="0">
                <a:lnSpc>
                  <a:spcPts val="4950"/>
                </a:lnSpc>
                <a:defRPr/>
              </a:pPr>
              <a:r>
                <a:rPr lang="en-US" sz="3400" b="1" kern="0" spc="240"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BELIEFS</a:t>
              </a:r>
            </a:p>
          </p:txBody>
        </p:sp>
        <p:sp>
          <p:nvSpPr>
            <p:cNvPr id="22" name="TextBox 17">
              <a:extLst>
                <a:ext uri="{FF2B5EF4-FFF2-40B4-BE49-F238E27FC236}">
                  <a16:creationId xmlns:a16="http://schemas.microsoft.com/office/drawing/2014/main" id="{B205F66D-7C9B-BD5A-0702-79F645BB4819}"/>
                </a:ext>
              </a:extLst>
            </p:cNvPr>
            <p:cNvSpPr txBox="1"/>
            <p:nvPr/>
          </p:nvSpPr>
          <p:spPr>
            <a:xfrm>
              <a:off x="0" y="897920"/>
              <a:ext cx="6190077" cy="1471942"/>
            </a:xfrm>
            <a:prstGeom prst="rect">
              <a:avLst/>
            </a:prstGeom>
          </p:spPr>
          <p:txBody>
            <a:bodyPr lIns="0" tIns="0" rIns="0" bIns="0" rtlCol="0" anchor="t">
              <a:spAutoFit/>
            </a:bodyPr>
            <a:lstStyle/>
            <a:p>
              <a:pPr algn="ctr" defTabSz="619125" hangingPunct="0">
                <a:lnSpc>
                  <a:spcPts val="2879"/>
                </a:lnSpc>
                <a:defRPr/>
              </a:pPr>
              <a:r>
                <a:rPr lang="en-US" sz="2400" kern="0" spc="168" dirty="0">
                  <a:solidFill>
                    <a:srgbClr val="3E3E3E"/>
                  </a:solidFill>
                  <a:latin typeface="Calibri" panose="020F0502020204030204" pitchFamily="34" charset="0"/>
                  <a:ea typeface="Calibri" panose="020F0502020204030204" pitchFamily="34" charset="0"/>
                  <a:cs typeface="Calibri" panose="020F0502020204030204" pitchFamily="34" charset="0"/>
                  <a:sym typeface="Graphik"/>
                </a:rPr>
                <a:t>Create empowering beliefs to move towards what you want in life</a:t>
              </a:r>
            </a:p>
          </p:txBody>
        </p:sp>
      </p:grpSp>
      <p:sp>
        <p:nvSpPr>
          <p:cNvPr id="28" name="AutoShape 2">
            <a:extLst>
              <a:ext uri="{FF2B5EF4-FFF2-40B4-BE49-F238E27FC236}">
                <a16:creationId xmlns:a16="http://schemas.microsoft.com/office/drawing/2014/main" id="{C15CE459-BAAC-7E91-9873-C6A3B693C445}"/>
              </a:ext>
            </a:extLst>
          </p:cNvPr>
          <p:cNvSpPr/>
          <p:nvPr/>
        </p:nvSpPr>
        <p:spPr>
          <a:xfrm>
            <a:off x="10080104" y="3080201"/>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30" name="AutoShape 2">
            <a:extLst>
              <a:ext uri="{FF2B5EF4-FFF2-40B4-BE49-F238E27FC236}">
                <a16:creationId xmlns:a16="http://schemas.microsoft.com/office/drawing/2014/main" id="{BB4DCEA7-7D8E-CE06-3DF1-D473CBF31446}"/>
              </a:ext>
            </a:extLst>
          </p:cNvPr>
          <p:cNvSpPr/>
          <p:nvPr/>
        </p:nvSpPr>
        <p:spPr>
          <a:xfrm>
            <a:off x="3565340" y="3075637"/>
            <a:ext cx="4642556" cy="123825"/>
          </a:xfrm>
          <a:prstGeom prst="rect">
            <a:avLst/>
          </a:prstGeom>
          <a:solidFill>
            <a:srgbClr val="42B0FF"/>
          </a:solidFill>
          <a:ln>
            <a:solidFill>
              <a:srgbClr val="42B0FF"/>
            </a:solidFill>
          </a:ln>
        </p:spPr>
        <p:txBody>
          <a:bodyPr/>
          <a:lstStyle/>
          <a:p>
            <a:pPr algn="ctr" defTabSz="619125" hangingPunct="0">
              <a:defRPr/>
            </a:pPr>
            <a:endParaRPr lang="en-US"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Graphik"/>
            </a:endParaRPr>
          </a:p>
        </p:txBody>
      </p:sp>
      <p:sp>
        <p:nvSpPr>
          <p:cNvPr id="5" name="HELP YOURSELF &amp; OTHERS HEAL WITH EFT">
            <a:extLst>
              <a:ext uri="{FF2B5EF4-FFF2-40B4-BE49-F238E27FC236}">
                <a16:creationId xmlns:a16="http://schemas.microsoft.com/office/drawing/2014/main" id="{65E81B66-50B3-1E63-B48D-51C5712F8543}"/>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6"/>
              </a:rPr>
              <a:t>vitalitylivingcollege.info</a:t>
            </a:r>
            <a:r>
              <a:rPr lang="en-GB" sz="135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6F8B2FAD-2EF6-13E6-12BD-AA5BDDA5D0A3}"/>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27290462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E547D-83C8-A529-28CE-C7C909ECC1E2}"/>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AB3D8A43-1472-96B1-B2FA-4CE6E71657A8}"/>
              </a:ext>
            </a:extLst>
          </p:cNvPr>
          <p:cNvPicPr>
            <a:picLocks noChangeAspect="1"/>
          </p:cNvPicPr>
          <p:nvPr/>
        </p:nvPicPr>
        <p:blipFill>
          <a:blip r:embed="rId3"/>
          <a:srcRect/>
          <a:stretch>
            <a:fillRect/>
          </a:stretch>
        </p:blipFill>
        <p:spPr>
          <a:xfrm>
            <a:off x="16002001" y="9334501"/>
            <a:ext cx="2018552" cy="671168"/>
          </a:xfrm>
          <a:prstGeom prst="rect">
            <a:avLst/>
          </a:prstGeom>
        </p:spPr>
      </p:pic>
      <p:sp>
        <p:nvSpPr>
          <p:cNvPr id="11" name="Google Shape;789;p72">
            <a:extLst>
              <a:ext uri="{FF2B5EF4-FFF2-40B4-BE49-F238E27FC236}">
                <a16:creationId xmlns:a16="http://schemas.microsoft.com/office/drawing/2014/main" id="{09A8CC30-479E-7B3A-EF01-838032A2D431}"/>
              </a:ext>
            </a:extLst>
          </p:cNvPr>
          <p:cNvSpPr/>
          <p:nvPr/>
        </p:nvSpPr>
        <p:spPr>
          <a:xfrm>
            <a:off x="0" y="0"/>
            <a:ext cx="18288000" cy="10287000"/>
          </a:xfrm>
          <a:custGeom>
            <a:avLst/>
            <a:gdLst/>
            <a:ahLst/>
            <a:cxnLst/>
            <a:rect l="l" t="t" r="r" b="b"/>
            <a:pathLst>
              <a:path w="6186311" h="3479800" extrusionOk="0">
                <a:moveTo>
                  <a:pt x="0" y="0"/>
                </a:moveTo>
                <a:lnTo>
                  <a:pt x="0" y="3479800"/>
                </a:lnTo>
                <a:lnTo>
                  <a:pt x="6186311" y="3479800"/>
                </a:lnTo>
                <a:lnTo>
                  <a:pt x="6186311" y="0"/>
                </a:lnTo>
                <a:lnTo>
                  <a:pt x="0" y="0"/>
                </a:lnTo>
                <a:close/>
                <a:moveTo>
                  <a:pt x="6125351" y="3418840"/>
                </a:moveTo>
                <a:lnTo>
                  <a:pt x="59690" y="3418840"/>
                </a:lnTo>
                <a:lnTo>
                  <a:pt x="59690" y="59690"/>
                </a:lnTo>
                <a:lnTo>
                  <a:pt x="6125351" y="59690"/>
                </a:lnTo>
                <a:lnTo>
                  <a:pt x="6125351" y="3418840"/>
                </a:lnTo>
                <a:close/>
              </a:path>
            </a:pathLst>
          </a:custGeom>
          <a:solidFill>
            <a:srgbClr val="42B0FF"/>
          </a:solidFill>
          <a:ln>
            <a:noFill/>
          </a:ln>
        </p:spPr>
        <p:txBody>
          <a:bodyPr/>
          <a:lstStyle/>
          <a:p>
            <a:pPr defTabSz="914378">
              <a:defRPr/>
            </a:pPr>
            <a:endParaRPr lang="en-US">
              <a:solidFill>
                <a:prstClr val="black"/>
              </a:solidFill>
              <a:latin typeface="Calibri"/>
              <a:sym typeface="Graphik"/>
            </a:endParaRPr>
          </a:p>
        </p:txBody>
      </p:sp>
      <p:sp>
        <p:nvSpPr>
          <p:cNvPr id="9" name="Shape 180">
            <a:extLst>
              <a:ext uri="{FF2B5EF4-FFF2-40B4-BE49-F238E27FC236}">
                <a16:creationId xmlns:a16="http://schemas.microsoft.com/office/drawing/2014/main" id="{1E7DEB10-9179-B50D-B5F0-F938077CE5F5}"/>
              </a:ext>
            </a:extLst>
          </p:cNvPr>
          <p:cNvSpPr/>
          <p:nvPr/>
        </p:nvSpPr>
        <p:spPr>
          <a:xfrm rot="10800000" flipH="1">
            <a:off x="4343401" y="1"/>
            <a:ext cx="9574304" cy="9287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8" y="0"/>
                </a:lnTo>
                <a:lnTo>
                  <a:pt x="19592" y="0"/>
                </a:lnTo>
                <a:lnTo>
                  <a:pt x="21600" y="21600"/>
                </a:lnTo>
                <a:close/>
              </a:path>
            </a:pathLst>
          </a:custGeom>
          <a:solidFill>
            <a:srgbClr val="41B1FF"/>
          </a:solidFill>
          <a:ln w="12700">
            <a:miter lim="400000"/>
          </a:ln>
        </p:spPr>
        <p:txBody>
          <a:bodyPr lIns="45719" rIns="45719" anchor="ctr"/>
          <a:lstStyle/>
          <a:p>
            <a:pPr algn="ctr" defTabSz="914378">
              <a:defRPr>
                <a:solidFill>
                  <a:srgbClr val="FFFFFF"/>
                </a:solidFill>
                <a:latin typeface="+mn-lt"/>
                <a:ea typeface="+mn-ea"/>
                <a:cs typeface="+mn-cs"/>
                <a:sym typeface="Helvetica"/>
              </a:defRPr>
            </a:pPr>
            <a:endParaRPr>
              <a:solidFill>
                <a:srgbClr val="FFFFFF"/>
              </a:solidFill>
              <a:latin typeface="Calibri"/>
              <a:sym typeface="Helvetica"/>
            </a:endParaRPr>
          </a:p>
        </p:txBody>
      </p:sp>
      <p:sp>
        <p:nvSpPr>
          <p:cNvPr id="14" name="Rectangle 13">
            <a:extLst>
              <a:ext uri="{FF2B5EF4-FFF2-40B4-BE49-F238E27FC236}">
                <a16:creationId xmlns:a16="http://schemas.microsoft.com/office/drawing/2014/main" id="{D3531D84-674F-BE7D-4647-23668E1F1484}"/>
              </a:ext>
            </a:extLst>
          </p:cNvPr>
          <p:cNvSpPr/>
          <p:nvPr/>
        </p:nvSpPr>
        <p:spPr>
          <a:xfrm>
            <a:off x="1524000" y="1485902"/>
            <a:ext cx="16078200" cy="1228413"/>
          </a:xfrm>
          <a:prstGeom prst="rect">
            <a:avLst/>
          </a:prstGeom>
        </p:spPr>
        <p:txBody>
          <a:bodyPr wrap="square">
            <a:spAutoFit/>
          </a:bodyPr>
          <a:lstStyle/>
          <a:p>
            <a:pPr defTabSz="914378">
              <a:lnSpc>
                <a:spcPts val="9713"/>
              </a:lnSpc>
              <a:defRPr/>
            </a:pPr>
            <a:r>
              <a:rPr lang="en-US" sz="6000" b="1" dirty="0">
                <a:solidFill>
                  <a:srgbClr val="41B1FF"/>
                </a:solidFill>
                <a:latin typeface="Calibri" panose="020F0502020204030204" pitchFamily="34" charset="0"/>
                <a:cs typeface="Calibri" panose="020F0502020204030204" pitchFamily="34" charset="0"/>
                <a:sym typeface="Graphik"/>
              </a:rPr>
              <a:t>WHAT WILL YOU LEARN:</a:t>
            </a:r>
          </a:p>
        </p:txBody>
      </p:sp>
      <p:sp>
        <p:nvSpPr>
          <p:cNvPr id="15" name="TextBox 5">
            <a:extLst>
              <a:ext uri="{FF2B5EF4-FFF2-40B4-BE49-F238E27FC236}">
                <a16:creationId xmlns:a16="http://schemas.microsoft.com/office/drawing/2014/main" id="{1C10338E-FF92-522C-2CC7-A3CABF057EE0}"/>
              </a:ext>
            </a:extLst>
          </p:cNvPr>
          <p:cNvSpPr txBox="1"/>
          <p:nvPr/>
        </p:nvSpPr>
        <p:spPr>
          <a:xfrm>
            <a:off x="1676232" y="2988022"/>
            <a:ext cx="15335045" cy="5445722"/>
          </a:xfrm>
          <a:prstGeom prst="rect">
            <a:avLst/>
          </a:prstGeom>
        </p:spPr>
        <p:txBody>
          <a:bodyPr wrap="square" lIns="0" tIns="0" rIns="0" bIns="0" rtlCol="0" anchor="t">
            <a:spAutoFit/>
          </a:bodyPr>
          <a:lstStyle/>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1: Relaxed Emotions — Feel to Heal</a:t>
            </a:r>
          </a:p>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2: Relaxed Breathing &amp; Body — Anchor in Safety</a:t>
            </a:r>
          </a:p>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3: Stress Release &amp; Relief — Reset the Inner Circuit</a:t>
            </a:r>
          </a:p>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4: Free the Past &amp; Let Go — Healing the Emotional Roots</a:t>
            </a:r>
          </a:p>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5: From Limits to Possibilities — Reprogramming the Mind</a:t>
            </a:r>
          </a:p>
          <a:p>
            <a:pPr marL="571500" indent="-571500" defTabSz="914378">
              <a:lnSpc>
                <a:spcPct val="150000"/>
              </a:lnSpc>
              <a:buFont typeface="Arial" panose="020B0604020202020204" pitchFamily="34" charset="0"/>
              <a:buChar char="•"/>
              <a:defRPr/>
            </a:pPr>
            <a:r>
              <a:rPr lang="en-US" sz="4001" dirty="0">
                <a:solidFill>
                  <a:prstClr val="black"/>
                </a:solidFill>
                <a:latin typeface="Calibri" panose="020F0502020204030204" pitchFamily="34" charset="0"/>
                <a:cs typeface="Calibri" panose="020F0502020204030204" pitchFamily="34" charset="0"/>
                <a:sym typeface="Graphik"/>
              </a:rPr>
              <a:t>Module 6: The Way Forward — Personal Peace</a:t>
            </a:r>
          </a:p>
        </p:txBody>
      </p:sp>
      <p:sp>
        <p:nvSpPr>
          <p:cNvPr id="3" name="HELP YOURSELF &amp; OTHERS HEAL WITH EFT">
            <a:extLst>
              <a:ext uri="{FF2B5EF4-FFF2-40B4-BE49-F238E27FC236}">
                <a16:creationId xmlns:a16="http://schemas.microsoft.com/office/drawing/2014/main" id="{BADB0E6D-30AB-A5D3-C0CC-7D77BC5B2D2A}"/>
              </a:ext>
            </a:extLst>
          </p:cNvPr>
          <p:cNvSpPr txBox="1"/>
          <p:nvPr/>
        </p:nvSpPr>
        <p:spPr>
          <a:xfrm>
            <a:off x="572590" y="9670085"/>
            <a:ext cx="5568832" cy="284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defPPr marL="0" marR="0" indent="0" algn="l" defTabSz="685800"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1pPr>
            <a:lvl2pPr marL="0" marR="0" indent="3429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2pPr>
            <a:lvl3pPr marL="0" marR="0" indent="6858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3pPr>
            <a:lvl4pPr marL="0" marR="0" indent="10287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4pPr>
            <a:lvl5pPr marL="0" marR="0" indent="13716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5pPr>
            <a:lvl6pPr marL="0" marR="0" indent="17145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6pPr>
            <a:lvl7pPr marL="0" marR="0" indent="20574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7pPr>
            <a:lvl8pPr marL="0" marR="0" indent="24003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8pPr>
            <a:lvl9pPr marL="0" marR="0" indent="2743200" algn="ctr" defTabSz="619125"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raphik"/>
                <a:ea typeface="Graphik"/>
                <a:cs typeface="Graphik"/>
                <a:sym typeface="Graphik"/>
              </a:defRPr>
            </a:lvl9p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GB" sz="135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Graphik"/>
              </a:rPr>
              <a:t>Certified by and original © 2025 all rights reserved to </a:t>
            </a:r>
            <a:r>
              <a:rPr lang="en-GB" sz="1350" dirty="0">
                <a:latin typeface="Calibri" panose="020F0502020204030204" pitchFamily="34" charset="0"/>
                <a:cs typeface="Calibri" panose="020F0502020204030204" pitchFamily="34" charset="0"/>
                <a:hlinkClick r:id="rId4"/>
              </a:rPr>
              <a:t>vitalitylivingcollege.info</a:t>
            </a:r>
            <a:r>
              <a:rPr lang="en-GB" sz="1350" dirty="0">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0924D8E6-A560-CD4B-CADA-7643655370BD}"/>
              </a:ext>
            </a:extLst>
          </p:cNvPr>
          <p:cNvSpPr txBox="1"/>
          <p:nvPr/>
        </p:nvSpPr>
        <p:spPr>
          <a:xfrm>
            <a:off x="1" y="81620"/>
            <a:ext cx="18287999" cy="669029"/>
          </a:xfrm>
          <a:prstGeom prst="rect">
            <a:avLst/>
          </a:prstGeom>
        </p:spPr>
        <p:txBody>
          <a:bodyPr wrap="square" lIns="0" tIns="0" rIns="0" bIns="0" rtlCol="0" anchor="t">
            <a:spAutoFit/>
          </a:bodyPr>
          <a:lstStyle/>
          <a:p>
            <a:pPr algn="ctr" defTabSz="914378">
              <a:lnSpc>
                <a:spcPts val="5880"/>
              </a:lnSpc>
            </a:pPr>
            <a:r>
              <a:rPr lang="en-US" sz="3000" dirty="0">
                <a:solidFill>
                  <a:srgbClr val="E4F7FF"/>
                </a:solidFill>
                <a:latin typeface="Calibri"/>
                <a:cs typeface="Myriad Pro 1" charset="0"/>
                <a:sym typeface="Graphik"/>
              </a:rPr>
              <a:t>THE ULTIMATE PATH TO EMOTIONAL FREEDOM</a:t>
            </a:r>
          </a:p>
        </p:txBody>
      </p:sp>
    </p:spTree>
    <p:extLst>
      <p:ext uri="{BB962C8B-B14F-4D97-AF65-F5344CB8AC3E}">
        <p14:creationId xmlns:p14="http://schemas.microsoft.com/office/powerpoint/2010/main" val="3648548143"/>
      </p:ext>
    </p:extLst>
  </p:cSld>
  <p:clrMapOvr>
    <a:masterClrMapping/>
  </p:clrMapOvr>
</p:sld>
</file>

<file path=ppt/theme/theme1.xml><?xml version="1.0" encoding="utf-8"?>
<a:theme xmlns:a="http://schemas.openxmlformats.org/drawingml/2006/main" name="pptFF7F.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2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pptFF7F.tmp</Template>
  <TotalTime>6722</TotalTime>
  <Words>10892</Words>
  <Application>Microsoft Office PowerPoint</Application>
  <PresentationFormat>Custom</PresentationFormat>
  <Paragraphs>1068</Paragraphs>
  <Slides>115</Slides>
  <Notes>77</Notes>
  <HiddenSlides>7</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115</vt:i4>
      </vt:variant>
    </vt:vector>
  </HeadingPairs>
  <TitlesOfParts>
    <vt:vector size="128" baseType="lpstr">
      <vt:lpstr>Calibri</vt:lpstr>
      <vt:lpstr>Wingdings</vt:lpstr>
      <vt:lpstr>Myriad Pro 1</vt:lpstr>
      <vt:lpstr>Graphik-Medium</vt:lpstr>
      <vt:lpstr>Graphik</vt:lpstr>
      <vt:lpstr>Arial</vt:lpstr>
      <vt:lpstr>Candara</vt:lpstr>
      <vt:lpstr>Graphik Semibold</vt:lpstr>
      <vt:lpstr>Source Serif Pro</vt:lpstr>
      <vt:lpstr>pptFF7F.tmp</vt:lpstr>
      <vt:lpstr>1_Office Theme</vt:lpstr>
      <vt:lpstr>Office Theme</vt:lpstr>
      <vt:lpstr>32_ColorGradientLight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state of mental or emotional strain or tension resulting from adverse or demanding circumstances.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 “HI”!</vt:lpstr>
      <vt:lpstr>SAY “HI”!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EFT FACILITATOR TRAINING</dc:title>
  <dc:creator>vicky</dc:creator>
  <cp:lastModifiedBy>Arpita Nayak</cp:lastModifiedBy>
  <cp:revision>473</cp:revision>
  <dcterms:created xsi:type="dcterms:W3CDTF">2006-08-16T00:00:00Z</dcterms:created>
  <dcterms:modified xsi:type="dcterms:W3CDTF">2025-11-20T09:28:06Z</dcterms:modified>
  <dc:identifier>DAEzC1xIjcM</dc:identifier>
</cp:coreProperties>
</file>