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1781" r:id="rId3"/>
    <p:sldId id="262" r:id="rId4"/>
    <p:sldId id="257" r:id="rId5"/>
    <p:sldId id="258" r:id="rId6"/>
    <p:sldId id="323" r:id="rId7"/>
    <p:sldId id="1791" r:id="rId8"/>
    <p:sldId id="284" r:id="rId9"/>
    <p:sldId id="261" r:id="rId10"/>
    <p:sldId id="264" r:id="rId11"/>
    <p:sldId id="324" r:id="rId12"/>
    <p:sldId id="325" r:id="rId13"/>
    <p:sldId id="326" r:id="rId14"/>
    <p:sldId id="327" r:id="rId15"/>
    <p:sldId id="328" r:id="rId16"/>
    <p:sldId id="299" r:id="rId17"/>
    <p:sldId id="329" r:id="rId18"/>
    <p:sldId id="1748" r:id="rId19"/>
    <p:sldId id="274" r:id="rId20"/>
    <p:sldId id="277" r:id="rId21"/>
    <p:sldId id="1777" r:id="rId22"/>
    <p:sldId id="275" r:id="rId23"/>
    <p:sldId id="1779" r:id="rId24"/>
    <p:sldId id="1723" r:id="rId25"/>
    <p:sldId id="1747" r:id="rId26"/>
    <p:sldId id="1600" r:id="rId27"/>
    <p:sldId id="1749" r:id="rId28"/>
    <p:sldId id="1776" r:id="rId29"/>
    <p:sldId id="1778" r:id="rId30"/>
    <p:sldId id="1780" r:id="rId31"/>
    <p:sldId id="1786" r:id="rId32"/>
    <p:sldId id="1782" r:id="rId33"/>
    <p:sldId id="1787" r:id="rId34"/>
    <p:sldId id="1783" r:id="rId35"/>
    <p:sldId id="1788" r:id="rId36"/>
    <p:sldId id="1784" r:id="rId37"/>
    <p:sldId id="1789" r:id="rId38"/>
    <p:sldId id="1785" r:id="rId39"/>
    <p:sldId id="1790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00A1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3B100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52055"/>
              <a:lumOff val="-12548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4646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2177"/>
  </p:normalViewPr>
  <p:slideViewPr>
    <p:cSldViewPr snapToGrid="0" snapToObjects="1">
      <p:cViewPr varScale="1">
        <p:scale>
          <a:sx n="58" d="100"/>
          <a:sy n="58" d="100"/>
        </p:scale>
        <p:origin x="1016" y="248"/>
      </p:cViewPr>
      <p:guideLst/>
    </p:cSldViewPr>
  </p:slideViewPr>
  <p:outlineViewPr>
    <p:cViewPr>
      <p:scale>
        <a:sx n="33" d="100"/>
        <a:sy n="33" d="100"/>
      </p:scale>
      <p:origin x="0" y="-13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TANTRUM TAPPING</a:t>
            </a:r>
          </a:p>
        </p:txBody>
      </p:sp>
    </p:spTree>
    <p:extLst>
      <p:ext uri="{BB962C8B-B14F-4D97-AF65-F5344CB8AC3E}">
        <p14:creationId xmlns:p14="http://schemas.microsoft.com/office/powerpoint/2010/main" val="1905492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3C8ED-E9A3-D54D-A495-531EAA2131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6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3C8ED-E9A3-D54D-A495-531EAA2131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88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80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06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90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05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43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vitalitylivingcolllege.inf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90000"/>
              </a:lnSpc>
              <a:defRPr sz="11600" spc="-3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dirty="0"/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6985000"/>
            <a:ext cx="21844000" cy="2512352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raphik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wo jellyfish touching against a dark blue background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wo jellyfish touching against a dark blue background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70000" y="12166600"/>
            <a:ext cx="21844000" cy="694055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35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3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 defTabSz="2438400">
              <a:lnSpc>
                <a:spcPct val="90000"/>
              </a:lnSpc>
              <a:defRPr sz="11600" spc="-34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6985000"/>
            <a:ext cx="21844000" cy="25146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vitalitylivingcolllege.info">
            <a:extLst>
              <a:ext uri="{FF2B5EF4-FFF2-40B4-BE49-F238E27FC236}">
                <a16:creationId xmlns:a16="http://schemas.microsoft.com/office/drawing/2014/main" id="{343BE63C-649F-F04D-B352-1D3CD2CBE898}"/>
              </a:ext>
            </a:extLst>
          </p:cNvPr>
          <p:cNvSpPr txBox="1">
            <a:spLocks noGrp="1"/>
          </p:cNvSpPr>
          <p:nvPr>
            <p:ph type="body" idx="23"/>
          </p:nvPr>
        </p:nvSpPr>
        <p:spPr>
          <a:xfrm>
            <a:off x="383005" y="12933371"/>
            <a:ext cx="3742297" cy="46811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315468">
              <a:defRPr sz="2208" u="sng">
                <a:latin typeface="Graphik"/>
                <a:ea typeface="Graphik"/>
                <a:cs typeface="Graphik"/>
                <a:sym typeface="Graphik"/>
                <a:hlinkClick r:id="rId2"/>
              </a:defRPr>
            </a:lvl1pPr>
          </a:lstStyle>
          <a:p>
            <a:pPr>
              <a:defRPr u="none"/>
            </a:pPr>
            <a:r>
              <a:rPr u="sng" dirty="0">
                <a:hlinkClick r:id="rId2"/>
              </a:rPr>
              <a:t>vitalitylivingcolllege.info</a:t>
            </a:r>
          </a:p>
        </p:txBody>
      </p:sp>
      <p:pic>
        <p:nvPicPr>
          <p:cNvPr id="8" name="logo123.png" descr="logo123.png">
            <a:extLst>
              <a:ext uri="{FF2B5EF4-FFF2-40B4-BE49-F238E27FC236}">
                <a16:creationId xmlns:a16="http://schemas.microsoft.com/office/drawing/2014/main" id="{AEEA6546-CD5D-A94E-A879-58B4ACB065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49050" y="12551437"/>
            <a:ext cx="2551945" cy="85004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HELP YOURSELF &amp; OTHERS HEAL WITH EFT">
            <a:extLst>
              <a:ext uri="{FF2B5EF4-FFF2-40B4-BE49-F238E27FC236}">
                <a16:creationId xmlns:a16="http://schemas.microsoft.com/office/drawing/2014/main" id="{48F15D30-C832-8147-B813-1F2598355299}"/>
              </a:ext>
            </a:extLst>
          </p:cNvPr>
          <p:cNvSpPr txBox="1"/>
          <p:nvPr userDrawn="1"/>
        </p:nvSpPr>
        <p:spPr>
          <a:xfrm>
            <a:off x="20865521" y="331316"/>
            <a:ext cx="3135474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 i="1"/>
            </a:lvl1pPr>
          </a:lstStyle>
          <a:p>
            <a:r>
              <a:rPr dirty="0"/>
              <a:t>HELP YOURSELF &amp; OTHERS HEAL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raphik Medium"/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wo jellyfish against a pink background"/>
          <p:cNvSpPr>
            <a:spLocks noGrp="1"/>
          </p:cNvSpPr>
          <p:nvPr>
            <p:ph type="pic" idx="21"/>
          </p:nvPr>
        </p:nvSpPr>
        <p:spPr>
          <a:xfrm>
            <a:off x="10185400" y="0"/>
            <a:ext cx="18161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rgbClr val="5E03FF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1pPr>
          </a:lstStyle>
          <a:p>
            <a:r>
              <a:t>Slide 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Slide Subtitle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12800"/>
            <a:ext cx="21844000" cy="1562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buClrTx/>
              <a:buSzTx/>
              <a:buNone/>
              <a:defRPr sz="5500" spc="-55"/>
            </a:lvl1pPr>
            <a:lvl2pPr marL="0" indent="457200" defTabSz="825500">
              <a:buClrTx/>
              <a:buSzTx/>
              <a:buNone/>
              <a:defRPr sz="5500" spc="-55"/>
            </a:lvl2pPr>
            <a:lvl3pPr marL="0" indent="914400" defTabSz="825500">
              <a:buClrTx/>
              <a:buSzTx/>
              <a:buNone/>
              <a:defRPr sz="5500" spc="-55"/>
            </a:lvl3pPr>
            <a:lvl4pPr marL="0" indent="1371600" defTabSz="825500">
              <a:buClrTx/>
              <a:buSzTx/>
              <a:buNone/>
              <a:defRPr sz="5500" spc="-55"/>
            </a:lvl4pPr>
            <a:lvl5pPr marL="0" indent="1828800" defTabSz="825500">
              <a:buClrTx/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4927600"/>
            <a:ext cx="21844000" cy="3902869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3906096"/>
            <a:ext cx="21844000" cy="4488604"/>
          </a:xfrm>
          <a:prstGeom prst="rect">
            <a:avLst/>
          </a:prstGeom>
        </p:spPr>
        <p:txBody>
          <a:bodyPr anchor="b"/>
          <a:lstStyle>
            <a:lvl1pPr marL="0" indent="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4572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9144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13716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18288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85217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11155086"/>
            <a:ext cx="21844000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5141969"/>
            <a:ext cx="21844000" cy="343019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r>
              <a:rPr dirty="0"/>
              <a:t>“Notable Quote”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wo jellyfish against a pink background"/>
          <p:cNvSpPr>
            <a:spLocks noGrp="1"/>
          </p:cNvSpPr>
          <p:nvPr>
            <p:ph type="pic" sz="half" idx="21"/>
          </p:nvPr>
        </p:nvSpPr>
        <p:spPr>
          <a:xfrm>
            <a:off x="12192000" y="4813300"/>
            <a:ext cx="12192000" cy="920794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Two jellyfish touching against a dark blue background"/>
          <p:cNvSpPr>
            <a:spLocks noGrp="1"/>
          </p:cNvSpPr>
          <p:nvPr>
            <p:ph type="pic" sz="half" idx="22"/>
          </p:nvPr>
        </p:nvSpPr>
        <p:spPr>
          <a:xfrm>
            <a:off x="12192000" y="-628650"/>
            <a:ext cx="12192000" cy="812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Two jellyfish against a blue background"/>
          <p:cNvSpPr>
            <a:spLocks noGrp="1"/>
          </p:cNvSpPr>
          <p:nvPr>
            <p:ph type="pic" idx="23"/>
          </p:nvPr>
        </p:nvSpPr>
        <p:spPr>
          <a:xfrm>
            <a:off x="-4203700" y="0"/>
            <a:ext cx="2057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vitalitylivingcolllege.info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t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vitalitylivingcolllege.info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12800"/>
            <a:ext cx="21844000" cy="155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77623" y="13081000"/>
            <a:ext cx="416053" cy="46710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vitalitylivingcolllege.info">
            <a:extLst>
              <a:ext uri="{FF2B5EF4-FFF2-40B4-BE49-F238E27FC236}">
                <a16:creationId xmlns:a16="http://schemas.microsoft.com/office/drawing/2014/main" id="{127F1A17-5759-D347-96CB-7014BDC18FCE}"/>
              </a:ext>
            </a:extLst>
          </p:cNvPr>
          <p:cNvSpPr txBox="1">
            <a:spLocks/>
          </p:cNvSpPr>
          <p:nvPr userDrawn="1"/>
        </p:nvSpPr>
        <p:spPr>
          <a:xfrm>
            <a:off x="1270000" y="12923238"/>
            <a:ext cx="8860386" cy="78262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marL="558800" marR="0" indent="-558800" algn="l" defTabSz="315468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2208" b="0" i="0" u="sng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  <a:hlinkClick r:id="rId13"/>
              </a:defRPr>
            </a:lvl1pPr>
            <a:lvl2pPr marL="11176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2pPr>
            <a:lvl3pPr marL="16764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3pPr>
            <a:lvl4pPr marL="22352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4pPr>
            <a:lvl5pPr marL="27940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5pPr>
            <a:lvl6pPr marL="33528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6pPr>
            <a:lvl7pPr marL="39116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7pPr>
            <a:lvl8pPr marL="44704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8pPr>
            <a:lvl9pPr marL="50292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9pPr>
          </a:lstStyle>
          <a:p>
            <a:pPr marL="0" indent="0" hangingPunct="1">
              <a:buFontTx/>
              <a:buNone/>
              <a:defRPr u="none"/>
            </a:pPr>
            <a:endParaRPr lang="en-GB" dirty="0"/>
          </a:p>
        </p:txBody>
      </p:sp>
      <p:sp>
        <p:nvSpPr>
          <p:cNvPr id="7" name="HELP YOURSELF &amp; OTHERS HEAL WITH EFT">
            <a:extLst>
              <a:ext uri="{FF2B5EF4-FFF2-40B4-BE49-F238E27FC236}">
                <a16:creationId xmlns:a16="http://schemas.microsoft.com/office/drawing/2014/main" id="{62CC5B2C-75FE-314F-BB72-0B910C410229}"/>
              </a:ext>
            </a:extLst>
          </p:cNvPr>
          <p:cNvSpPr txBox="1"/>
          <p:nvPr userDrawn="1"/>
        </p:nvSpPr>
        <p:spPr>
          <a:xfrm>
            <a:off x="371516" y="417564"/>
            <a:ext cx="179696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 i="1"/>
            </a:lvl1pPr>
          </a:lstStyle>
          <a:p>
            <a:r>
              <a:rPr lang="en-US" dirty="0"/>
              <a:t>YOUR TAG LINE</a:t>
            </a:r>
            <a:endParaRPr dirty="0"/>
          </a:p>
        </p:txBody>
      </p:sp>
      <p:sp>
        <p:nvSpPr>
          <p:cNvPr id="8" name="HELP YOURSELF &amp; OTHERS HEAL WITH EFT">
            <a:extLst>
              <a:ext uri="{FF2B5EF4-FFF2-40B4-BE49-F238E27FC236}">
                <a16:creationId xmlns:a16="http://schemas.microsoft.com/office/drawing/2014/main" id="{C2CCEACE-4B14-0444-AF93-554CDC0AD75D}"/>
              </a:ext>
            </a:extLst>
          </p:cNvPr>
          <p:cNvSpPr txBox="1"/>
          <p:nvPr userDrawn="1"/>
        </p:nvSpPr>
        <p:spPr>
          <a:xfrm>
            <a:off x="2281807" y="12882186"/>
            <a:ext cx="7468391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 i="1"/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raphik"/>
                <a:ea typeface="Graphik"/>
                <a:cs typeface="Graphik"/>
                <a:sym typeface="Graphik"/>
              </a:rPr>
              <a:t>Certified by and © all rights reserved 2022 </a:t>
            </a:r>
            <a:r>
              <a:rPr lang="en-GB" dirty="0">
                <a:hlinkClick r:id="rId14"/>
              </a:rPr>
              <a:t>vitalitylivingcolllege.info</a:t>
            </a:r>
            <a:r>
              <a:rPr lang="en-GB" dirty="0"/>
              <a:t>. </a:t>
            </a:r>
          </a:p>
          <a:p>
            <a:endParaRPr dirty="0"/>
          </a:p>
        </p:txBody>
      </p:sp>
      <p:sp>
        <p:nvSpPr>
          <p:cNvPr id="9" name="HELP YOURSELF &amp; OTHERS HEAL WITH EFT">
            <a:extLst>
              <a:ext uri="{FF2B5EF4-FFF2-40B4-BE49-F238E27FC236}">
                <a16:creationId xmlns:a16="http://schemas.microsoft.com/office/drawing/2014/main" id="{02C0E747-2792-D845-AFDC-7E2EDEB0A176}"/>
              </a:ext>
            </a:extLst>
          </p:cNvPr>
          <p:cNvSpPr txBox="1"/>
          <p:nvPr userDrawn="1"/>
        </p:nvSpPr>
        <p:spPr>
          <a:xfrm>
            <a:off x="21645648" y="12840221"/>
            <a:ext cx="146835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 i="1"/>
            </a:lvl1pPr>
          </a:lstStyle>
          <a:p>
            <a:r>
              <a:rPr lang="en-US" dirty="0"/>
              <a:t>YOUR LOGO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2590B0-0D58-5640-A876-71B5CD91072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16" y="12678986"/>
            <a:ext cx="1796967" cy="5972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 spd="med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Graphik Semi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solidFill>
            <a:srgbClr val="000000"/>
          </a:solidFill>
          <a:uFillTx/>
          <a:latin typeface="+mn-lt"/>
          <a:ea typeface="+mn-ea"/>
          <a:cs typeface="+mn-cs"/>
          <a:sym typeface="Graphik Semibold"/>
        </a:defRPr>
      </a:lvl9pPr>
    </p:titleStyle>
    <p:bodyStyle>
      <a:lvl1pPr marL="558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1117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1676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2235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27940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3352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3911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4470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5029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VitalityLivingCollege" TargetMode="External"/><Relationship Id="rId2" Type="http://schemas.openxmlformats.org/officeDocument/2006/relationships/hyperlink" Target="https://www.instagram.com/vitalitylivingcollege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hyperlink" Target="https://bit.ly/EFTMasterclassPorta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FT MASTERCLASS"/>
          <p:cNvSpPr txBox="1">
            <a:spLocks noGrp="1"/>
          </p:cNvSpPr>
          <p:nvPr>
            <p:ph type="ctrTitle"/>
          </p:nvPr>
        </p:nvSpPr>
        <p:spPr>
          <a:xfrm>
            <a:off x="1270000" y="3292957"/>
            <a:ext cx="21844000" cy="3879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600" spc="-467">
                <a:solidFill>
                  <a:schemeClr val="accent1">
                    <a:lumOff val="13575"/>
                  </a:schemeClr>
                </a:solidFill>
              </a:defRPr>
            </a:lvl1pPr>
          </a:lstStyle>
          <a:p>
            <a:r>
              <a:rPr lang="en-GB" sz="1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FREEDOM FROM STRESS</a:t>
            </a:r>
            <a:endParaRPr sz="13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" name="Feel Happy, at Peace &amp; Relaxed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6858000"/>
            <a:ext cx="21844000" cy="25123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700">
                <a:solidFill>
                  <a:srgbClr val="929292"/>
                </a:solidFill>
              </a:defRPr>
            </a:lvl1pPr>
          </a:lstStyle>
          <a:p>
            <a:r>
              <a:rPr lang="en-GB" sz="1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Emotional Wellness</a:t>
            </a:r>
            <a:endParaRPr sz="1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1270000" y="4613698"/>
            <a:ext cx="21844000" cy="448860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sz="47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85%</a:t>
            </a:r>
          </a:p>
        </p:txBody>
      </p:sp>
      <p:sp>
        <p:nvSpPr>
          <p:cNvPr id="204" name="of illness is Stress!"/>
          <p:cNvSpPr txBox="1">
            <a:spLocks noGrp="1"/>
          </p:cNvSpPr>
          <p:nvPr>
            <p:ph type="body" idx="21"/>
          </p:nvPr>
        </p:nvSpPr>
        <p:spPr>
          <a:xfrm>
            <a:off x="2214300" y="8447229"/>
            <a:ext cx="19955400" cy="131014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1731263">
              <a:lnSpc>
                <a:spcPct val="80000"/>
              </a:lnSpc>
              <a:defRPr sz="7100" spc="-14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illness is Stress!</a:t>
            </a:r>
            <a:endParaRPr sz="9600" baseline="30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1270000" y="4613698"/>
            <a:ext cx="21844000" cy="448860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47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  <a:r>
              <a:rPr sz="47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</p:txBody>
      </p:sp>
      <p:sp>
        <p:nvSpPr>
          <p:cNvPr id="8" name="of Doctor Visits are Stress Related!">
            <a:extLst>
              <a:ext uri="{FF2B5EF4-FFF2-40B4-BE49-F238E27FC236}">
                <a16:creationId xmlns:a16="http://schemas.microsoft.com/office/drawing/2014/main" id="{28A7C927-5AA6-1C40-8213-6C52847A615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1270000" y="8594301"/>
            <a:ext cx="21844000" cy="1016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6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octor</a:t>
            </a:r>
            <a:r>
              <a:rPr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visits are </a:t>
            </a:r>
            <a:r>
              <a:rPr lang="en-GB"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tress</a:t>
            </a:r>
            <a:r>
              <a:rPr lang="en-US"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related</a:t>
            </a:r>
            <a:r>
              <a:rPr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3357617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0" y="3187544"/>
            <a:ext cx="24384000" cy="44886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18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LEADING CAUSE</a:t>
            </a:r>
            <a:endParaRPr sz="18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f Doctor Visits are Stress Related!">
            <a:extLst>
              <a:ext uri="{FF2B5EF4-FFF2-40B4-BE49-F238E27FC236}">
                <a16:creationId xmlns:a16="http://schemas.microsoft.com/office/drawing/2014/main" id="{28A7C927-5AA6-1C40-8213-6C52847A615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0" y="7676148"/>
            <a:ext cx="24384000" cy="1016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lang="en-GB" sz="6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divorce, weight gain, obesity &amp; addictions  </a:t>
            </a:r>
            <a:endParaRPr sz="6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3011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0" y="3115354"/>
            <a:ext cx="24384000" cy="44886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18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UNRESOLVED</a:t>
            </a:r>
            <a:endParaRPr sz="18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f Doctor Visits are Stress Related!">
            <a:extLst>
              <a:ext uri="{FF2B5EF4-FFF2-40B4-BE49-F238E27FC236}">
                <a16:creationId xmlns:a16="http://schemas.microsoft.com/office/drawing/2014/main" id="{28A7C927-5AA6-1C40-8213-6C52847A615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0" y="7356823"/>
            <a:ext cx="24384000" cy="1016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lang="en-GB" sz="8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emotional upsets lead to illness</a:t>
            </a:r>
            <a:endParaRPr sz="8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1829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0" y="1905323"/>
            <a:ext cx="24384000" cy="44886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10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SUPRRESSED EMOTIONS</a:t>
            </a:r>
            <a:endParaRPr sz="10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f Doctor Visits are Stress Related!">
            <a:extLst>
              <a:ext uri="{FF2B5EF4-FFF2-40B4-BE49-F238E27FC236}">
                <a16:creationId xmlns:a16="http://schemas.microsoft.com/office/drawing/2014/main" id="{B4E036A7-3231-6648-98CE-7C8FE516436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0" y="6610865"/>
            <a:ext cx="24384000" cy="1016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lang="en-GB" sz="8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risk of cancer by 70%</a:t>
            </a:r>
            <a:endParaRPr sz="8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f Doctor Visits are Stress Related!">
            <a:extLst>
              <a:ext uri="{FF2B5EF4-FFF2-40B4-BE49-F238E27FC236}">
                <a16:creationId xmlns:a16="http://schemas.microsoft.com/office/drawing/2014/main" id="{2C83C45E-7EC2-7B45-AB1D-8E18DE431498}"/>
              </a:ext>
            </a:extLst>
          </p:cNvPr>
          <p:cNvSpPr txBox="1">
            <a:spLocks/>
          </p:cNvSpPr>
          <p:nvPr/>
        </p:nvSpPr>
        <p:spPr>
          <a:xfrm>
            <a:off x="0" y="7839166"/>
            <a:ext cx="243840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1560575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76" b="0" i="0" u="none" strike="noStrike" cap="none" spc="-107" baseline="0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uFillTx/>
                <a:latin typeface="+mn-lt"/>
                <a:ea typeface="+mn-ea"/>
                <a:cs typeface="+mn-cs"/>
                <a:sym typeface="Graphik Semibold"/>
              </a:defRPr>
            </a:lvl1pPr>
            <a:lvl2pPr marL="11176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2pPr>
            <a:lvl3pPr marL="16764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3pPr>
            <a:lvl4pPr marL="22352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4pPr>
            <a:lvl5pPr marL="27940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5pPr>
            <a:lvl6pPr marL="33528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6pPr>
            <a:lvl7pPr marL="39116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7pPr>
            <a:lvl8pPr marL="44704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8pPr>
            <a:lvl9pPr marL="5029200" marR="0" indent="-558800" algn="l" defTabSz="24384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Graphik"/>
                <a:ea typeface="Graphik"/>
                <a:cs typeface="Graphik"/>
                <a:sym typeface="Graphik"/>
              </a:defRPr>
            </a:lvl9pPr>
          </a:lstStyle>
          <a:p>
            <a:pPr hangingPunct="1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heart disease by 47%</a:t>
            </a:r>
          </a:p>
        </p:txBody>
      </p:sp>
    </p:spTree>
    <p:extLst>
      <p:ext uri="{BB962C8B-B14F-4D97-AF65-F5344CB8AC3E}">
        <p14:creationId xmlns:p14="http://schemas.microsoft.com/office/powerpoint/2010/main" val="27036756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0" y="2369396"/>
            <a:ext cx="24384000" cy="44886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1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UNEXPRESSED ANGER</a:t>
            </a:r>
            <a:endParaRPr sz="13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f Doctor Visits are Stress Related!">
            <a:extLst>
              <a:ext uri="{FF2B5EF4-FFF2-40B4-BE49-F238E27FC236}">
                <a16:creationId xmlns:a16="http://schemas.microsoft.com/office/drawing/2014/main" id="{B4E036A7-3231-6648-98CE-7C8FE516436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0" y="6858000"/>
            <a:ext cx="24384000" cy="1016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Autofit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lang="en-GB" sz="8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known to be linked to cancer</a:t>
            </a:r>
            <a:endParaRPr sz="8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3078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946399" y="2692401"/>
            <a:ext cx="15283274" cy="6876824"/>
            <a:chOff x="-1" y="-152400"/>
            <a:chExt cx="15283274" cy="6876821"/>
          </a:xfrm>
        </p:grpSpPr>
        <p:sp>
          <p:nvSpPr>
            <p:cNvPr id="4" name="TextBox 4"/>
            <p:cNvSpPr txBox="1"/>
            <p:nvPr/>
          </p:nvSpPr>
          <p:spPr>
            <a:xfrm>
              <a:off x="0" y="-152400"/>
              <a:ext cx="15283273" cy="15388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000"/>
                </a:lnSpc>
              </a:pPr>
              <a:r>
                <a:rPr lang="en-US" sz="10000" spc="200" dirty="0">
                  <a:solidFill>
                    <a:schemeClr val="tx1"/>
                  </a:solidFill>
                  <a:latin typeface="Myriad Pro 2"/>
                </a:rPr>
                <a:t>TANTRUM TAPPING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807819"/>
              <a:ext cx="15283273" cy="692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39"/>
                </a:lnSpc>
              </a:pPr>
              <a:endParaRPr lang="en-US" sz="4532" spc="452" dirty="0">
                <a:solidFill>
                  <a:srgbClr val="42B0FF"/>
                </a:solidFill>
                <a:latin typeface="Myriad Pro 3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1" y="1867259"/>
              <a:ext cx="15283273" cy="4857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Place the fingers just under the collarbone </a:t>
              </a:r>
            </a:p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Take a breath in and out and make a loud </a:t>
              </a:r>
              <a:r>
                <a:rPr lang="en-IN" sz="54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ahhh</a:t>
              </a: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sound as if letting out all negativity</a:t>
              </a:r>
            </a:p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Stamp the feet as if having a tantrum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913965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85%"/>
          <p:cNvSpPr txBox="1">
            <a:spLocks noGrp="1"/>
          </p:cNvSpPr>
          <p:nvPr>
            <p:ph type="body" sz="half" idx="1"/>
          </p:nvPr>
        </p:nvSpPr>
        <p:spPr>
          <a:xfrm>
            <a:off x="0" y="2369396"/>
            <a:ext cx="24384000" cy="44886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/>
                    </a:gs>
                  </a:gsLst>
                  <a:lin ang="3960000" scaled="0"/>
                </a:gradFill>
              </a:defRPr>
            </a:lvl1pPr>
          </a:lstStyle>
          <a:p>
            <a:r>
              <a:rPr lang="en-GB" sz="15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UNFORGIVENESS</a:t>
            </a:r>
            <a:endParaRPr sz="15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f Doctor Visits are Stress Related!">
            <a:extLst>
              <a:ext uri="{FF2B5EF4-FFF2-40B4-BE49-F238E27FC236}">
                <a16:creationId xmlns:a16="http://schemas.microsoft.com/office/drawing/2014/main" id="{B4E036A7-3231-6648-98CE-7C8FE516436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xfrm>
            <a:off x="0" y="6858000"/>
            <a:ext cx="24384000" cy="1016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defTabSz="1560575">
              <a:lnSpc>
                <a:spcPct val="80000"/>
              </a:lnSpc>
              <a:defRPr sz="5376" spc="-107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4">
                        <a:hueOff val="-1109407"/>
                        <a:satOff val="-1495"/>
                        <a:lumOff val="-6330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lead to diabetes, pain and heart attack </a:t>
            </a:r>
            <a:endParaRPr sz="6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30727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49707"/>
            <a:ext cx="20784065" cy="56165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1143000" indent="-114300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GB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Figure out a way that works to release stress</a:t>
            </a:r>
          </a:p>
          <a:p>
            <a:pPr marL="1143000" indent="-114300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GB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a clinically proven method to free suppressed emotions</a:t>
            </a:r>
          </a:p>
          <a:p>
            <a:pPr marL="1143000" indent="-114300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GB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 a method to let go of the past upsets and trauma</a:t>
            </a: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So, what can you do?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4180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Emotional Freedom Technique…"/>
          <p:cNvSpPr txBox="1">
            <a:spLocks noGrp="1"/>
          </p:cNvSpPr>
          <p:nvPr>
            <p:ph type="title"/>
          </p:nvPr>
        </p:nvSpPr>
        <p:spPr>
          <a:xfrm>
            <a:off x="1297230" y="1299410"/>
            <a:ext cx="21789540" cy="109476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 defTabSz="495300">
              <a:defRPr sz="5760" spc="-17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</a:defRPr>
            </a:pPr>
            <a:r>
              <a:rPr sz="8000" dirty="0">
                <a:solidFill>
                  <a:schemeClr val="tx1"/>
                </a:solidFill>
              </a:rPr>
              <a:t>Emotional Freedom Technique</a:t>
            </a:r>
            <a:r>
              <a:rPr lang="en-GB" sz="8000" dirty="0">
                <a:solidFill>
                  <a:schemeClr val="tx1"/>
                </a:solidFill>
              </a:rPr>
              <a:t> </a:t>
            </a:r>
            <a:r>
              <a:rPr sz="8000" dirty="0">
                <a:solidFill>
                  <a:schemeClr val="tx1"/>
                </a:solidFill>
              </a:rPr>
              <a:t>(EFT)</a:t>
            </a:r>
          </a:p>
        </p:txBody>
      </p:sp>
      <p:pic>
        <p:nvPicPr>
          <p:cNvPr id="7" name="Picture 6" descr="A close up of a person's eye&#10;&#10;Description automatically generated">
            <a:extLst>
              <a:ext uri="{FF2B5EF4-FFF2-40B4-BE49-F238E27FC236}">
                <a16:creationId xmlns:a16="http://schemas.microsoft.com/office/drawing/2014/main" id="{2014FB20-F4DB-AA45-9FFF-A61CD479C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122" y="3115676"/>
            <a:ext cx="6742648" cy="4508166"/>
          </a:xfrm>
          <a:prstGeom prst="rect">
            <a:avLst/>
          </a:prstGeom>
        </p:spPr>
      </p:pic>
      <p:pic>
        <p:nvPicPr>
          <p:cNvPr id="9" name="Picture 8" descr="A person sitting on a bed&#10;&#10;Description automatically generated with low confidence">
            <a:extLst>
              <a:ext uri="{FF2B5EF4-FFF2-40B4-BE49-F238E27FC236}">
                <a16:creationId xmlns:a16="http://schemas.microsoft.com/office/drawing/2014/main" id="{0EFB6021-CE3D-6D44-8A52-A7DBECEC0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356" y="7603955"/>
            <a:ext cx="6742649" cy="4547940"/>
          </a:xfrm>
          <a:prstGeom prst="rect">
            <a:avLst/>
          </a:prstGeom>
        </p:spPr>
      </p:pic>
      <p:pic>
        <p:nvPicPr>
          <p:cNvPr id="11" name="Picture 10" descr="A person with his hand on his face&#10;&#10;Description automatically generated with medium confidence">
            <a:extLst>
              <a:ext uri="{FF2B5EF4-FFF2-40B4-BE49-F238E27FC236}">
                <a16:creationId xmlns:a16="http://schemas.microsoft.com/office/drawing/2014/main" id="{3D3DBC5F-19DE-2142-BDE1-92374331C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775" y="3095789"/>
            <a:ext cx="6762249" cy="4508166"/>
          </a:xfrm>
          <a:prstGeom prst="rect">
            <a:avLst/>
          </a:prstGeom>
        </p:spPr>
      </p:pic>
      <p:pic>
        <p:nvPicPr>
          <p:cNvPr id="13" name="Picture 12" descr="A side view mirror showing a motorcycle&#10;&#10;Description automatically generated with low confidence">
            <a:extLst>
              <a:ext uri="{FF2B5EF4-FFF2-40B4-BE49-F238E27FC236}">
                <a16:creationId xmlns:a16="http://schemas.microsoft.com/office/drawing/2014/main" id="{B237736B-52B1-0048-AF70-EDFF76258D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2"/>
          <a:stretch/>
        </p:blipFill>
        <p:spPr>
          <a:xfrm>
            <a:off x="16363005" y="7601541"/>
            <a:ext cx="6723765" cy="4534022"/>
          </a:xfrm>
          <a:prstGeom prst="rect">
            <a:avLst/>
          </a:prstGeom>
        </p:spPr>
      </p:pic>
      <p:sp>
        <p:nvSpPr>
          <p:cNvPr id="20" name="Overcome Stress…">
            <a:extLst>
              <a:ext uri="{FF2B5EF4-FFF2-40B4-BE49-F238E27FC236}">
                <a16:creationId xmlns:a16="http://schemas.microsoft.com/office/drawing/2014/main" id="{EA681625-4C23-FF44-8CA8-8646FFD7AE2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297230" y="2684227"/>
            <a:ext cx="8560449" cy="975283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Overcome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tress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Eliminate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ain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 the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Defeat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hobias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ast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rauma &amp;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ccidents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ravings</a:t>
            </a:r>
          </a:p>
          <a:p>
            <a:pPr defTabSz="1682495">
              <a:spcBef>
                <a:spcPts val="1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 sz="3312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Breakthrough 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imits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1: INTRODUCTION 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0275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540AF49-782E-864E-B631-4BC8DD650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853" y="1249200"/>
            <a:ext cx="19070125" cy="1072694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833E9C-61F3-A147-A5F7-366683BFB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224" y="1249313"/>
            <a:ext cx="18998328" cy="1068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5299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9C021E10-18E2-5E4C-983C-9F78A7545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23" y="464632"/>
            <a:ext cx="12158547" cy="1215854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946399" y="2692401"/>
            <a:ext cx="19868996" cy="8123319"/>
            <a:chOff x="-1" y="-152400"/>
            <a:chExt cx="15283274" cy="8123315"/>
          </a:xfrm>
        </p:grpSpPr>
        <p:sp>
          <p:nvSpPr>
            <p:cNvPr id="4" name="TextBox 4"/>
            <p:cNvSpPr txBox="1"/>
            <p:nvPr/>
          </p:nvSpPr>
          <p:spPr>
            <a:xfrm>
              <a:off x="0" y="-152400"/>
              <a:ext cx="15283273" cy="15388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000"/>
                </a:lnSpc>
              </a:pPr>
              <a:r>
                <a:rPr lang="en-US" sz="10000" spc="200" dirty="0">
                  <a:solidFill>
                    <a:schemeClr val="tx1"/>
                  </a:solidFill>
                  <a:latin typeface="Myriad Pro 2"/>
                </a:rPr>
                <a:t>IMMUNE BOOSTING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807819"/>
              <a:ext cx="15283273" cy="692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39"/>
                </a:lnSpc>
              </a:pPr>
              <a:endParaRPr lang="en-US" sz="4532" spc="452" dirty="0">
                <a:solidFill>
                  <a:srgbClr val="42B0FF"/>
                </a:solidFill>
                <a:latin typeface="Myriad Pro 3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1" y="1867259"/>
              <a:ext cx="15283273" cy="6103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Make a gentle fist with the hand</a:t>
              </a:r>
            </a:p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Find the thymus point of breast bone</a:t>
              </a:r>
            </a:p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Gently thump while making an </a:t>
              </a:r>
              <a:r>
                <a:rPr lang="en-IN" sz="54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aaahhh</a:t>
              </a: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 sound</a:t>
              </a:r>
            </a:p>
            <a:p>
              <a:pPr marL="914400" indent="-91440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IN" sz="5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sound reverberates, as if you are getting a head massage or like Tarzan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27844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34148" y="3231281"/>
            <a:ext cx="185928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the issue or goal 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 a measure for it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 EFT Tapping on the side of the hand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Tap on the upper body and facial points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 sequence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Relax</a:t>
            </a:r>
          </a:p>
          <a:p>
            <a:pPr marL="1219170" indent="-1219170" algn="l">
              <a:buAutoNum type="arabicPeriod"/>
            </a:pPr>
            <a:r>
              <a:rPr lang="en-IN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BA5DC-36A8-EB41-AA26-A96336114D03}"/>
              </a:ext>
            </a:extLst>
          </p:cNvPr>
          <p:cNvSpPr txBox="1"/>
          <p:nvPr/>
        </p:nvSpPr>
        <p:spPr>
          <a:xfrm>
            <a:off x="609596" y="1348800"/>
            <a:ext cx="1158240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7 Steps of EFT</a:t>
            </a:r>
          </a:p>
        </p:txBody>
      </p:sp>
    </p:spTree>
    <p:extLst>
      <p:ext uri="{BB962C8B-B14F-4D97-AF65-F5344CB8AC3E}">
        <p14:creationId xmlns:p14="http://schemas.microsoft.com/office/powerpoint/2010/main" val="268843104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rom ooohh to aaahhh.pdf">
            <a:extLst>
              <a:ext uri="{FF2B5EF4-FFF2-40B4-BE49-F238E27FC236}">
                <a16:creationId xmlns:a16="http://schemas.microsoft.com/office/drawing/2014/main" id="{A2B43B35-B981-7246-93FC-2E4AA89F4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860" y="2794001"/>
            <a:ext cx="16632281" cy="879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5008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61341" y="2387600"/>
            <a:ext cx="5080000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Anxiety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 Accident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Boredom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Claustrophobia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Depression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Grief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Guilt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Headache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Insomnia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Limiting Beliefs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Love Pain</a:t>
            </a:r>
          </a:p>
          <a:p>
            <a:pPr algn="l">
              <a:defRPr/>
            </a:pPr>
            <a:endParaRPr lang="en-GB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30084" y="2368884"/>
            <a:ext cx="465488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Pain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Panic attack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Sadness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Shame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Image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Sexual Abuse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Sports Issues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Trauma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 memories</a:t>
            </a:r>
          </a:p>
          <a:p>
            <a:pPr marL="685800" indent="-685800" algn="l"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Weight Loss</a:t>
            </a:r>
          </a:p>
        </p:txBody>
      </p:sp>
      <p:sp>
        <p:nvSpPr>
          <p:cNvPr id="9" name="Rectangle 8"/>
          <p:cNvSpPr/>
          <p:nvPr/>
        </p:nvSpPr>
        <p:spPr>
          <a:xfrm>
            <a:off x="15951200" y="2387600"/>
            <a:ext cx="6197600" cy="888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l">
              <a:lnSpc>
                <a:spcPct val="90000"/>
              </a:lnSpc>
              <a:spcBef>
                <a:spcPct val="20000"/>
              </a:spcBef>
              <a:buClr>
                <a:srgbClr val="00B0F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Phobias/Fears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Speaking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Dentist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Spiders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Roaches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Needles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Driving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Snakes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Heights</a:t>
            </a:r>
          </a:p>
          <a:p>
            <a:pPr marL="685800" lvl="3" indent="-685800" algn="l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endParaRPr lang="en-US" sz="4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77743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Stress can lead to disease and illness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Unresolved emotional upsets can cause disease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Suppressing emotions is harmful to health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releasing stress, freeing suppressed emotions &amp; resolving past upset you can create health &amp; wellness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EFT is clinically proven to lower stress, anxiety &amp; tension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steps to the EFT Process &amp; Energy Yoga exercises</a:t>
            </a: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9" name="logo123.png" descr="logo1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7097" y="12549347"/>
            <a:ext cx="2551945" cy="85004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3793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Who Is This For?">
            <a:extLst>
              <a:ext uri="{FF2B5EF4-FFF2-40B4-BE49-F238E27FC236}">
                <a16:creationId xmlns:a16="http://schemas.microsoft.com/office/drawing/2014/main" id="{9A778459-6EE6-9E4C-AEFF-B547A77A8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78674" y="1903047"/>
            <a:ext cx="10174887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50800" tIns="50800" rIns="50800" bIns="50800" rtlCol="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 “Hi”!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BA1495-5021-9C41-906E-BFDD38452AE8}"/>
              </a:ext>
            </a:extLst>
          </p:cNvPr>
          <p:cNvSpPr txBox="1"/>
          <p:nvPr/>
        </p:nvSpPr>
        <p:spPr>
          <a:xfrm>
            <a:off x="13278674" y="3739613"/>
            <a:ext cx="10174887" cy="5843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685800" indent="-685800" algn="l" defTabSz="443473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r>
              <a:rPr lang="en-GB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Facebook, </a:t>
            </a:r>
            <a:r>
              <a:rPr lang="en-GB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https://www.facebook.com/ranganarupavi/ </a:t>
            </a:r>
            <a:endParaRPr lang="en-GB" sz="4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 defTabSz="443473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endParaRPr lang="en-GB" sz="4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l" defTabSz="443473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r>
              <a:rPr lang="en-GB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Instagram, </a:t>
            </a:r>
            <a: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https://www.instagram.com/vitalitylivingcollege/</a:t>
            </a:r>
            <a:endParaRPr lang="en-GB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l" defTabSz="443473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endParaRPr lang="en-GB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l" defTabSz="443473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r>
              <a:rPr lang="en-GB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Tube, </a:t>
            </a:r>
            <a: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https://www.youtube.com/c/VitalityLivingCollege</a:t>
            </a:r>
          </a:p>
          <a:p>
            <a:pPr marL="609775" indent="-609775" defTabSz="443473">
              <a:buClr>
                <a:srgbClr val="000000"/>
              </a:buClr>
              <a:buSzPct val="100000"/>
              <a:buChar char="•"/>
              <a:defRPr sz="4171">
                <a:latin typeface="Graphik"/>
                <a:ea typeface="Graphik"/>
                <a:cs typeface="Graphik"/>
                <a:sym typeface="Graphik"/>
              </a:defRPr>
            </a:pPr>
            <a:endParaRPr lang="en-GB" sz="4171" u="sng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8" name="photo_2021-10-10 18.41.00.jpeg" descr="photo_2021-10-10 18.41.00.jpeg">
            <a:extLst>
              <a:ext uri="{FF2B5EF4-FFF2-40B4-BE49-F238E27FC236}">
                <a16:creationId xmlns:a16="http://schemas.microsoft.com/office/drawing/2014/main" id="{3167DCBA-1A28-BD40-9E74-D211A48CA7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162"/>
          <a:stretch/>
        </p:blipFill>
        <p:spPr>
          <a:xfrm>
            <a:off x="1" y="-168443"/>
            <a:ext cx="12670500" cy="138844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1584965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FT MASTERCLASS"/>
          <p:cNvSpPr txBox="1">
            <a:spLocks noGrp="1"/>
          </p:cNvSpPr>
          <p:nvPr>
            <p:ph type="ctrTitle"/>
          </p:nvPr>
        </p:nvSpPr>
        <p:spPr>
          <a:xfrm>
            <a:off x="1270000" y="3292957"/>
            <a:ext cx="21844000" cy="3879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600" spc="-467">
                <a:solidFill>
                  <a:schemeClr val="accent1">
                    <a:lumOff val="13575"/>
                  </a:schemeClr>
                </a:solidFill>
              </a:defRPr>
            </a:lvl1pPr>
          </a:lstStyle>
          <a:p>
            <a:r>
              <a:rPr lang="en-GB" sz="1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FREEDOM FROM STRESS</a:t>
            </a:r>
            <a:endParaRPr sz="13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" name="Feel Happy, at Peace &amp; Relaxed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6858000"/>
            <a:ext cx="21844000" cy="25123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700">
                <a:solidFill>
                  <a:srgbClr val="929292"/>
                </a:solidFill>
              </a:defRPr>
            </a:lvl1pPr>
          </a:lstStyle>
          <a:p>
            <a:r>
              <a:rPr lang="en-GB" sz="1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Emotional Wellness</a:t>
            </a:r>
            <a:endParaRPr sz="1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4" name="logo123.png" descr="logo1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9050" y="12551437"/>
            <a:ext cx="2551945" cy="850049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HELP YOURSELF &amp; OTHERS HEAL WITH EFT"/>
          <p:cNvSpPr txBox="1"/>
          <p:nvPr/>
        </p:nvSpPr>
        <p:spPr>
          <a:xfrm>
            <a:off x="20865521" y="331316"/>
            <a:ext cx="3135474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 i="1"/>
            </a:lvl1pPr>
          </a:lstStyle>
          <a:p>
            <a:r>
              <a:rPr dirty="0"/>
              <a:t>HELP YOURSELF &amp; OTHERS HEAL</a:t>
            </a:r>
          </a:p>
        </p:txBody>
      </p:sp>
    </p:spTree>
    <p:extLst>
      <p:ext uri="{BB962C8B-B14F-4D97-AF65-F5344CB8AC3E}">
        <p14:creationId xmlns:p14="http://schemas.microsoft.com/office/powerpoint/2010/main" val="282869357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7600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 Neue"/>
              </a:rPr>
              <a:t>A state of mental or emotional strain or tension resulting from adverse or demanding </a:t>
            </a:r>
          </a:p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7600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 Neue"/>
              </a:rPr>
              <a:t>circumstances.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2: RELEASING PHYSICAL TENSION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5431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Tension can be held in the body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EFT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tension process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tapping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Borrowing benefits demonstrations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positive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 your learnings and insights</a:t>
            </a:r>
          </a:p>
          <a:p>
            <a:pPr marL="0" indent="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9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5411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3: FREEING STRESS 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61980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Stress is normal but too much stress can be too much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EFT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stresses you out?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tapping / Tantrum tapping / Stress release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Borrowing benefits demonstrations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positive tapping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 your learnings and insights</a:t>
            </a:r>
          </a:p>
          <a:p>
            <a:pPr marL="0" indent="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9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7042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5: MELTING WORRY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68643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Worry is completely ok. It is a sign that you want something to change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EFT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makes you feel worried?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Hair Combing / Crown pulling / Forehead pulling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Borrowing benefits demonstrations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positive tapping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 your learnings and insights</a:t>
            </a:r>
          </a:p>
          <a:p>
            <a:pPr marL="0" indent="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9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04978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5: OPENING TO RELAXATION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7511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relaxed mind is a relaxed body and vice versa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EFT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prevents you from relaxing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Finger holds / Heart Hold 6 Count Breathing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Borrowing benefits demonstrations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tapping positive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 your learnings and insights</a:t>
            </a:r>
          </a:p>
          <a:p>
            <a:pPr marL="0" indent="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9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62563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verything You Need To Know To Relieve Stress in Yourself &amp; Others Before It Becomes a Bigger Health Problem To Feel Peace, Calm &amp; Relaxed Being In Control Of Your Emotions"/>
          <p:cNvSpPr txBox="1">
            <a:spLocks noGrp="1"/>
          </p:cNvSpPr>
          <p:nvPr>
            <p:ph type="body" sz="half" idx="1"/>
          </p:nvPr>
        </p:nvSpPr>
        <p:spPr>
          <a:xfrm>
            <a:off x="1270000" y="3965169"/>
            <a:ext cx="21844000" cy="5324232"/>
          </a:xfrm>
          <a:prstGeom prst="rect">
            <a:avLst/>
          </a:prstGeom>
        </p:spPr>
        <p:txBody>
          <a:bodyPr/>
          <a:lstStyle/>
          <a:p>
            <a:pPr defTabSz="355600">
              <a:lnSpc>
                <a:spcPct val="100000"/>
              </a:lnSpc>
              <a:defRPr sz="7600" b="1" spc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i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MODULE 6: INTEGRATION</a:t>
            </a:r>
            <a:endParaRPr i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0522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73770"/>
            <a:ext cx="20784065" cy="735623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EFT Tapping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Finger holds / Triple Point Calmer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positive tapping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 audience to share their learnings and testimonials </a:t>
            </a:r>
          </a:p>
          <a:p>
            <a:pPr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9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steps </a:t>
            </a: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51174"/>
            <a:ext cx="22366885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756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Two jellyfish against a pink background" descr="Two jellyfish against a pink background"/>
          <p:cNvPicPr>
            <a:picLocks noGrp="1" noChangeAspect="1"/>
          </p:cNvPicPr>
          <p:nvPr>
            <p:ph type="pic" idx="21"/>
          </p:nvPr>
        </p:nvPicPr>
        <p:blipFill rotWithShape="1">
          <a:blip r:embed="rId2"/>
          <a:srcRect t="13196" b="6577"/>
          <a:stretch/>
        </p:blipFill>
        <p:spPr>
          <a:xfrm>
            <a:off x="4310978" y="6868742"/>
            <a:ext cx="7901083" cy="4231046"/>
          </a:xfrm>
          <a:prstGeom prst="rect">
            <a:avLst/>
          </a:prstGeom>
        </p:spPr>
      </p:pic>
      <p:pic>
        <p:nvPicPr>
          <p:cNvPr id="159" name="Two jellyfish touching against a dark blue background" descr="Two jellyfish touching against a dark blue background"/>
          <p:cNvPicPr>
            <a:picLocks noGrp="1" noChangeAspect="1"/>
          </p:cNvPicPr>
          <p:nvPr>
            <p:ph type="pic" idx="22"/>
          </p:nvPr>
        </p:nvPicPr>
        <p:blipFill rotWithShape="1">
          <a:blip r:embed="rId3"/>
          <a:srcRect t="13632" b="190"/>
          <a:stretch/>
        </p:blipFill>
        <p:spPr>
          <a:xfrm flipH="1">
            <a:off x="4310978" y="3048228"/>
            <a:ext cx="7881022" cy="3820514"/>
          </a:xfrm>
          <a:prstGeom prst="rect">
            <a:avLst/>
          </a:prstGeom>
        </p:spPr>
      </p:pic>
      <p:pic>
        <p:nvPicPr>
          <p:cNvPr id="160" name="Two jellyfish against a blue background" descr="Two jellyfish against a blue background"/>
          <p:cNvPicPr>
            <a:picLocks noGrp="1" noChangeAspect="1"/>
          </p:cNvPicPr>
          <p:nvPr>
            <p:ph type="pic" idx="23"/>
          </p:nvPr>
        </p:nvPicPr>
        <p:blipFill>
          <a:blip r:embed="rId4"/>
          <a:srcRect l="18456" r="22408"/>
          <a:stretch>
            <a:fillRect/>
          </a:stretch>
        </p:blipFill>
        <p:spPr>
          <a:xfrm flipH="1">
            <a:off x="12191999" y="3048229"/>
            <a:ext cx="7142031" cy="8051560"/>
          </a:xfrm>
          <a:prstGeom prst="rect">
            <a:avLst/>
          </a:prstGeom>
        </p:spPr>
      </p:pic>
      <p:sp>
        <p:nvSpPr>
          <p:cNvPr id="161" name="Who Is This For?"/>
          <p:cNvSpPr txBox="1"/>
          <p:nvPr/>
        </p:nvSpPr>
        <p:spPr>
          <a:xfrm>
            <a:off x="4290916" y="1299014"/>
            <a:ext cx="20093083" cy="116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 symptoms of stress?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Two jellyfish against a pink background" descr="Two jellyfish against a pink background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752" r="4037"/>
          <a:stretch>
            <a:fillRect/>
          </a:stretch>
        </p:blipFill>
        <p:spPr>
          <a:xfrm>
            <a:off x="11760453" y="7553838"/>
            <a:ext cx="7323433" cy="4144422"/>
          </a:xfrm>
          <a:prstGeom prst="rect">
            <a:avLst/>
          </a:prstGeom>
        </p:spPr>
      </p:pic>
      <p:pic>
        <p:nvPicPr>
          <p:cNvPr id="167" name="Two jellyfish touching against a dark blue background" descr="Two jellyfish touching against a dark blue background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14217" b="14217"/>
          <a:stretch>
            <a:fillRect/>
          </a:stretch>
        </p:blipFill>
        <p:spPr>
          <a:xfrm>
            <a:off x="11760741" y="3442197"/>
            <a:ext cx="7323145" cy="4111641"/>
          </a:xfrm>
          <a:prstGeom prst="rect">
            <a:avLst/>
          </a:prstGeom>
        </p:spPr>
      </p:pic>
      <p:pic>
        <p:nvPicPr>
          <p:cNvPr id="168" name="Two jellyfish against a blue background" descr="Two jellyfish against a blue background"/>
          <p:cNvPicPr>
            <a:picLocks noGrp="1" noChangeAspect="1"/>
          </p:cNvPicPr>
          <p:nvPr>
            <p:ph type="pic" idx="23"/>
          </p:nvPr>
        </p:nvPicPr>
        <p:blipFill>
          <a:blip r:embed="rId4"/>
          <a:srcRect l="7240" r="4055"/>
          <a:stretch>
            <a:fillRect/>
          </a:stretch>
        </p:blipFill>
        <p:spPr>
          <a:xfrm>
            <a:off x="4437020" y="3425968"/>
            <a:ext cx="7323433" cy="8256063"/>
          </a:xfrm>
          <a:prstGeom prst="rect">
            <a:avLst/>
          </a:prstGeom>
        </p:spPr>
      </p:pic>
      <p:sp>
        <p:nvSpPr>
          <p:cNvPr id="9" name="Who Is This For?">
            <a:extLst>
              <a:ext uri="{FF2B5EF4-FFF2-40B4-BE49-F238E27FC236}">
                <a16:creationId xmlns:a16="http://schemas.microsoft.com/office/drawing/2014/main" id="{52CC8F69-AB1D-2243-95E0-6E76D9FE7643}"/>
              </a:ext>
            </a:extLst>
          </p:cNvPr>
          <p:cNvSpPr txBox="1"/>
          <p:nvPr/>
        </p:nvSpPr>
        <p:spPr>
          <a:xfrm>
            <a:off x="4437308" y="1299014"/>
            <a:ext cx="19946692" cy="116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 symptoms of stress?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ho Is This For?">
            <a:extLst>
              <a:ext uri="{FF2B5EF4-FFF2-40B4-BE49-F238E27FC236}">
                <a16:creationId xmlns:a16="http://schemas.microsoft.com/office/drawing/2014/main" id="{52CC8F69-AB1D-2243-95E0-6E76D9FE7643}"/>
              </a:ext>
            </a:extLst>
          </p:cNvPr>
          <p:cNvSpPr txBox="1"/>
          <p:nvPr/>
        </p:nvSpPr>
        <p:spPr>
          <a:xfrm>
            <a:off x="3706704" y="1299014"/>
            <a:ext cx="20677296" cy="116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 symptoms of stress?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Placeholder 4" descr="A person with his hand on his face&#10;&#10;Description automatically generated with medium confidence">
            <a:extLst>
              <a:ext uri="{FF2B5EF4-FFF2-40B4-BE49-F238E27FC236}">
                <a16:creationId xmlns:a16="http://schemas.microsoft.com/office/drawing/2014/main" id="{E1721034-E1CF-364D-8DFF-939E2B95CA13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4" r="78"/>
          <a:stretch/>
        </p:blipFill>
        <p:spPr>
          <a:xfrm>
            <a:off x="3684402" y="3120969"/>
            <a:ext cx="9706553" cy="8944061"/>
          </a:xfrm>
        </p:spPr>
      </p:pic>
      <p:pic>
        <p:nvPicPr>
          <p:cNvPr id="18" name="Picture Placeholder 17" descr="A person covering their face with their hands&#10;&#10;Description automatically generated">
            <a:extLst>
              <a:ext uri="{FF2B5EF4-FFF2-40B4-BE49-F238E27FC236}">
                <a16:creationId xmlns:a16="http://schemas.microsoft.com/office/drawing/2014/main" id="{2E464297-ED57-434A-91EF-97BA7E7264C6}"/>
              </a:ext>
            </a:extLst>
          </p:cNvPr>
          <p:cNvPicPr>
            <a:picLocks noGrp="1" noChangeAspect="1"/>
          </p:cNvPicPr>
          <p:nvPr>
            <p:ph type="pic" sz="half" idx="2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9" t="7846" r="6034" b="6978"/>
          <a:stretch/>
        </p:blipFill>
        <p:spPr>
          <a:xfrm>
            <a:off x="13446553" y="7539558"/>
            <a:ext cx="6524712" cy="4510388"/>
          </a:xfrm>
        </p:spPr>
      </p:pic>
      <p:pic>
        <p:nvPicPr>
          <p:cNvPr id="22" name="Picture Placeholder 21" descr="A picture containing person, clothing&#10;&#10;Description automatically generated">
            <a:extLst>
              <a:ext uri="{FF2B5EF4-FFF2-40B4-BE49-F238E27FC236}">
                <a16:creationId xmlns:a16="http://schemas.microsoft.com/office/drawing/2014/main" id="{A6C48C2A-9E7F-4D45-B81F-98A7A5062AFA}"/>
              </a:ext>
            </a:extLst>
          </p:cNvPr>
          <p:cNvPicPr>
            <a:picLocks noGrp="1" noChangeAspect="1"/>
          </p:cNvPicPr>
          <p:nvPr>
            <p:ph type="pic" sz="half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r="78"/>
          <a:stretch>
            <a:fillRect/>
          </a:stretch>
        </p:blipFill>
        <p:spPr>
          <a:xfrm>
            <a:off x="13446553" y="3120969"/>
            <a:ext cx="6524712" cy="4349808"/>
          </a:xfrm>
        </p:spPr>
      </p:pic>
    </p:spTree>
    <p:extLst>
      <p:ext uri="{BB962C8B-B14F-4D97-AF65-F5344CB8AC3E}">
        <p14:creationId xmlns:p14="http://schemas.microsoft.com/office/powerpoint/2010/main" val="20379605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49707"/>
            <a:ext cx="20784065" cy="561658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at the root cause of stress &amp; illness?</a:t>
            </a: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reverse the negative effects of stress</a:t>
            </a:r>
            <a:r>
              <a:rPr lang="en-US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Energy Yoga and how can it relieve stress?</a:t>
            </a: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Emotional Freedom Techniques (EFT) and how can it help to create health?</a:t>
            </a: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6946" y="1951174"/>
            <a:ext cx="21737053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our time today, we will cover: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38166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Two jellyfish against a pink background" descr="Two jellyfish against a pink background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40740"/>
          <a:stretch>
            <a:fillRect/>
          </a:stretch>
        </p:blipFill>
        <p:spPr>
          <a:xfrm>
            <a:off x="2317833" y="1360450"/>
            <a:ext cx="8861501" cy="9969189"/>
          </a:xfrm>
          <a:prstGeom prst="rect">
            <a:avLst/>
          </a:prstGeom>
        </p:spPr>
      </p:pic>
      <p:sp>
        <p:nvSpPr>
          <p:cNvPr id="326" name="Dr Rangana Chaudhari"/>
          <p:cNvSpPr txBox="1">
            <a:spLocks noGrp="1"/>
          </p:cNvSpPr>
          <p:nvPr>
            <p:ph type="title"/>
          </p:nvPr>
        </p:nvSpPr>
        <p:spPr>
          <a:xfrm>
            <a:off x="11941350" y="781820"/>
            <a:ext cx="9652001" cy="1549401"/>
          </a:xfrm>
          <a:prstGeom prst="rect">
            <a:avLst/>
          </a:prstGeom>
        </p:spPr>
        <p:txBody>
          <a:bodyPr>
            <a:normAutofit/>
          </a:bodyPr>
          <a:lstStyle>
            <a:lvl1pPr defTabSz="718184">
              <a:defRPr sz="7308" spc="-219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</a:defRPr>
            </a:lvl1pPr>
          </a:lstStyle>
          <a:p>
            <a:pPr algn="l"/>
            <a:r>
              <a:rPr lang="en-GB" dirty="0">
                <a:solidFill>
                  <a:schemeClr val="tx1"/>
                </a:solidFill>
              </a:rPr>
              <a:t>Rangana Choudhuri (PhD)</a:t>
            </a:r>
          </a:p>
        </p:txBody>
      </p:sp>
      <p:sp>
        <p:nvSpPr>
          <p:cNvPr id="327" name="Diagnosed with Cancer in 2001, then self healed with alternate therapy and coaching…"/>
          <p:cNvSpPr txBox="1">
            <a:spLocks noGrp="1"/>
          </p:cNvSpPr>
          <p:nvPr>
            <p:ph type="body" sz="half" idx="1"/>
          </p:nvPr>
        </p:nvSpPr>
        <p:spPr>
          <a:xfrm>
            <a:off x="11941350" y="2808869"/>
            <a:ext cx="10468135" cy="799666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defTabSz="1901951">
              <a:spcBef>
                <a:spcPts val="1800"/>
              </a:spcBef>
              <a:buFont typeface="Arial" panose="020B0604020202020204" pitchFamily="34" charset="0"/>
              <a:buChar char="•"/>
              <a:defRPr sz="3743"/>
            </a:pPr>
            <a:r>
              <a:rPr lang="en-GB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Diagnosed with Cancer in 2001, then self healed with alternate therapy and coaching</a:t>
            </a:r>
          </a:p>
          <a:p>
            <a:pPr defTabSz="1901951">
              <a:spcBef>
                <a:spcPts val="1800"/>
              </a:spcBef>
              <a:buFont typeface="Arial" panose="020B0604020202020204" pitchFamily="34" charset="0"/>
              <a:buChar char="•"/>
              <a:defRPr sz="3743"/>
            </a:pPr>
            <a:r>
              <a:rPr lang="en-GB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to get a daily migraine, debilitating pain in the neck and shoulders</a:t>
            </a:r>
          </a:p>
          <a:p>
            <a:pPr defTabSz="1901951">
              <a:spcBef>
                <a:spcPts val="1800"/>
              </a:spcBef>
              <a:buFont typeface="Arial" panose="020B0604020202020204" pitchFamily="34" charset="0"/>
              <a:buChar char="•"/>
              <a:defRPr sz="3743"/>
            </a:pPr>
            <a:r>
              <a:rPr lang="en-GB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Learned a clinically proven technique, EFT Tapping, which calms down stress in seconds to have no more migraines</a:t>
            </a:r>
          </a:p>
          <a:p>
            <a:pPr defTabSz="1901951">
              <a:spcBef>
                <a:spcPts val="1800"/>
              </a:spcBef>
              <a:buFont typeface="Arial" panose="020B0604020202020204" pitchFamily="34" charset="0"/>
              <a:buChar char="•"/>
              <a:defRPr sz="3743"/>
            </a:pPr>
            <a:r>
              <a:rPr lang="en-GB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coached and supported 1000s of people in one-to-one session and trained over 20,000+ people to feel calm, healthy, happy and at peace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6831116-C1BA-E144-9790-12BCF02FF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650" y="11178808"/>
            <a:ext cx="1930400" cy="1917700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E3EC58DF-D9C1-A943-820F-512183A5D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6082" y="11191508"/>
            <a:ext cx="1930400" cy="1930400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5F5351B8-041A-0349-BFEE-6DA880302C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366" y="11191508"/>
            <a:ext cx="1930400" cy="1917700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9E8E0895-C18A-3240-B069-BE3D17024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2798" y="11191508"/>
            <a:ext cx="1963553" cy="194309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ow do our emotions and stress contribute to ill-health?…"/>
          <p:cNvSpPr txBox="1">
            <a:spLocks noGrp="1"/>
          </p:cNvSpPr>
          <p:nvPr>
            <p:ph type="body" sz="half" idx="1"/>
          </p:nvPr>
        </p:nvSpPr>
        <p:spPr>
          <a:xfrm>
            <a:off x="2017114" y="4049707"/>
            <a:ext cx="20784065" cy="561658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 yourself on the following (10 is highest, 1 lowest)</a:t>
            </a:r>
          </a:p>
          <a:p>
            <a:pPr marL="990575" indent="-990575">
              <a:buFont typeface="+mj-lt"/>
              <a:buAutoNum type="arabicPeriod"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6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happy</a:t>
            </a: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feel?  </a:t>
            </a:r>
          </a:p>
          <a:p>
            <a:pPr marL="990575" indent="-990575">
              <a:buFont typeface="+mj-lt"/>
              <a:buAutoNum type="arabicPeriod"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6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stressed</a:t>
            </a: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feel?  </a:t>
            </a:r>
          </a:p>
          <a:p>
            <a:pPr marL="990575" indent="-990575">
              <a:buFont typeface="+mj-lt"/>
              <a:buAutoNum type="arabicPeriod"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6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you sleeping?  </a:t>
            </a:r>
          </a:p>
          <a:p>
            <a:pPr marL="990575" indent="-990575">
              <a:buFont typeface="+mj-lt"/>
              <a:buAutoNum type="arabicPeriod"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6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anxious</a:t>
            </a: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get? </a:t>
            </a:r>
          </a:p>
          <a:p>
            <a:pPr marL="990575" indent="-990575">
              <a:buFont typeface="+mj-lt"/>
              <a:buAutoNum type="arabicPeriod"/>
            </a:pP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6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</a:t>
            </a:r>
            <a:r>
              <a:rPr lang="en-US" sz="6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get triggered? </a:t>
            </a:r>
          </a:p>
          <a:p>
            <a:pPr lvl="1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GB" sz="6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Who Is This For?">
            <a:extLst>
              <a:ext uri="{FF2B5EF4-FFF2-40B4-BE49-F238E27FC236}">
                <a16:creationId xmlns:a16="http://schemas.microsoft.com/office/drawing/2014/main" id="{2F02CD96-B5F5-E047-81E9-DFBC825F53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7114" y="1995779"/>
            <a:ext cx="21737053" cy="13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252">
                <a:gradFill flip="none" rotWithShape="1">
                  <a:gsLst>
                    <a:gs pos="0">
                      <a:schemeClr val="accent1">
                        <a:lumOff val="13575"/>
                      </a:schemeClr>
                    </a:gs>
                    <a:gs pos="100000">
                      <a:schemeClr val="accent1">
                        <a:lumOff val="13575"/>
                      </a:schemeClr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pPr algn="l"/>
            <a:r>
              <a:rPr lang="en-GB" sz="9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Life and Mental Health Audit</a:t>
            </a:r>
            <a:endParaRPr sz="9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1_ColorGradientLight">
  <a:themeElements>
    <a:clrScheme name="31_ColorGradient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1_ColorGradientLigh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31_ColorGradien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1_ColorGradientLight">
  <a:themeElements>
    <a:clrScheme name="31_ColorGradient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1_ColorGradientLigh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31_ColorGradien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841</Words>
  <Application>Microsoft Macintosh PowerPoint</Application>
  <PresentationFormat>Custom</PresentationFormat>
  <Paragraphs>165</Paragraphs>
  <Slides>39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Graphik</vt:lpstr>
      <vt:lpstr>Graphik Semibold</vt:lpstr>
      <vt:lpstr>Graphik-Medium</vt:lpstr>
      <vt:lpstr>Helvetica Neue</vt:lpstr>
      <vt:lpstr>Myriad Pro 2</vt:lpstr>
      <vt:lpstr>Myriad Pro 3</vt:lpstr>
      <vt:lpstr>31_ColorGradientLight</vt:lpstr>
      <vt:lpstr>FREEDOM FROM STRESS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our time today, we will cover:</vt:lpstr>
      <vt:lpstr>Rangana Choudhuri (PhD)</vt:lpstr>
      <vt:lpstr>Life and Mental Health Audit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So, what can you do?</vt:lpstr>
      <vt:lpstr>Emotional Freedom Technique (EFT)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Say “Hi”!</vt:lpstr>
      <vt:lpstr>FREEDOM FROM STRESS</vt:lpstr>
      <vt:lpstr>PowerPoint Presentation</vt:lpstr>
      <vt:lpstr>Summary</vt:lpstr>
      <vt:lpstr>PowerPoint Presentation</vt:lpstr>
      <vt:lpstr>Summary</vt:lpstr>
      <vt:lpstr>PowerPoint Presentation</vt:lpstr>
      <vt:lpstr>Summary</vt:lpstr>
      <vt:lpstr>PowerPoint Presentation</vt:lpstr>
      <vt:lpstr>Summary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FREEDOM FROM STRESS</dc:title>
  <cp:lastModifiedBy>Rangana Rupavi Choudhuri</cp:lastModifiedBy>
  <cp:revision>26</cp:revision>
  <dcterms:modified xsi:type="dcterms:W3CDTF">2022-01-25T15:05:16Z</dcterms:modified>
</cp:coreProperties>
</file>